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1080" y="84"/>
      </p:cViewPr>
      <p:guideLst>
        <p:guide orient="horz" pos="3143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7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8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23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03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28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03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49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15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73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15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0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A816-2D68-49AC-A421-683FF9C83F6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F64F5-5CFB-4486-B258-9D14BF574B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79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39413" y="-18904"/>
            <a:ext cx="6897414" cy="49296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防犯ボランティア講習会　申込書</a:t>
            </a:r>
            <a:endParaRPr kumimoji="1" lang="en-US" altLang="zh-TW" sz="2800" b="1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63693"/>
              </p:ext>
            </p:extLst>
          </p:nvPr>
        </p:nvGraphicFramePr>
        <p:xfrm>
          <a:off x="192158" y="778875"/>
          <a:ext cx="6513258" cy="68963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41578">
                  <a:extLst>
                    <a:ext uri="{9D8B030D-6E8A-4147-A177-3AD203B41FA5}">
                      <a16:colId xmlns:a16="http://schemas.microsoft.com/office/drawing/2014/main" val="597338999"/>
                    </a:ext>
                  </a:extLst>
                </a:gridCol>
                <a:gridCol w="1017684">
                  <a:extLst>
                    <a:ext uri="{9D8B030D-6E8A-4147-A177-3AD203B41FA5}">
                      <a16:colId xmlns:a16="http://schemas.microsoft.com/office/drawing/2014/main" val="4274235880"/>
                    </a:ext>
                  </a:extLst>
                </a:gridCol>
                <a:gridCol w="1009676">
                  <a:extLst>
                    <a:ext uri="{9D8B030D-6E8A-4147-A177-3AD203B41FA5}">
                      <a16:colId xmlns:a16="http://schemas.microsoft.com/office/drawing/2014/main" val="3017851769"/>
                    </a:ext>
                  </a:extLst>
                </a:gridCol>
                <a:gridCol w="268195">
                  <a:extLst>
                    <a:ext uri="{9D8B030D-6E8A-4147-A177-3AD203B41FA5}">
                      <a16:colId xmlns:a16="http://schemas.microsoft.com/office/drawing/2014/main" val="442000668"/>
                    </a:ext>
                  </a:extLst>
                </a:gridCol>
                <a:gridCol w="1366941">
                  <a:extLst>
                    <a:ext uri="{9D8B030D-6E8A-4147-A177-3AD203B41FA5}">
                      <a16:colId xmlns:a16="http://schemas.microsoft.com/office/drawing/2014/main" val="978582408"/>
                    </a:ext>
                  </a:extLst>
                </a:gridCol>
                <a:gridCol w="2409184">
                  <a:extLst>
                    <a:ext uri="{9D8B030D-6E8A-4147-A177-3AD203B41FA5}">
                      <a16:colId xmlns:a16="http://schemas.microsoft.com/office/drawing/2014/main" val="319962136"/>
                    </a:ext>
                  </a:extLst>
                </a:gridCol>
              </a:tblGrid>
              <a:tr h="467461">
                <a:tc gridSpan="2"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団体名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472223"/>
                  </a:ext>
                </a:extLst>
              </a:tr>
              <a:tr h="512211">
                <a:tc gridSpan="2"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団体所在地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名古屋市　　　　　区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450678"/>
                  </a:ext>
                </a:extLst>
              </a:tr>
              <a:tr h="264321">
                <a:tc row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担当者</a:t>
                      </a: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フリガナ</a:t>
                      </a: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030743"/>
                  </a:ext>
                </a:extLst>
              </a:tr>
              <a:tr h="47606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438890"/>
                  </a:ext>
                </a:extLst>
              </a:tr>
              <a:tr h="459156"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連絡先</a:t>
                      </a: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dist">
                        <a:spcAft>
                          <a:spcPts val="6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altLang="en-US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kumimoji="1" lang="ja-JP" alt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049996"/>
                  </a:ext>
                </a:extLst>
              </a:tr>
              <a:tr h="4057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dist">
                        <a:spcAft>
                          <a:spcPts val="600"/>
                        </a:spcAft>
                      </a:pPr>
                      <a:r>
                        <a:rPr lang="ja-JP" sz="1200" kern="100" spc="-3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メールアドレス</a:t>
                      </a:r>
                      <a:endParaRPr lang="ja-JP" sz="1200" kern="100" spc="-3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＠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＠</a:t>
                      </a:r>
                      <a:endParaRPr kumimoji="1" lang="ja-JP" alt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079713"/>
                  </a:ext>
                </a:extLst>
              </a:tr>
              <a:tr h="1269552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希望講座</a:t>
                      </a:r>
                      <a:endParaRPr lang="en-US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内容</a:t>
                      </a: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indent="152400" algn="just">
                        <a:buNone/>
                      </a:pPr>
                      <a:r>
                        <a:rPr lang="ja-JP" altLang="ja-JP" sz="14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□ 防犯講話・防犯パトロール</a:t>
                      </a:r>
                      <a:r>
                        <a:rPr lang="ja-JP" altLang="en-US" sz="14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実践</a:t>
                      </a:r>
                      <a:endParaRPr lang="ja-JP" alt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indent="152400" algn="just">
                        <a:buNone/>
                      </a:pPr>
                      <a:r>
                        <a:rPr lang="ja-JP" altLang="ja-JP" sz="14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□ 防犯講話・ガラス破り体験</a:t>
                      </a:r>
                      <a:endParaRPr lang="ja-JP" alt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indent="152400" algn="just">
                        <a:buNone/>
                      </a:pPr>
                      <a:r>
                        <a:rPr lang="ja-JP" altLang="ja-JP" sz="14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□ 防犯講話のみ</a:t>
                      </a:r>
                      <a:endParaRPr lang="en-US" altLang="ja-JP" sz="1400" kern="100" dirty="0">
                        <a:effectLst/>
                        <a:latin typeface="游明朝" panose="02020400000000000000" pitchFamily="18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1524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□ 防犯パトロール</a:t>
                      </a:r>
                      <a:r>
                        <a:rPr kumimoji="1" lang="ja-JP" altLang="en-US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実践のみ</a:t>
                      </a:r>
                      <a:endParaRPr lang="ja-JP" alt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indent="152400" algn="just">
                        <a:buNone/>
                      </a:pPr>
                      <a:r>
                        <a:rPr lang="ja-JP" altLang="ja-JP" sz="14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□ その他（　　　　　　　　　　　　　　）</a:t>
                      </a:r>
                      <a:endParaRPr lang="ja-JP" alt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ja-JP" sz="105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※その他の場合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内容によってはご希望に添えないことがあります。</a:t>
                      </a:r>
                      <a:endParaRPr lang="ja-JP" sz="1400" kern="100" spc="-3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576669"/>
                  </a:ext>
                </a:extLst>
              </a:tr>
              <a:tr h="375502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参加予定人数</a:t>
                      </a: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400" kern="100" spc="-3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600" kern="100" spc="-3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約　　　　　　　　　　　　　名</a:t>
                      </a:r>
                      <a:endParaRPr lang="ja-JP" sz="1400" kern="100" spc="-3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916646"/>
                  </a:ext>
                </a:extLst>
              </a:tr>
              <a:tr h="550970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会場所在地</a:t>
                      </a: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kumimoji="1" lang="ja-JP" altLang="en-US" sz="1400" kern="100" spc="-3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〒　</a:t>
                      </a:r>
                      <a:endParaRPr kumimoji="1" lang="en-US" altLang="ja-JP" sz="1400" kern="100" spc="-3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kumimoji="1" lang="ja-JP" altLang="en-US" sz="1400" kern="100" spc="-3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kumimoji="1" lang="en-US" altLang="ja-JP" sz="1400" kern="100" spc="-3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kumimoji="1" lang="ja-JP" altLang="en-US" sz="1400" kern="100" spc="-3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　　　　　　　　　　　　　　　　　　　　</a:t>
                      </a:r>
                      <a:r>
                        <a:rPr kumimoji="1" lang="ja-JP" altLang="ja-JP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駐車場□ 有　□ 無</a:t>
                      </a:r>
                      <a:endParaRPr kumimoji="1" lang="ja-JP" altLang="ja-JP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1765"/>
                  </a:ext>
                </a:extLst>
              </a:tr>
              <a:tr h="506579">
                <a:tc rowSpan="3" gridSpan="2"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希望日時</a:t>
                      </a:r>
                      <a:endParaRPr lang="en-US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（１０月～翌年２月</a:t>
                      </a: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の日付でご記入</a:t>
                      </a: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ください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60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希望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月　　　日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 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時　　　分　　～　　時　　　分</a:t>
                      </a: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001203"/>
                  </a:ext>
                </a:extLst>
              </a:tr>
              <a:tr h="506579">
                <a:tc gridSpan="2" v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60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希望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月　　　日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 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zh-TW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zh-TW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時　　</a:t>
                      </a: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zh-TW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分　　～　　時　　　分</a:t>
                      </a: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190050"/>
                  </a:ext>
                </a:extLst>
              </a:tr>
              <a:tr h="506579">
                <a:tc gridSpan="2" v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60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希望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月　　　日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 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時　　　分　　～　　時　　　分</a:t>
                      </a: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697360"/>
                  </a:ext>
                </a:extLst>
              </a:tr>
              <a:tr h="506579">
                <a:tc gridSpan="2"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要望事項</a:t>
                      </a:r>
                      <a:endParaRPr lang="en-US" alt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dist">
                        <a:spcAft>
                          <a:spcPts val="60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781277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2083" y="7752028"/>
            <a:ext cx="4808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記載された個人情報は当講座の実施及び今後の防犯活動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の支援を目的としてのみ使用します。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なお、講座修了者の情報は今後の防犯活動の支援のため、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お住いの区の区役所地域力推進課と共有します。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-25706" y="8638488"/>
            <a:ext cx="6869999" cy="126751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49566" y="9033272"/>
            <a:ext cx="46177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名古屋市スポーツ市民局地域安全推進課</a:t>
            </a:r>
            <a:endParaRPr lang="en-US" altLang="ja-JP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en-US" altLang="ja-JP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防犯ボランティア講習会担当）</a:t>
            </a:r>
            <a:endParaRPr lang="en-US" altLang="ja-JP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電話　</a:t>
            </a:r>
            <a:r>
              <a:rPr lang="en-US" altLang="ja-JP" sz="12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052-972-3128</a:t>
            </a:r>
          </a:p>
          <a:p>
            <a:r>
              <a:rPr lang="ja-JP" altLang="en-US" sz="12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メール </a:t>
            </a:r>
            <a:r>
              <a:rPr lang="en-US" altLang="ja-JP" sz="12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a3128@sportsshimin.city.nagoya.lg.jp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9D88CB0-6F00-39EC-617F-29CCDEAFC726}"/>
              </a:ext>
            </a:extLst>
          </p:cNvPr>
          <p:cNvGrpSpPr/>
          <p:nvPr/>
        </p:nvGrpSpPr>
        <p:grpSpPr>
          <a:xfrm>
            <a:off x="71888" y="8993123"/>
            <a:ext cx="1206596" cy="473387"/>
            <a:chOff x="118277" y="8745533"/>
            <a:chExt cx="1233531" cy="625023"/>
          </a:xfrm>
        </p:grpSpPr>
        <p:sp>
          <p:nvSpPr>
            <p:cNvPr id="32" name="角丸四角形 31"/>
            <p:cNvSpPr/>
            <p:nvPr/>
          </p:nvSpPr>
          <p:spPr>
            <a:xfrm>
              <a:off x="131894" y="8933771"/>
              <a:ext cx="1219914" cy="4367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72000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accent4">
                      <a:lumMod val="50000"/>
                    </a:schemeClr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問合せ先</a:t>
              </a:r>
              <a:endParaRPr kumimoji="1" lang="en-US" altLang="ja-JP" sz="1400" b="1" dirty="0">
                <a:solidFill>
                  <a:schemeClr val="accent4">
                    <a:lumMod val="50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77" y="8745533"/>
              <a:ext cx="216024" cy="410700"/>
            </a:xfrm>
            <a:prstGeom prst="rect">
              <a:avLst/>
            </a:prstGeom>
          </p:spPr>
        </p:pic>
      </p:grpSp>
      <p:pic>
        <p:nvPicPr>
          <p:cNvPr id="30" name="図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200" y="8713362"/>
            <a:ext cx="842578" cy="112432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511" y="20692"/>
            <a:ext cx="216024" cy="41070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26587"/>
            <a:ext cx="216024" cy="4107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FAC66E-BADE-CDE0-C938-B5FA728CBAA5}"/>
              </a:ext>
            </a:extLst>
          </p:cNvPr>
          <p:cNvSpPr txBox="1"/>
          <p:nvPr/>
        </p:nvSpPr>
        <p:spPr>
          <a:xfrm>
            <a:off x="3072673" y="473307"/>
            <a:ext cx="4739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令和８年６月～７月の間にお申込みください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A1645B1-4A33-F117-DEB5-C1DFA99C5DB6}"/>
              </a:ext>
            </a:extLst>
          </p:cNvPr>
          <p:cNvGrpSpPr/>
          <p:nvPr/>
        </p:nvGrpSpPr>
        <p:grpSpPr>
          <a:xfrm>
            <a:off x="71889" y="8670918"/>
            <a:ext cx="1219914" cy="344288"/>
            <a:chOff x="-1891982" y="7762099"/>
            <a:chExt cx="1219914" cy="464916"/>
          </a:xfrm>
        </p:grpSpPr>
        <p:sp>
          <p:nvSpPr>
            <p:cNvPr id="3" name="角丸四角形 31">
              <a:extLst>
                <a:ext uri="{FF2B5EF4-FFF2-40B4-BE49-F238E27FC236}">
                  <a16:creationId xmlns:a16="http://schemas.microsoft.com/office/drawing/2014/main" id="{3C0A913B-F3D4-B636-3FC0-72FB0D1C3F10}"/>
                </a:ext>
              </a:extLst>
            </p:cNvPr>
            <p:cNvSpPr/>
            <p:nvPr/>
          </p:nvSpPr>
          <p:spPr>
            <a:xfrm>
              <a:off x="-1891982" y="7790230"/>
              <a:ext cx="1219914" cy="4367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72000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accent4">
                      <a:lumMod val="50000"/>
                    </a:schemeClr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提出先</a:t>
              </a:r>
              <a:endParaRPr kumimoji="1" lang="en-US" altLang="ja-JP" sz="1400" b="1" dirty="0">
                <a:solidFill>
                  <a:schemeClr val="accent4">
                    <a:lumMod val="50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591A6BE0-DEA1-84FA-8732-07C53CCB0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58621" y="7762099"/>
              <a:ext cx="216024" cy="410700"/>
            </a:xfrm>
            <a:prstGeom prst="rect">
              <a:avLst/>
            </a:prstGeom>
          </p:spPr>
        </p:pic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E8873A5-C664-B07A-2BF0-8D5C7875134B}"/>
              </a:ext>
            </a:extLst>
          </p:cNvPr>
          <p:cNvSpPr/>
          <p:nvPr/>
        </p:nvSpPr>
        <p:spPr>
          <a:xfrm>
            <a:off x="1278484" y="8697763"/>
            <a:ext cx="53802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お近くの区役所　地域力推進課</a:t>
            </a:r>
            <a:endParaRPr kumimoji="1" lang="en-US" altLang="zh-TW" sz="1400" b="1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0DAEFB58-F75D-4561-2DDB-D9D837FB1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46190"/>
              </p:ext>
            </p:extLst>
          </p:nvPr>
        </p:nvGraphicFramePr>
        <p:xfrm>
          <a:off x="4737954" y="7952804"/>
          <a:ext cx="1967462" cy="631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731">
                  <a:extLst>
                    <a:ext uri="{9D8B030D-6E8A-4147-A177-3AD203B41FA5}">
                      <a16:colId xmlns:a16="http://schemas.microsoft.com/office/drawing/2014/main" val="4158174421"/>
                    </a:ext>
                  </a:extLst>
                </a:gridCol>
                <a:gridCol w="983731">
                  <a:extLst>
                    <a:ext uri="{9D8B030D-6E8A-4147-A177-3AD203B41FA5}">
                      <a16:colId xmlns:a16="http://schemas.microsoft.com/office/drawing/2014/main" val="3812238051"/>
                    </a:ext>
                  </a:extLst>
                </a:gridCol>
              </a:tblGrid>
              <a:tr h="2581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受付日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担当者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658995"/>
                  </a:ext>
                </a:extLst>
              </a:tr>
              <a:tr h="3262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361026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64CF027-10B8-C762-2880-A16B0430668A}"/>
              </a:ext>
            </a:extLst>
          </p:cNvPr>
          <p:cNvSpPr/>
          <p:nvPr/>
        </p:nvSpPr>
        <p:spPr>
          <a:xfrm>
            <a:off x="4828547" y="7667104"/>
            <a:ext cx="17862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以下は区役所使用欄</a:t>
            </a:r>
          </a:p>
        </p:txBody>
      </p:sp>
    </p:spTree>
    <p:extLst>
      <p:ext uri="{BB962C8B-B14F-4D97-AF65-F5344CB8AC3E}">
        <p14:creationId xmlns:p14="http://schemas.microsoft.com/office/powerpoint/2010/main" val="236326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1054</TotalTime>
  <Words>246</Words>
  <PresentationFormat>A4 210 x 297 mm</PresentationFormat>
  <Paragraphs>58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9">
      <vt:lpstr>BIZ UDPゴシック</vt:lpstr>
      <vt:lpstr>BIZ UDゴシック</vt:lpstr>
      <vt:lpstr>UD デジタル 教科書体 N-R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2026-05-20T01:29:59Z</cp:lastPrinted>
  <dcterms:created xsi:type="dcterms:W3CDTF">2022-08-12T02:24:42Z</dcterms:created>
  <dcterms:modified xsi:type="dcterms:W3CDTF">2026-05-20T06:27:55Z</dcterms:modified>
</cp:coreProperties>
</file>