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18"/>
  </p:notesMasterIdLst>
  <p:handoutMasterIdLst>
    <p:handoutMasterId r:id="rId19"/>
  </p:handoutMasterIdLst>
  <p:sldIdLst>
    <p:sldId id="271" r:id="rId2"/>
    <p:sldId id="277" r:id="rId3"/>
    <p:sldId id="272" r:id="rId4"/>
    <p:sldId id="279" r:id="rId5"/>
    <p:sldId id="257" r:id="rId6"/>
    <p:sldId id="258" r:id="rId7"/>
    <p:sldId id="259" r:id="rId8"/>
    <p:sldId id="260" r:id="rId9"/>
    <p:sldId id="261" r:id="rId10"/>
    <p:sldId id="262" r:id="rId11"/>
    <p:sldId id="274" r:id="rId12"/>
    <p:sldId id="275" r:id="rId13"/>
    <p:sldId id="276" r:id="rId14"/>
    <p:sldId id="280" r:id="rId15"/>
    <p:sldId id="278" r:id="rId16"/>
    <p:sldId id="270" r:id="rId17"/>
  </p:sldIdLst>
  <p:sldSz cx="9144000" cy="6858000" type="screen4x3"/>
  <p:notesSz cx="6770688" cy="99028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18" userDrawn="1">
          <p15:clr>
            <a:srgbClr val="A4A3A4"/>
          </p15:clr>
        </p15:guide>
        <p15:guide id="2" pos="213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66FF"/>
    <a:srgbClr val="FF99FF"/>
    <a:srgbClr val="F3FEDA"/>
    <a:srgbClr val="FCFEDA"/>
    <a:srgbClr val="ECDAFE"/>
    <a:srgbClr val="EBD7FD"/>
    <a:srgbClr val="63A5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12" autoAdjust="0"/>
    <p:restoredTop sz="76962" autoAdjust="0"/>
  </p:normalViewPr>
  <p:slideViewPr>
    <p:cSldViewPr snapToGrid="0" showGuides="1">
      <p:cViewPr varScale="1">
        <p:scale>
          <a:sx n="81" d="100"/>
          <a:sy n="81" d="100"/>
        </p:scale>
        <p:origin x="2184" y="90"/>
      </p:cViewPr>
      <p:guideLst>
        <p:guide orient="horz" pos="2183"/>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75" d="100"/>
          <a:sy n="75" d="100"/>
        </p:scale>
        <p:origin x="4032" y="72"/>
      </p:cViewPr>
      <p:guideLst>
        <p:guide orient="horz" pos="3118"/>
        <p:guide pos="2133"/>
      </p:guideLst>
    </p:cSldViewPr>
  </p:notesViewPr>
  <p:gridSpacing cx="72008" cy="72008"/>
</p:viewPr>
</file>

<file path=ppt/_rels/presentation.xml.rels>&#65279;<?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notesMaster" Target="notesMasters/notesMaster1.xml" /><Relationship Id="rId3" Type="http://schemas.openxmlformats.org/officeDocument/2006/relationships/slide" Target="slides/slide2.xml" /><Relationship Id="rId21" Type="http://schemas.openxmlformats.org/officeDocument/2006/relationships/viewProps" Target="view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tableStyles" Target="tableStyles.xml" /><Relationship Id="rId10" Type="http://schemas.openxmlformats.org/officeDocument/2006/relationships/slide" Target="slides/slide9.xml" /><Relationship Id="rId19" Type="http://schemas.openxmlformats.org/officeDocument/2006/relationships/handoutMaster" Target="handoutMasters/handoutMaster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theme" Target="theme/theme1.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33966" cy="496861"/>
          </a:xfrm>
          <a:prstGeom prst="rect">
            <a:avLst/>
          </a:prstGeom>
        </p:spPr>
        <p:txBody>
          <a:bodyPr vert="horz" lIns="91034" tIns="45517" rIns="91034" bIns="455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35156" y="1"/>
            <a:ext cx="2933966" cy="496861"/>
          </a:xfrm>
          <a:prstGeom prst="rect">
            <a:avLst/>
          </a:prstGeom>
        </p:spPr>
        <p:txBody>
          <a:bodyPr vert="horz" lIns="91034" tIns="45517" rIns="91034" bIns="45517" rtlCol="0"/>
          <a:lstStyle>
            <a:lvl1pPr algn="r">
              <a:defRPr sz="1200"/>
            </a:lvl1pPr>
          </a:lstStyle>
          <a:p>
            <a:fld id="{6C731BF9-C5C8-4054-B673-B723F67FB393}" type="datetimeFigureOut">
              <a:rPr kumimoji="1" lang="ja-JP" altLang="en-US" smtClean="0"/>
              <a:t>2026/3/17</a:t>
            </a:fld>
            <a:endParaRPr kumimoji="1" lang="ja-JP" altLang="en-US"/>
          </a:p>
        </p:txBody>
      </p:sp>
      <p:sp>
        <p:nvSpPr>
          <p:cNvPr id="4" name="フッター プレースホルダー 3"/>
          <p:cNvSpPr>
            <a:spLocks noGrp="1"/>
          </p:cNvSpPr>
          <p:nvPr>
            <p:ph type="ftr" sz="quarter" idx="2"/>
          </p:nvPr>
        </p:nvSpPr>
        <p:spPr>
          <a:xfrm>
            <a:off x="0" y="9405967"/>
            <a:ext cx="2933966" cy="496860"/>
          </a:xfrm>
          <a:prstGeom prst="rect">
            <a:avLst/>
          </a:prstGeom>
        </p:spPr>
        <p:txBody>
          <a:bodyPr vert="horz" lIns="91034" tIns="45517" rIns="91034" bIns="455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35156" y="9405967"/>
            <a:ext cx="2933966" cy="496860"/>
          </a:xfrm>
          <a:prstGeom prst="rect">
            <a:avLst/>
          </a:prstGeom>
        </p:spPr>
        <p:txBody>
          <a:bodyPr vert="horz" lIns="91034" tIns="45517" rIns="91034" bIns="45517" rtlCol="0" anchor="b"/>
          <a:lstStyle>
            <a:lvl1pPr algn="r">
              <a:defRPr sz="1200"/>
            </a:lvl1pPr>
          </a:lstStyle>
          <a:p>
            <a:fld id="{F5FA375E-CFCF-42E8-9F57-027198CEED15}" type="slidenum">
              <a:rPr kumimoji="1" lang="ja-JP" altLang="en-US" smtClean="0"/>
              <a:t>‹#›</a:t>
            </a:fld>
            <a:endParaRPr kumimoji="1" lang="ja-JP" altLang="en-US"/>
          </a:p>
        </p:txBody>
      </p:sp>
    </p:spTree>
    <p:extLst>
      <p:ext uri="{BB962C8B-B14F-4D97-AF65-F5344CB8AC3E}">
        <p14:creationId xmlns:p14="http://schemas.microsoft.com/office/powerpoint/2010/main" val="34084010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33966" cy="496861"/>
          </a:xfrm>
          <a:prstGeom prst="rect">
            <a:avLst/>
          </a:prstGeom>
        </p:spPr>
        <p:txBody>
          <a:bodyPr vert="horz" lIns="91034" tIns="45517" rIns="91034" bIns="455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35156" y="1"/>
            <a:ext cx="2933966" cy="496861"/>
          </a:xfrm>
          <a:prstGeom prst="rect">
            <a:avLst/>
          </a:prstGeom>
        </p:spPr>
        <p:txBody>
          <a:bodyPr vert="horz" lIns="91034" tIns="45517" rIns="91034" bIns="45517" rtlCol="0"/>
          <a:lstStyle>
            <a:lvl1pPr algn="r">
              <a:defRPr sz="1200"/>
            </a:lvl1pPr>
          </a:lstStyle>
          <a:p>
            <a:fld id="{CEAB893C-32D6-4357-B241-04461516277E}" type="datetimeFigureOut">
              <a:rPr kumimoji="1" lang="ja-JP" altLang="en-US" smtClean="0"/>
              <a:t>2026/3/17</a:t>
            </a:fld>
            <a:endParaRPr kumimoji="1" lang="ja-JP" altLang="en-US"/>
          </a:p>
        </p:txBody>
      </p:sp>
      <p:sp>
        <p:nvSpPr>
          <p:cNvPr id="4" name="スライド イメージ プレースホルダー 3"/>
          <p:cNvSpPr>
            <a:spLocks noGrp="1" noRot="1" noChangeAspect="1"/>
          </p:cNvSpPr>
          <p:nvPr>
            <p:ph type="sldImg" idx="2"/>
          </p:nvPr>
        </p:nvSpPr>
        <p:spPr>
          <a:xfrm>
            <a:off x="1157288" y="1238250"/>
            <a:ext cx="4456112" cy="3343275"/>
          </a:xfrm>
          <a:prstGeom prst="rect">
            <a:avLst/>
          </a:prstGeom>
          <a:noFill/>
          <a:ln w="12700">
            <a:solidFill>
              <a:prstClr val="black"/>
            </a:solidFill>
          </a:ln>
        </p:spPr>
        <p:txBody>
          <a:bodyPr vert="horz" lIns="91034" tIns="45517" rIns="91034" bIns="45517" rtlCol="0" anchor="ctr"/>
          <a:lstStyle/>
          <a:p>
            <a:endParaRPr lang="ja-JP" altLang="en-US"/>
          </a:p>
        </p:txBody>
      </p:sp>
      <p:sp>
        <p:nvSpPr>
          <p:cNvPr id="5" name="ノート プレースホルダー 4"/>
          <p:cNvSpPr>
            <a:spLocks noGrp="1"/>
          </p:cNvSpPr>
          <p:nvPr>
            <p:ph type="body" sz="quarter" idx="3"/>
          </p:nvPr>
        </p:nvSpPr>
        <p:spPr>
          <a:xfrm>
            <a:off x="677069" y="4765736"/>
            <a:ext cx="5416550" cy="3899237"/>
          </a:xfrm>
          <a:prstGeom prst="rect">
            <a:avLst/>
          </a:prstGeom>
        </p:spPr>
        <p:txBody>
          <a:bodyPr vert="horz" lIns="91034" tIns="45517" rIns="91034" bIns="455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05967"/>
            <a:ext cx="2933966" cy="496860"/>
          </a:xfrm>
          <a:prstGeom prst="rect">
            <a:avLst/>
          </a:prstGeom>
        </p:spPr>
        <p:txBody>
          <a:bodyPr vert="horz" lIns="91034" tIns="45517" rIns="91034" bIns="455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35156" y="9405967"/>
            <a:ext cx="2933966" cy="496860"/>
          </a:xfrm>
          <a:prstGeom prst="rect">
            <a:avLst/>
          </a:prstGeom>
        </p:spPr>
        <p:txBody>
          <a:bodyPr vert="horz" lIns="91034" tIns="45517" rIns="91034" bIns="45517" rtlCol="0" anchor="b"/>
          <a:lstStyle>
            <a:lvl1pPr algn="r">
              <a:defRPr sz="1200"/>
            </a:lvl1pPr>
          </a:lstStyle>
          <a:p>
            <a:fld id="{7AE93438-ACFE-41F1-9730-E096FED53FD9}" type="slidenum">
              <a:rPr kumimoji="1" lang="ja-JP" altLang="en-US" smtClean="0"/>
              <a:t>‹#›</a:t>
            </a:fld>
            <a:endParaRPr kumimoji="1" lang="ja-JP" altLang="en-US"/>
          </a:p>
        </p:txBody>
      </p:sp>
    </p:spTree>
    <p:extLst>
      <p:ext uri="{BB962C8B-B14F-4D97-AF65-F5344CB8AC3E}">
        <p14:creationId xmlns:p14="http://schemas.microsoft.com/office/powerpoint/2010/main" val="249994517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AE93438-ACFE-41F1-9730-E096FED53FD9}" type="slidenum">
              <a:rPr kumimoji="1" lang="ja-JP" altLang="en-US" smtClean="0"/>
              <a:t>1</a:t>
            </a:fld>
            <a:endParaRPr kumimoji="1" lang="ja-JP" altLang="en-US"/>
          </a:p>
        </p:txBody>
      </p:sp>
    </p:spTree>
    <p:extLst>
      <p:ext uri="{BB962C8B-B14F-4D97-AF65-F5344CB8AC3E}">
        <p14:creationId xmlns:p14="http://schemas.microsoft.com/office/powerpoint/2010/main" val="15272537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rPr>
              <a:t>・カーボンニュートラルを達成するために、取り組めることはたくさんあります。</a:t>
            </a:r>
            <a:endParaRPr kumimoji="1" lang="en-US" altLang="ja-JP" dirty="0">
              <a:latin typeface="+mn-ea"/>
            </a:endParaRPr>
          </a:p>
          <a:p>
            <a:r>
              <a:rPr kumimoji="1" lang="ja-JP" altLang="en-US" dirty="0">
                <a:latin typeface="+mn-ea"/>
              </a:rPr>
              <a:t>・たとえば、電気をこまめに消すなどすぐに取り組んでいただけるものや、省エネ設備の導入、再生エネルギーの導入などです。</a:t>
            </a:r>
            <a:endParaRPr kumimoji="1" lang="en-US" altLang="ja-JP" dirty="0">
              <a:latin typeface="+mn-ea"/>
            </a:endParaRPr>
          </a:p>
          <a:p>
            <a:endParaRPr kumimoji="1" lang="en-US" altLang="ja-JP" dirty="0">
              <a:latin typeface="+mn-ea"/>
            </a:endParaRPr>
          </a:p>
          <a:p>
            <a:r>
              <a:rPr kumimoji="1" lang="ja-JP" altLang="en-US" dirty="0">
                <a:latin typeface="+mn-ea"/>
              </a:rPr>
              <a:t>・</a:t>
            </a:r>
            <a:r>
              <a:rPr kumimoji="1" lang="en-US" altLang="ja-JP" dirty="0">
                <a:latin typeface="+mn-ea"/>
              </a:rPr>
              <a:t>2050</a:t>
            </a:r>
            <a:r>
              <a:rPr kumimoji="1" lang="ja-JP" altLang="en-US" dirty="0">
                <a:latin typeface="+mn-ea"/>
              </a:rPr>
              <a:t>年カーボンニュートラル達成のためには企業の取組みが非常に重要であることから、まずは、限りあるエネルギーを効率的に使う「省エネ」の徹底をお願いいたします。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AE93438-ACFE-41F1-9730-E096FED53FD9}" type="slidenum">
              <a:rPr kumimoji="1" lang="ja-JP" altLang="en-US" smtClean="0"/>
              <a:t>10</a:t>
            </a:fld>
            <a:endParaRPr kumimoji="1" lang="ja-JP" altLang="en-US"/>
          </a:p>
        </p:txBody>
      </p:sp>
    </p:spTree>
    <p:extLst>
      <p:ext uri="{BB962C8B-B14F-4D97-AF65-F5344CB8AC3E}">
        <p14:creationId xmlns:p14="http://schemas.microsoft.com/office/powerpoint/2010/main" val="2709559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2035"/>
              </a:lnSpc>
            </a:pPr>
            <a:r>
              <a:rPr lang="ja-JP" altLang="en-US" dirty="0">
                <a:latin typeface="+mn-ea"/>
              </a:rPr>
              <a:t>・地球温暖化に伴う気候変動に対処するには、地球温暖化の原因となる温室効果ガスの排出を削減する「緩和策」に最優先で取り組むことが必要です。</a:t>
            </a:r>
          </a:p>
          <a:p>
            <a:pPr>
              <a:lnSpc>
                <a:spcPts val="2035"/>
              </a:lnSpc>
            </a:pPr>
            <a:r>
              <a:rPr lang="ja-JP" altLang="en-US" dirty="0">
                <a:latin typeface="+mn-ea"/>
              </a:rPr>
              <a:t>・しかし、緩和策をどれだけ行ったとしても、ある程度の気温上昇は発生すると予測されています。</a:t>
            </a:r>
          </a:p>
          <a:p>
            <a:pPr>
              <a:lnSpc>
                <a:spcPts val="2035"/>
              </a:lnSpc>
            </a:pPr>
            <a:endParaRPr lang="ja-JP" altLang="en-US" dirty="0">
              <a:latin typeface="+mn-ea"/>
            </a:endParaRPr>
          </a:p>
          <a:p>
            <a:pPr>
              <a:lnSpc>
                <a:spcPts val="2035"/>
              </a:lnSpc>
            </a:pPr>
            <a:r>
              <a:rPr lang="ja-JP" altLang="en-US" dirty="0">
                <a:latin typeface="+mn-ea"/>
              </a:rPr>
              <a:t>・このため、気候変動により既に現れている影響や今後避けることのできない影響に対して、その被害を軽減する「適応策」も同時に進めていく必要があります。</a:t>
            </a:r>
          </a:p>
        </p:txBody>
      </p:sp>
      <p:sp>
        <p:nvSpPr>
          <p:cNvPr id="4" name="スライド番号プレースホルダー 3"/>
          <p:cNvSpPr>
            <a:spLocks noGrp="1"/>
          </p:cNvSpPr>
          <p:nvPr>
            <p:ph type="sldNum" sz="quarter" idx="10"/>
          </p:nvPr>
        </p:nvSpPr>
        <p:spPr/>
        <p:txBody>
          <a:bodyPr/>
          <a:lstStyle/>
          <a:p>
            <a:fld id="{7AE93438-ACFE-41F1-9730-E096FED53FD9}" type="slidenum">
              <a:rPr kumimoji="1" lang="ja-JP" altLang="en-US" smtClean="0"/>
              <a:t>11</a:t>
            </a:fld>
            <a:endParaRPr kumimoji="1" lang="ja-JP" altLang="en-US"/>
          </a:p>
        </p:txBody>
      </p:sp>
    </p:spTree>
    <p:extLst>
      <p:ext uri="{BB962C8B-B14F-4D97-AF65-F5344CB8AC3E}">
        <p14:creationId xmlns:p14="http://schemas.microsoft.com/office/powerpoint/2010/main" val="691158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2035"/>
              </a:lnSpc>
            </a:pPr>
            <a:r>
              <a:rPr lang="ja-JP" altLang="en-US" dirty="0">
                <a:latin typeface="+mn-ea"/>
              </a:rPr>
              <a:t>・また、経済界においても脱炭素経営の取組が広がっています。</a:t>
            </a:r>
            <a:endParaRPr lang="en-US" altLang="ja-JP" dirty="0">
              <a:latin typeface="+mn-ea"/>
            </a:endParaRPr>
          </a:p>
          <a:p>
            <a:pPr>
              <a:lnSpc>
                <a:spcPts val="2035"/>
              </a:lnSpc>
            </a:pPr>
            <a:r>
              <a:rPr lang="ja-JP" altLang="en-US" dirty="0">
                <a:latin typeface="+mn-ea"/>
              </a:rPr>
              <a:t>・投資の分野では、</a:t>
            </a:r>
            <a:r>
              <a:rPr lang="en-US" altLang="ja-JP" dirty="0">
                <a:latin typeface="+mn-ea"/>
              </a:rPr>
              <a:t>SDGs</a:t>
            </a:r>
            <a:r>
              <a:rPr lang="ja-JP" altLang="en-US" dirty="0">
                <a:latin typeface="+mn-ea"/>
              </a:rPr>
              <a:t>の流れを受け、環境（</a:t>
            </a:r>
            <a:r>
              <a:rPr lang="en-US" altLang="ja-JP" dirty="0">
                <a:latin typeface="+mn-ea"/>
              </a:rPr>
              <a:t>Environment</a:t>
            </a:r>
            <a:r>
              <a:rPr lang="ja-JP" altLang="en-US" dirty="0">
                <a:latin typeface="+mn-ea"/>
              </a:rPr>
              <a:t>）、社会（</a:t>
            </a:r>
            <a:r>
              <a:rPr lang="en-US" altLang="ja-JP" dirty="0">
                <a:latin typeface="+mn-ea"/>
              </a:rPr>
              <a:t>Social</a:t>
            </a:r>
            <a:r>
              <a:rPr lang="ja-JP" altLang="en-US" dirty="0">
                <a:latin typeface="+mn-ea"/>
              </a:rPr>
              <a:t>）、企業統治（</a:t>
            </a:r>
            <a:r>
              <a:rPr lang="en-US" altLang="ja-JP" dirty="0">
                <a:latin typeface="+mn-ea"/>
              </a:rPr>
              <a:t>Governance</a:t>
            </a:r>
            <a:r>
              <a:rPr lang="ja-JP" altLang="en-US" dirty="0">
                <a:latin typeface="+mn-ea"/>
              </a:rPr>
              <a:t>）の観点で行う「</a:t>
            </a:r>
            <a:r>
              <a:rPr lang="en-US" altLang="ja-JP" dirty="0">
                <a:latin typeface="+mn-ea"/>
              </a:rPr>
              <a:t>ESG</a:t>
            </a:r>
            <a:r>
              <a:rPr lang="ja-JP" altLang="en-US" dirty="0">
                <a:latin typeface="+mn-ea"/>
              </a:rPr>
              <a:t>投資」が拡大しています。</a:t>
            </a:r>
            <a:endParaRPr lang="en-US" altLang="ja-JP" dirty="0">
              <a:latin typeface="+mn-ea"/>
            </a:endParaRPr>
          </a:p>
          <a:p>
            <a:pPr>
              <a:lnSpc>
                <a:spcPts val="2035"/>
              </a:lnSpc>
            </a:pPr>
            <a:r>
              <a:rPr lang="ja-JP" altLang="en-US" dirty="0">
                <a:latin typeface="+mn-ea"/>
              </a:rPr>
              <a:t>・</a:t>
            </a:r>
            <a:r>
              <a:rPr lang="en-US" altLang="ja-JP" dirty="0">
                <a:latin typeface="+mn-ea"/>
              </a:rPr>
              <a:t>ESG</a:t>
            </a:r>
            <a:r>
              <a:rPr lang="ja-JP" altLang="en-US" dirty="0">
                <a:latin typeface="+mn-ea"/>
              </a:rPr>
              <a:t>投資の進展に伴い、気候変動に対応した経営戦略の開示（</a:t>
            </a:r>
            <a:r>
              <a:rPr lang="en-US" altLang="ja-JP" dirty="0">
                <a:latin typeface="+mn-ea"/>
              </a:rPr>
              <a:t>TCFD</a:t>
            </a:r>
            <a:r>
              <a:rPr lang="ja-JP" altLang="en-US" dirty="0">
                <a:latin typeface="+mn-ea"/>
              </a:rPr>
              <a:t>）や脱炭素に向けた目標設定（</a:t>
            </a:r>
            <a:r>
              <a:rPr lang="en-US" altLang="ja-JP" dirty="0">
                <a:latin typeface="+mn-ea"/>
              </a:rPr>
              <a:t>SBT,RE100</a:t>
            </a:r>
            <a:r>
              <a:rPr lang="ja-JP" altLang="en-US" dirty="0">
                <a:latin typeface="+mn-ea"/>
              </a:rPr>
              <a:t>）などの取組みが国際的に拡大しており、</a:t>
            </a:r>
            <a:endParaRPr lang="en-US" altLang="ja-JP" dirty="0">
              <a:latin typeface="+mn-ea"/>
            </a:endParaRPr>
          </a:p>
          <a:p>
            <a:pPr>
              <a:lnSpc>
                <a:spcPts val="2035"/>
              </a:lnSpc>
            </a:pPr>
            <a:r>
              <a:rPr lang="ja-JP" altLang="en-US" dirty="0">
                <a:latin typeface="+mn-ea"/>
              </a:rPr>
              <a:t>　こうした取組みに参画する企業は、取引先（サプライヤー）にも目標設定や再生可能エネルギーの調達等を求める機会が増えています。</a:t>
            </a:r>
            <a:endParaRPr lang="en-US" altLang="ja-JP" dirty="0">
              <a:latin typeface="+mn-ea"/>
            </a:endParaRPr>
          </a:p>
          <a:p>
            <a:pPr>
              <a:lnSpc>
                <a:spcPts val="2035"/>
              </a:lnSpc>
            </a:pPr>
            <a:r>
              <a:rPr lang="ja-JP" altLang="en-US" dirty="0">
                <a:latin typeface="+mn-ea"/>
              </a:rPr>
              <a:t>・これまで温暖化対策は、企業活動の制約として捉えられる傾向にありましたが、これを成長の機会として捉え、他社との差別化やビジネスチャンスに変えていく動きが加速しています。</a:t>
            </a:r>
            <a:endParaRPr lang="en-US" altLang="ja-JP" dirty="0">
              <a:latin typeface="+mn-ea"/>
            </a:endParaRPr>
          </a:p>
        </p:txBody>
      </p:sp>
      <p:sp>
        <p:nvSpPr>
          <p:cNvPr id="4" name="スライド番号プレースホルダー 3"/>
          <p:cNvSpPr>
            <a:spLocks noGrp="1"/>
          </p:cNvSpPr>
          <p:nvPr>
            <p:ph type="sldNum" sz="quarter" idx="10"/>
          </p:nvPr>
        </p:nvSpPr>
        <p:spPr/>
        <p:txBody>
          <a:bodyPr/>
          <a:lstStyle/>
          <a:p>
            <a:fld id="{7AE93438-ACFE-41F1-9730-E096FED53FD9}" type="slidenum">
              <a:rPr kumimoji="1" lang="ja-JP" altLang="en-US" smtClean="0"/>
              <a:t>12</a:t>
            </a:fld>
            <a:endParaRPr kumimoji="1" lang="ja-JP" altLang="en-US"/>
          </a:p>
        </p:txBody>
      </p:sp>
    </p:spTree>
    <p:extLst>
      <p:ext uri="{BB962C8B-B14F-4D97-AF65-F5344CB8AC3E}">
        <p14:creationId xmlns:p14="http://schemas.microsoft.com/office/powerpoint/2010/main" val="3718319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n-ea"/>
              </a:rPr>
              <a:t>・近年は、温室効果ガスのサプライチェーン排出量の開示を求める動きも拡大しています。</a:t>
            </a:r>
            <a:endParaRPr lang="en-US" altLang="ja-JP" dirty="0">
              <a:latin typeface="+mn-ea"/>
            </a:endParaRPr>
          </a:p>
          <a:p>
            <a:r>
              <a:rPr lang="ja-JP" altLang="en-US" dirty="0">
                <a:latin typeface="+mn-ea"/>
              </a:rPr>
              <a:t>・サプライチェーン排出量とは、</a:t>
            </a:r>
            <a:r>
              <a:rPr lang="ja-JP" altLang="ja-JP" dirty="0">
                <a:latin typeface="+mn-ea"/>
              </a:rPr>
              <a:t>自社内における直接的な排出だけでなく、自社事業に伴う間接的な排出も対象とし、</a:t>
            </a:r>
            <a:endParaRPr lang="en-US" altLang="ja-JP" dirty="0">
              <a:latin typeface="+mn-ea"/>
            </a:endParaRPr>
          </a:p>
          <a:p>
            <a:r>
              <a:rPr lang="ja-JP" altLang="en-US" dirty="0">
                <a:latin typeface="+mn-ea"/>
              </a:rPr>
              <a:t>　</a:t>
            </a:r>
            <a:r>
              <a:rPr lang="ja-JP" altLang="ja-JP" dirty="0">
                <a:latin typeface="+mn-ea"/>
              </a:rPr>
              <a:t>原材料調達・製造・物流・販売・廃棄など、一連の流れ全体を含めた事業活動で発生するあらゆる温室効果ガス排出量を合計した排出量のこと</a:t>
            </a:r>
            <a:r>
              <a:rPr lang="ja-JP" altLang="en-US" dirty="0">
                <a:latin typeface="+mn-ea"/>
              </a:rPr>
              <a:t>を指します</a:t>
            </a:r>
            <a:r>
              <a:rPr lang="ja-JP" altLang="ja-JP" dirty="0">
                <a:latin typeface="+mn-ea"/>
              </a:rPr>
              <a:t>。</a:t>
            </a:r>
            <a:endParaRPr lang="en-US" altLang="ja-JP" dirty="0">
              <a:latin typeface="+mn-ea"/>
            </a:endParaRPr>
          </a:p>
          <a:p>
            <a:r>
              <a:rPr lang="ja-JP" altLang="en-US" dirty="0">
                <a:latin typeface="+mn-ea"/>
              </a:rPr>
              <a:t>・こうした事業者によるサプライチェーン排出量の算定・削減は、</a:t>
            </a:r>
            <a:r>
              <a:rPr lang="en-US" altLang="ja-JP" dirty="0">
                <a:latin typeface="+mn-ea"/>
              </a:rPr>
              <a:t>ESG</a:t>
            </a:r>
            <a:r>
              <a:rPr lang="ja-JP" altLang="en-US" dirty="0">
                <a:latin typeface="+mn-ea"/>
              </a:rPr>
              <a:t>投資の呼び込みなど、資金調達の上でも対応が必要となってくることが予想されます。</a:t>
            </a:r>
            <a:endParaRPr lang="ja-JP" altLang="ja-JP" dirty="0">
              <a:latin typeface="+mn-ea"/>
            </a:endParaRPr>
          </a:p>
        </p:txBody>
      </p:sp>
      <p:sp>
        <p:nvSpPr>
          <p:cNvPr id="4" name="スライド番号プレースホルダー 3"/>
          <p:cNvSpPr>
            <a:spLocks noGrp="1"/>
          </p:cNvSpPr>
          <p:nvPr>
            <p:ph type="sldNum" sz="quarter" idx="10"/>
          </p:nvPr>
        </p:nvSpPr>
        <p:spPr/>
        <p:txBody>
          <a:bodyPr/>
          <a:lstStyle/>
          <a:p>
            <a:fld id="{7AE93438-ACFE-41F1-9730-E096FED53FD9}" type="slidenum">
              <a:rPr kumimoji="1" lang="ja-JP" altLang="en-US" smtClean="0"/>
              <a:t>13</a:t>
            </a:fld>
            <a:endParaRPr kumimoji="1" lang="ja-JP" altLang="en-US"/>
          </a:p>
        </p:txBody>
      </p:sp>
    </p:spTree>
    <p:extLst>
      <p:ext uri="{BB962C8B-B14F-4D97-AF65-F5344CB8AC3E}">
        <p14:creationId xmlns:p14="http://schemas.microsoft.com/office/powerpoint/2010/main" val="3058921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2035"/>
              </a:lnSpc>
            </a:pPr>
            <a:r>
              <a:rPr lang="ja-JP" altLang="en-US" dirty="0">
                <a:latin typeface="+mn-ea"/>
              </a:rPr>
              <a:t>・また、気候変動以外の環境問題についても、</a:t>
            </a:r>
            <a:r>
              <a:rPr lang="en-US" altLang="ja-JP" dirty="0">
                <a:latin typeface="+mn-ea"/>
              </a:rPr>
              <a:t>SDGs</a:t>
            </a:r>
            <a:r>
              <a:rPr lang="ja-JP" altLang="en-US" dirty="0">
                <a:latin typeface="+mn-ea"/>
              </a:rPr>
              <a:t>とさまざまな繋がりがあります。</a:t>
            </a:r>
            <a:endParaRPr lang="en-US" altLang="ja-JP" dirty="0">
              <a:latin typeface="+mn-ea"/>
            </a:endParaRPr>
          </a:p>
          <a:p>
            <a:pPr>
              <a:lnSpc>
                <a:spcPts val="2035"/>
              </a:lnSpc>
            </a:pPr>
            <a:r>
              <a:rPr lang="ja-JP" altLang="en-US" dirty="0">
                <a:latin typeface="+mn-ea"/>
              </a:rPr>
              <a:t>・例えば、地球規模での動植物の絶滅がその一つです。</a:t>
            </a:r>
            <a:endParaRPr lang="en-US" altLang="ja-JP" dirty="0">
              <a:latin typeface="+mn-ea"/>
            </a:endParaRPr>
          </a:p>
          <a:p>
            <a:pPr>
              <a:lnSpc>
                <a:spcPts val="2035"/>
              </a:lnSpc>
            </a:pPr>
            <a:r>
              <a:rPr lang="ja-JP" altLang="en-US" dirty="0">
                <a:latin typeface="+mn-ea"/>
              </a:rPr>
              <a:t>・絶滅のおそれがある野生生物は、世界全体で４万種以上、日本で約</a:t>
            </a:r>
            <a:r>
              <a:rPr lang="en-US" altLang="ja-JP" dirty="0">
                <a:latin typeface="+mn-ea"/>
              </a:rPr>
              <a:t>3,800</a:t>
            </a:r>
            <a:r>
              <a:rPr lang="ja-JP" altLang="en-US" dirty="0">
                <a:latin typeface="+mn-ea"/>
              </a:rPr>
              <a:t>種にものぼります。</a:t>
            </a:r>
            <a:endParaRPr lang="en-US" altLang="ja-JP" dirty="0">
              <a:latin typeface="+mn-ea"/>
            </a:endParaRPr>
          </a:p>
          <a:p>
            <a:pPr defTabSz="910339">
              <a:lnSpc>
                <a:spcPts val="2035"/>
              </a:lnSpc>
              <a:defRPr/>
            </a:pPr>
            <a:r>
              <a:rPr lang="ja-JP" altLang="en-US" dirty="0">
                <a:latin typeface="+mn-ea"/>
              </a:rPr>
              <a:t>・名古屋市の絶滅のおそれのある野生生物をまとめた「名古屋市版レッドリスト</a:t>
            </a:r>
            <a:r>
              <a:rPr lang="en-US" altLang="ja-JP" dirty="0">
                <a:latin typeface="+mn-ea"/>
              </a:rPr>
              <a:t>2025</a:t>
            </a:r>
            <a:r>
              <a:rPr lang="ja-JP" altLang="en-US" dirty="0">
                <a:latin typeface="+mn-ea"/>
              </a:rPr>
              <a:t>」によると、動植物あわせて</a:t>
            </a:r>
            <a:r>
              <a:rPr lang="en-US" altLang="ja-JP" dirty="0">
                <a:latin typeface="+mn-ea"/>
              </a:rPr>
              <a:t>476</a:t>
            </a:r>
            <a:r>
              <a:rPr lang="ja-JP" altLang="en-US" dirty="0">
                <a:latin typeface="+mn-ea"/>
              </a:rPr>
              <a:t>種が絶滅の恐れがある種と判定されています。</a:t>
            </a:r>
            <a:endParaRPr lang="en-US" altLang="ja-JP" dirty="0">
              <a:latin typeface="+mn-ea"/>
            </a:endParaRPr>
          </a:p>
          <a:p>
            <a:pPr defTabSz="910339">
              <a:lnSpc>
                <a:spcPts val="2035"/>
              </a:lnSpc>
              <a:defRPr/>
            </a:pPr>
            <a:r>
              <a:rPr lang="ja-JP" altLang="en-US" dirty="0">
                <a:latin typeface="+mn-ea"/>
              </a:rPr>
              <a:t>・開発などによる生息・生育地の悪化、植生遷移の進行による生息・生育環境の変化などにより、</a:t>
            </a:r>
            <a:r>
              <a:rPr lang="en-US" altLang="ja-JP" dirty="0">
                <a:latin typeface="+mn-ea"/>
              </a:rPr>
              <a:t>2020</a:t>
            </a:r>
            <a:r>
              <a:rPr lang="ja-JP" altLang="en-US" dirty="0">
                <a:latin typeface="+mn-ea"/>
              </a:rPr>
              <a:t>年の前回調査時と比較して</a:t>
            </a:r>
            <a:r>
              <a:rPr lang="en-US" altLang="ja-JP" dirty="0">
                <a:latin typeface="+mn-ea"/>
              </a:rPr>
              <a:t>63</a:t>
            </a:r>
            <a:r>
              <a:rPr lang="ja-JP" altLang="en-US" dirty="0">
                <a:latin typeface="+mn-ea"/>
              </a:rPr>
              <a:t>種増加しています。</a:t>
            </a:r>
          </a:p>
        </p:txBody>
      </p:sp>
      <p:sp>
        <p:nvSpPr>
          <p:cNvPr id="4" name="スライド番号プレースホルダー 3"/>
          <p:cNvSpPr>
            <a:spLocks noGrp="1"/>
          </p:cNvSpPr>
          <p:nvPr>
            <p:ph type="sldNum" sz="quarter" idx="10"/>
          </p:nvPr>
        </p:nvSpPr>
        <p:spPr/>
        <p:txBody>
          <a:bodyPr/>
          <a:lstStyle/>
          <a:p>
            <a:fld id="{7AE93438-ACFE-41F1-9730-E096FED53FD9}" type="slidenum">
              <a:rPr kumimoji="1" lang="ja-JP" altLang="en-US" smtClean="0"/>
              <a:t>14</a:t>
            </a:fld>
            <a:endParaRPr kumimoji="1" lang="ja-JP" altLang="en-US"/>
          </a:p>
        </p:txBody>
      </p:sp>
    </p:spTree>
    <p:extLst>
      <p:ext uri="{BB962C8B-B14F-4D97-AF65-F5344CB8AC3E}">
        <p14:creationId xmlns:p14="http://schemas.microsoft.com/office/powerpoint/2010/main" val="1478560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2035"/>
              </a:lnSpc>
            </a:pPr>
            <a:r>
              <a:rPr lang="ja-JP" altLang="en-US" dirty="0">
                <a:latin typeface="+mn-ea"/>
              </a:rPr>
              <a:t>・また、海洋プラスチック問題も世界的に重要な課題のひとつです。</a:t>
            </a:r>
            <a:endParaRPr lang="en-US" altLang="ja-JP" dirty="0">
              <a:latin typeface="+mn-ea"/>
            </a:endParaRPr>
          </a:p>
          <a:p>
            <a:pPr>
              <a:lnSpc>
                <a:spcPts val="2035"/>
              </a:lnSpc>
            </a:pPr>
            <a:r>
              <a:rPr lang="ja-JP" altLang="en-US" dirty="0">
                <a:latin typeface="+mn-ea"/>
              </a:rPr>
              <a:t>・世界全体で毎年約</a:t>
            </a:r>
            <a:r>
              <a:rPr lang="en-US" altLang="ja-JP" dirty="0">
                <a:latin typeface="+mn-ea"/>
              </a:rPr>
              <a:t>800</a:t>
            </a:r>
            <a:r>
              <a:rPr lang="ja-JP" altLang="en-US" dirty="0">
                <a:latin typeface="+mn-ea"/>
              </a:rPr>
              <a:t>万トンものプラスチックがごみとして海に流れ込んでいるといわれています。</a:t>
            </a:r>
            <a:endParaRPr lang="en-US" altLang="ja-JP" dirty="0">
              <a:latin typeface="+mn-ea"/>
            </a:endParaRPr>
          </a:p>
          <a:p>
            <a:pPr defTabSz="910339">
              <a:lnSpc>
                <a:spcPts val="2035"/>
              </a:lnSpc>
              <a:defRPr/>
            </a:pPr>
            <a:r>
              <a:rPr kumimoji="1" lang="ja-JP" altLang="en-US" dirty="0">
                <a:latin typeface="+mn-ea"/>
              </a:rPr>
              <a:t>・このままのペースで増え続ければ、</a:t>
            </a:r>
            <a:r>
              <a:rPr kumimoji="1" lang="en-US" altLang="ja-JP" dirty="0">
                <a:latin typeface="+mn-ea"/>
              </a:rPr>
              <a:t>2050</a:t>
            </a:r>
            <a:r>
              <a:rPr kumimoji="1" lang="ja-JP" altLang="en-US" dirty="0">
                <a:latin typeface="+mn-ea"/>
              </a:rPr>
              <a:t>年には魚よりごみの量の方が多くなるという予測も出ています。</a:t>
            </a:r>
            <a:endParaRPr kumimoji="1" lang="en-US" altLang="ja-JP" dirty="0">
              <a:latin typeface="+mn-ea"/>
            </a:endParaRPr>
          </a:p>
          <a:p>
            <a:pPr defTabSz="910339">
              <a:lnSpc>
                <a:spcPts val="2035"/>
              </a:lnSpc>
              <a:defRPr/>
            </a:pPr>
            <a:r>
              <a:rPr kumimoji="1" lang="ja-JP" altLang="en-US" dirty="0">
                <a:latin typeface="+mn-ea"/>
              </a:rPr>
              <a:t>・名古屋市においても豊かな生態系を有する藤前干潟でプラスチックごみが発見されており、干潟や海に棲む生き物に影響を与えています。</a:t>
            </a:r>
            <a:endParaRPr kumimoji="1" lang="en-US" altLang="ja-JP" dirty="0">
              <a:latin typeface="+mn-ea"/>
            </a:endParaRPr>
          </a:p>
          <a:p>
            <a:pPr defTabSz="910339">
              <a:lnSpc>
                <a:spcPts val="2035"/>
              </a:lnSpc>
              <a:defRPr/>
            </a:pPr>
            <a:r>
              <a:rPr kumimoji="1" lang="ja-JP" altLang="en-US" dirty="0">
                <a:latin typeface="+mn-ea"/>
              </a:rPr>
              <a:t>・日頃の分別・リサイクルやごみゼロ運動を地道に続けることが大切です。</a:t>
            </a:r>
            <a:endParaRPr kumimoji="1" lang="en-US" altLang="ja-JP" dirty="0">
              <a:latin typeface="+mn-ea"/>
            </a:endParaRPr>
          </a:p>
          <a:p>
            <a:pPr>
              <a:lnSpc>
                <a:spcPts val="2035"/>
              </a:lnSpc>
            </a:pPr>
            <a:endParaRPr lang="en-US" altLang="ja-JP" dirty="0">
              <a:latin typeface="+mn-ea"/>
            </a:endParaRPr>
          </a:p>
          <a:p>
            <a:pPr>
              <a:lnSpc>
                <a:spcPts val="2035"/>
              </a:lnSpc>
            </a:pPr>
            <a:endParaRPr lang="en-US" altLang="ja-JP" dirty="0">
              <a:ea typeface="メイリオ" panose="020B0604030504040204" pitchFamily="50" charset="-128"/>
            </a:endParaRPr>
          </a:p>
          <a:p>
            <a:pPr>
              <a:lnSpc>
                <a:spcPts val="2035"/>
              </a:lnSpc>
            </a:pPr>
            <a:endParaRPr lang="en-US" altLang="ja-JP" dirty="0">
              <a:ea typeface="メイリオ" panose="020B0604030504040204" pitchFamily="50" charset="-128"/>
            </a:endParaRPr>
          </a:p>
          <a:p>
            <a:pPr>
              <a:lnSpc>
                <a:spcPts val="2035"/>
              </a:lnSpc>
            </a:pPr>
            <a:endParaRPr kumimoji="1" lang="ja-JP" altLang="en-US" dirty="0"/>
          </a:p>
        </p:txBody>
      </p:sp>
      <p:sp>
        <p:nvSpPr>
          <p:cNvPr id="4" name="スライド番号プレースホルダー 3"/>
          <p:cNvSpPr>
            <a:spLocks noGrp="1"/>
          </p:cNvSpPr>
          <p:nvPr>
            <p:ph type="sldNum" sz="quarter" idx="10"/>
          </p:nvPr>
        </p:nvSpPr>
        <p:spPr/>
        <p:txBody>
          <a:bodyPr/>
          <a:lstStyle/>
          <a:p>
            <a:fld id="{7AE93438-ACFE-41F1-9730-E096FED53FD9}" type="slidenum">
              <a:rPr kumimoji="1" lang="ja-JP" altLang="en-US" smtClean="0"/>
              <a:t>15</a:t>
            </a:fld>
            <a:endParaRPr kumimoji="1" lang="ja-JP" altLang="en-US"/>
          </a:p>
        </p:txBody>
      </p:sp>
    </p:spTree>
    <p:extLst>
      <p:ext uri="{BB962C8B-B14F-4D97-AF65-F5344CB8AC3E}">
        <p14:creationId xmlns:p14="http://schemas.microsoft.com/office/powerpoint/2010/main" val="200998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rPr>
              <a:t>・なごや</a:t>
            </a:r>
            <a:r>
              <a:rPr kumimoji="1" lang="en-US" altLang="ja-JP" dirty="0">
                <a:latin typeface="+mn-ea"/>
              </a:rPr>
              <a:t>SDGs</a:t>
            </a:r>
            <a:r>
              <a:rPr kumimoji="1" lang="ja-JP" altLang="en-US" dirty="0">
                <a:latin typeface="+mn-ea"/>
              </a:rPr>
              <a:t>グリーンパートナーズとして、</a:t>
            </a:r>
            <a:r>
              <a:rPr kumimoji="1" lang="en-US" altLang="ja-JP" dirty="0">
                <a:latin typeface="+mn-ea"/>
              </a:rPr>
              <a:t>SDGs</a:t>
            </a:r>
            <a:r>
              <a:rPr kumimoji="1" lang="ja-JP" altLang="en-US" dirty="0">
                <a:latin typeface="+mn-ea"/>
              </a:rPr>
              <a:t>を意識しながら環境に配慮した事業活動に一緒に取組みましょう！</a:t>
            </a:r>
            <a:endParaRPr kumimoji="1" lang="en-US" altLang="ja-JP" dirty="0">
              <a:latin typeface="+mn-ea"/>
            </a:endParaRPr>
          </a:p>
        </p:txBody>
      </p:sp>
      <p:sp>
        <p:nvSpPr>
          <p:cNvPr id="4" name="スライド番号プレースホルダー 3"/>
          <p:cNvSpPr>
            <a:spLocks noGrp="1"/>
          </p:cNvSpPr>
          <p:nvPr>
            <p:ph type="sldNum" sz="quarter" idx="10"/>
          </p:nvPr>
        </p:nvSpPr>
        <p:spPr/>
        <p:txBody>
          <a:bodyPr/>
          <a:lstStyle/>
          <a:p>
            <a:fld id="{7AE93438-ACFE-41F1-9730-E096FED53FD9}" type="slidenum">
              <a:rPr kumimoji="1" lang="ja-JP" altLang="en-US" smtClean="0"/>
              <a:t>16</a:t>
            </a:fld>
            <a:endParaRPr kumimoji="1" lang="ja-JP" altLang="en-US"/>
          </a:p>
        </p:txBody>
      </p:sp>
    </p:spTree>
    <p:extLst>
      <p:ext uri="{BB962C8B-B14F-4D97-AF65-F5344CB8AC3E}">
        <p14:creationId xmlns:p14="http://schemas.microsoft.com/office/powerpoint/2010/main" val="4124558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a:t>
            </a:r>
            <a:r>
              <a:rPr kumimoji="1" lang="en-US" altLang="ja-JP" dirty="0">
                <a:latin typeface="+mn-ea"/>
              </a:rPr>
              <a:t>SDGs</a:t>
            </a:r>
            <a:r>
              <a:rPr kumimoji="1" lang="ja-JP" altLang="en-US" dirty="0">
                <a:latin typeface="+mn-ea"/>
              </a:rPr>
              <a:t>とは、</a:t>
            </a:r>
            <a:r>
              <a:rPr lang="ja-JP" altLang="en-US" dirty="0">
                <a:latin typeface="+mn-ea"/>
              </a:rPr>
              <a:t>「持続可能な開発目標（</a:t>
            </a:r>
            <a:r>
              <a:rPr lang="en-US" altLang="ja-JP" b="1" u="sng" dirty="0">
                <a:latin typeface="+mn-ea"/>
              </a:rPr>
              <a:t>S</a:t>
            </a:r>
            <a:r>
              <a:rPr lang="en-US" altLang="ja-JP" dirty="0">
                <a:latin typeface="+mn-ea"/>
              </a:rPr>
              <a:t>ustainable </a:t>
            </a:r>
            <a:r>
              <a:rPr lang="en-US" altLang="ja-JP" b="1" u="sng" dirty="0">
                <a:latin typeface="+mn-ea"/>
              </a:rPr>
              <a:t>D</a:t>
            </a:r>
            <a:r>
              <a:rPr lang="en-US" altLang="ja-JP" dirty="0">
                <a:latin typeface="+mn-ea"/>
              </a:rPr>
              <a:t>evelopment </a:t>
            </a:r>
            <a:r>
              <a:rPr lang="en-US" altLang="ja-JP" b="1" u="sng" dirty="0">
                <a:latin typeface="+mn-ea"/>
              </a:rPr>
              <a:t>G</a:t>
            </a:r>
            <a:r>
              <a:rPr lang="en-US" altLang="ja-JP" dirty="0">
                <a:latin typeface="+mn-ea"/>
              </a:rPr>
              <a:t>oal</a:t>
            </a:r>
            <a:r>
              <a:rPr lang="en-US" altLang="ja-JP" b="1" u="sng" dirty="0">
                <a:latin typeface="+mn-ea"/>
              </a:rPr>
              <a:t>s</a:t>
            </a:r>
            <a:r>
              <a:rPr lang="ja-JP" altLang="en-US" dirty="0">
                <a:latin typeface="+mn-ea"/>
              </a:rPr>
              <a:t>）」のことです。</a:t>
            </a:r>
            <a:endParaRPr lang="en-US" altLang="ja-JP" dirty="0">
              <a:latin typeface="+mn-ea"/>
            </a:endParaRPr>
          </a:p>
          <a:p>
            <a:r>
              <a:rPr lang="ja-JP" altLang="en-US" dirty="0">
                <a:latin typeface="+mn-ea"/>
              </a:rPr>
              <a:t>・「誰一人取り残さない」ための世界共通の目標として、健康や教育、経済成長、気候変動などに関する</a:t>
            </a:r>
            <a:r>
              <a:rPr lang="en-US" altLang="ja-JP" dirty="0">
                <a:latin typeface="+mn-ea"/>
              </a:rPr>
              <a:t>17</a:t>
            </a:r>
            <a:r>
              <a:rPr lang="ja-JP" altLang="en-US" dirty="0">
                <a:latin typeface="+mn-ea"/>
              </a:rPr>
              <a:t>の持続可能な開発目標が設定されており、</a:t>
            </a:r>
            <a:endParaRPr lang="en-US" altLang="ja-JP" dirty="0">
              <a:latin typeface="+mn-ea"/>
            </a:endParaRPr>
          </a:p>
          <a:p>
            <a:r>
              <a:rPr lang="ja-JP" altLang="en-US" dirty="0">
                <a:latin typeface="+mn-ea"/>
              </a:rPr>
              <a:t>　</a:t>
            </a:r>
            <a:r>
              <a:rPr lang="en-US" altLang="ja-JP" dirty="0">
                <a:latin typeface="+mn-ea"/>
              </a:rPr>
              <a:t>2030</a:t>
            </a:r>
            <a:r>
              <a:rPr lang="ja-JP" altLang="en-US" dirty="0">
                <a:latin typeface="+mn-ea"/>
              </a:rPr>
              <a:t>年度までの達成を目指しています。</a:t>
            </a:r>
            <a:endParaRPr lang="en-US" altLang="ja-JP" dirty="0">
              <a:latin typeface="+mn-ea"/>
            </a:endParaRPr>
          </a:p>
          <a:p>
            <a:endParaRPr lang="en-US" altLang="ja-JP" dirty="0">
              <a:latin typeface="+mn-ea"/>
            </a:endParaRPr>
          </a:p>
          <a:p>
            <a:r>
              <a:rPr lang="ja-JP" altLang="en-US" dirty="0">
                <a:latin typeface="+mn-ea"/>
              </a:rPr>
              <a:t>・また、名古屋市は令和元年７月、内閣府より</a:t>
            </a:r>
            <a:r>
              <a:rPr lang="en-US" altLang="ja-JP" dirty="0">
                <a:latin typeface="+mn-ea"/>
              </a:rPr>
              <a:t>SDGs</a:t>
            </a:r>
            <a:r>
              <a:rPr lang="ja-JP" altLang="en-US" dirty="0">
                <a:latin typeface="+mn-ea"/>
              </a:rPr>
              <a:t>の達成に向けて優れた取組を提案する自治体である「</a:t>
            </a:r>
            <a:r>
              <a:rPr lang="en-US" altLang="ja-JP" dirty="0">
                <a:latin typeface="+mn-ea"/>
              </a:rPr>
              <a:t>SDGs</a:t>
            </a:r>
            <a:r>
              <a:rPr lang="ja-JP" altLang="en-US" dirty="0">
                <a:latin typeface="+mn-ea"/>
              </a:rPr>
              <a:t>未来都市」に選ばれました。</a:t>
            </a:r>
            <a:endParaRPr lang="en-US" altLang="ja-JP" dirty="0">
              <a:latin typeface="+mn-ea"/>
            </a:endParaRPr>
          </a:p>
        </p:txBody>
      </p:sp>
      <p:sp>
        <p:nvSpPr>
          <p:cNvPr id="4" name="スライド番号プレースホルダー 3"/>
          <p:cNvSpPr>
            <a:spLocks noGrp="1"/>
          </p:cNvSpPr>
          <p:nvPr>
            <p:ph type="sldNum" sz="quarter" idx="10"/>
          </p:nvPr>
        </p:nvSpPr>
        <p:spPr/>
        <p:txBody>
          <a:bodyPr/>
          <a:lstStyle/>
          <a:p>
            <a:fld id="{7AE93438-ACFE-41F1-9730-E096FED53FD9}" type="slidenum">
              <a:rPr kumimoji="1" lang="ja-JP" altLang="en-US" smtClean="0"/>
              <a:t>2</a:t>
            </a:fld>
            <a:endParaRPr kumimoji="1" lang="ja-JP" altLang="en-US"/>
          </a:p>
        </p:txBody>
      </p:sp>
    </p:spTree>
    <p:extLst>
      <p:ext uri="{BB962C8B-B14F-4D97-AF65-F5344CB8AC3E}">
        <p14:creationId xmlns:p14="http://schemas.microsoft.com/office/powerpoint/2010/main" val="3754243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rPr>
              <a:t>・</a:t>
            </a:r>
            <a:r>
              <a:rPr kumimoji="1" lang="en-US" altLang="ja-JP" dirty="0">
                <a:latin typeface="+mn-ea"/>
              </a:rPr>
              <a:t>SDGs</a:t>
            </a:r>
            <a:r>
              <a:rPr kumimoji="1" lang="ja-JP" altLang="en-US" dirty="0">
                <a:latin typeface="+mn-ea"/>
              </a:rPr>
              <a:t>の普及とともに、市場のニーズ、そして取引先からのニーズとして、</a:t>
            </a:r>
            <a:r>
              <a:rPr kumimoji="1" lang="en-US" altLang="ja-JP" dirty="0">
                <a:latin typeface="+mn-ea"/>
              </a:rPr>
              <a:t>SDGs</a:t>
            </a:r>
            <a:r>
              <a:rPr kumimoji="1" lang="ja-JP" altLang="en-US" dirty="0">
                <a:latin typeface="+mn-ea"/>
              </a:rPr>
              <a:t>への対応が求められるようになってきています。</a:t>
            </a:r>
            <a:endParaRPr kumimoji="1" lang="en-US" altLang="ja-JP" dirty="0">
              <a:latin typeface="+mn-ea"/>
            </a:endParaRPr>
          </a:p>
          <a:p>
            <a:r>
              <a:rPr kumimoji="1" lang="ja-JP" altLang="en-US" dirty="0">
                <a:latin typeface="+mn-ea"/>
              </a:rPr>
              <a:t>・実際、投資の条件として、収益だけでなく、</a:t>
            </a:r>
            <a:r>
              <a:rPr kumimoji="1" lang="en-US" altLang="ja-JP" dirty="0">
                <a:latin typeface="+mn-ea"/>
              </a:rPr>
              <a:t>SDGs</a:t>
            </a:r>
            <a:r>
              <a:rPr kumimoji="1" lang="ja-JP" altLang="en-US" dirty="0">
                <a:latin typeface="+mn-ea"/>
              </a:rPr>
              <a:t>に取り組んでいるかどうかも見られる時代になってきています。</a:t>
            </a:r>
            <a:endParaRPr kumimoji="1" lang="en-US" altLang="ja-JP" dirty="0">
              <a:latin typeface="+mn-ea"/>
            </a:endParaRPr>
          </a:p>
          <a:p>
            <a:r>
              <a:rPr kumimoji="1" lang="ja-JP" altLang="en-US" dirty="0">
                <a:latin typeface="+mn-ea"/>
              </a:rPr>
              <a:t>・スライドに掲載のあるとおり、</a:t>
            </a:r>
            <a:r>
              <a:rPr kumimoji="1" lang="en-US" altLang="ja-JP" dirty="0">
                <a:latin typeface="+mn-ea"/>
              </a:rPr>
              <a:t>SDGs</a:t>
            </a:r>
            <a:r>
              <a:rPr kumimoji="1" lang="ja-JP" altLang="en-US" dirty="0">
                <a:latin typeface="+mn-ea"/>
              </a:rPr>
              <a:t>を活用することで、企業にとって様々なプラスの可能性が広がります。</a:t>
            </a:r>
            <a:endParaRPr kumimoji="1" lang="en-US" altLang="ja-JP" dirty="0">
              <a:latin typeface="+mn-ea"/>
            </a:endParaRPr>
          </a:p>
          <a:p>
            <a:pPr defTabSz="910339">
              <a:defRPr/>
            </a:pPr>
            <a:r>
              <a:rPr kumimoji="1" lang="ja-JP" altLang="en-US" dirty="0">
                <a:latin typeface="+mn-ea"/>
              </a:rPr>
              <a:t>（「持続可能な開発目標活用ガイド」（環境省）より）</a:t>
            </a:r>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7AE93438-ACFE-41F1-9730-E096FED53FD9}" type="slidenum">
              <a:rPr kumimoji="1" lang="ja-JP" altLang="en-US" smtClean="0"/>
              <a:t>3</a:t>
            </a:fld>
            <a:endParaRPr kumimoji="1" lang="ja-JP" altLang="en-US"/>
          </a:p>
        </p:txBody>
      </p:sp>
    </p:spTree>
    <p:extLst>
      <p:ext uri="{BB962C8B-B14F-4D97-AF65-F5344CB8AC3E}">
        <p14:creationId xmlns:p14="http://schemas.microsoft.com/office/powerpoint/2010/main" val="672072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0339">
              <a:defRPr/>
            </a:pPr>
            <a:r>
              <a:rPr kumimoji="1" lang="ja-JP" altLang="en-US" dirty="0">
                <a:latin typeface="+mn-ea"/>
              </a:rPr>
              <a:t>・</a:t>
            </a:r>
            <a:r>
              <a:rPr kumimoji="1" lang="en-US" altLang="ja-JP" dirty="0">
                <a:latin typeface="+mn-ea"/>
              </a:rPr>
              <a:t>SDGs</a:t>
            </a:r>
            <a:r>
              <a:rPr kumimoji="1" lang="ja-JP" altLang="en-US" dirty="0">
                <a:latin typeface="+mn-ea"/>
              </a:rPr>
              <a:t>が関係するのはグローバルな取組みだけではありません。</a:t>
            </a:r>
            <a:endParaRPr kumimoji="1" lang="en-US" altLang="ja-JP" dirty="0">
              <a:latin typeface="+mn-ea"/>
            </a:endParaRPr>
          </a:p>
          <a:p>
            <a:pPr defTabSz="910339">
              <a:defRPr/>
            </a:pPr>
            <a:r>
              <a:rPr kumimoji="1" lang="ja-JP" altLang="en-US" dirty="0">
                <a:latin typeface="+mn-ea"/>
              </a:rPr>
              <a:t>・企業が行う事業そのものはもちろん、普段から取り組んでいる節電や節水、社員の福利厚生など、企業が行うすべてが</a:t>
            </a:r>
            <a:r>
              <a:rPr kumimoji="1" lang="en-US" altLang="ja-JP" dirty="0">
                <a:latin typeface="+mn-ea"/>
              </a:rPr>
              <a:t>SDGs</a:t>
            </a:r>
            <a:r>
              <a:rPr kumimoji="1" lang="ja-JP" altLang="en-US" dirty="0">
                <a:latin typeface="+mn-ea"/>
              </a:rPr>
              <a:t>とつながります。</a:t>
            </a:r>
            <a:endParaRPr kumimoji="1" lang="en-US" altLang="ja-JP" dirty="0">
              <a:latin typeface="+mn-ea"/>
            </a:endParaRPr>
          </a:p>
          <a:p>
            <a:pPr defTabSz="910339">
              <a:defRPr/>
            </a:pPr>
            <a:r>
              <a:rPr kumimoji="1" lang="ja-JP" altLang="en-US" dirty="0">
                <a:latin typeface="+mn-ea"/>
              </a:rPr>
              <a:t>・</a:t>
            </a:r>
            <a:r>
              <a:rPr kumimoji="1" lang="en-US" altLang="ja-JP" dirty="0">
                <a:latin typeface="+mn-ea"/>
              </a:rPr>
              <a:t>SDGs</a:t>
            </a:r>
            <a:r>
              <a:rPr kumimoji="1" lang="ja-JP" altLang="en-US" dirty="0">
                <a:latin typeface="+mn-ea"/>
              </a:rPr>
              <a:t>のゴール・ターゲットと自社の取組とのつながりを検討することで、自社の強みは何なのかを改めて見直したり、</a:t>
            </a:r>
            <a:endParaRPr kumimoji="1" lang="en-US" altLang="ja-JP" dirty="0">
              <a:latin typeface="+mn-ea"/>
            </a:endParaRPr>
          </a:p>
          <a:p>
            <a:pPr defTabSz="910339">
              <a:defRPr/>
            </a:pPr>
            <a:r>
              <a:rPr kumimoji="1" lang="ja-JP" altLang="en-US" dirty="0">
                <a:latin typeface="+mn-ea"/>
              </a:rPr>
              <a:t> </a:t>
            </a:r>
            <a:r>
              <a:rPr kumimoji="1" lang="en-US" altLang="ja-JP" dirty="0">
                <a:latin typeface="+mn-ea"/>
              </a:rPr>
              <a:t>SDGs</a:t>
            </a:r>
            <a:r>
              <a:rPr kumimoji="1" lang="ja-JP" altLang="en-US" dirty="0">
                <a:latin typeface="+mn-ea"/>
              </a:rPr>
              <a:t>に示された課題解決につながる自社の潜在能力に気付くことができたりします。</a:t>
            </a:r>
            <a:endParaRPr kumimoji="1" lang="en-US" altLang="ja-JP" dirty="0">
              <a:latin typeface="+mn-ea"/>
            </a:endParaRPr>
          </a:p>
          <a:p>
            <a:pPr defTabSz="910339">
              <a:defRPr/>
            </a:pPr>
            <a:r>
              <a:rPr kumimoji="1" lang="ja-JP" altLang="en-US" dirty="0">
                <a:latin typeface="+mn-ea"/>
              </a:rPr>
              <a:t>（「持続可能な開発目標活用ガイド」（環境省）より）</a:t>
            </a:r>
          </a:p>
          <a:p>
            <a:endParaRPr kumimoji="1" lang="en-US" altLang="ja-JP" dirty="0">
              <a:latin typeface="+mn-ea"/>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7AE93438-ACFE-41F1-9730-E096FED53FD9}" type="slidenum">
              <a:rPr kumimoji="1" lang="ja-JP" altLang="en-US" smtClean="0"/>
              <a:t>4</a:t>
            </a:fld>
            <a:endParaRPr kumimoji="1" lang="ja-JP" altLang="en-US"/>
          </a:p>
        </p:txBody>
      </p:sp>
    </p:spTree>
    <p:extLst>
      <p:ext uri="{BB962C8B-B14F-4D97-AF65-F5344CB8AC3E}">
        <p14:creationId xmlns:p14="http://schemas.microsoft.com/office/powerpoint/2010/main" val="730901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rPr>
              <a:t>・</a:t>
            </a:r>
            <a:r>
              <a:rPr kumimoji="1" lang="en-US" altLang="ja-JP" dirty="0">
                <a:latin typeface="+mn-ea"/>
              </a:rPr>
              <a:t>SDGs</a:t>
            </a:r>
            <a:r>
              <a:rPr kumimoji="1" lang="ja-JP" altLang="en-US" dirty="0">
                <a:latin typeface="+mn-ea"/>
              </a:rPr>
              <a:t>において解決すべき課題の一つに、地球温暖化による気候変動があります。</a:t>
            </a:r>
            <a:endParaRPr kumimoji="1" lang="en-US" altLang="ja-JP" dirty="0">
              <a:latin typeface="+mn-ea"/>
            </a:endParaRPr>
          </a:p>
          <a:p>
            <a:endParaRPr kumimoji="1" lang="en-US" altLang="ja-JP" dirty="0">
              <a:latin typeface="+mn-ea"/>
            </a:endParaRPr>
          </a:p>
          <a:p>
            <a:r>
              <a:rPr kumimoji="1" lang="ja-JP" altLang="en-US" dirty="0">
                <a:latin typeface="+mn-ea"/>
              </a:rPr>
              <a:t>・世界の平均気温は</a:t>
            </a:r>
            <a:r>
              <a:rPr kumimoji="1" lang="en-US" altLang="ja-JP" dirty="0">
                <a:latin typeface="+mn-ea"/>
              </a:rPr>
              <a:t>2024</a:t>
            </a:r>
            <a:r>
              <a:rPr kumimoji="1" lang="ja-JP" altLang="en-US" dirty="0">
                <a:latin typeface="+mn-ea"/>
              </a:rPr>
              <a:t>年時点で、産業革命前と比較して</a:t>
            </a:r>
            <a:r>
              <a:rPr kumimoji="1" lang="en-US" altLang="ja-JP" dirty="0">
                <a:latin typeface="+mn-ea"/>
              </a:rPr>
              <a:t>1.6</a:t>
            </a:r>
            <a:r>
              <a:rPr kumimoji="1" lang="ja-JP" altLang="en-US" dirty="0">
                <a:latin typeface="+mn-ea"/>
              </a:rPr>
              <a:t>℃上昇したことが示されております。</a:t>
            </a:r>
            <a:endParaRPr kumimoji="1" lang="en-US" altLang="ja-JP" dirty="0">
              <a:latin typeface="+mn-ea"/>
            </a:endParaRPr>
          </a:p>
          <a:p>
            <a:r>
              <a:rPr kumimoji="1" lang="ja-JP" altLang="en-US" dirty="0">
                <a:latin typeface="+mn-ea"/>
              </a:rPr>
              <a:t>・地球温暖化による気候変動により、世界的に豪雨や熱波、干ばつ、海面上昇などの問題が顕在化しており、経済や社会活動に様々な影響を及ぼしています。</a:t>
            </a:r>
            <a:endParaRPr kumimoji="1" lang="en-US" altLang="ja-JP" dirty="0">
              <a:latin typeface="+mn-ea"/>
            </a:endParaRPr>
          </a:p>
        </p:txBody>
      </p:sp>
      <p:sp>
        <p:nvSpPr>
          <p:cNvPr id="4" name="スライド番号プレースホルダー 3"/>
          <p:cNvSpPr>
            <a:spLocks noGrp="1"/>
          </p:cNvSpPr>
          <p:nvPr>
            <p:ph type="sldNum" sz="quarter" idx="10"/>
          </p:nvPr>
        </p:nvSpPr>
        <p:spPr/>
        <p:txBody>
          <a:bodyPr/>
          <a:lstStyle/>
          <a:p>
            <a:fld id="{7AE93438-ACFE-41F1-9730-E096FED53FD9}" type="slidenum">
              <a:rPr kumimoji="1" lang="ja-JP" altLang="en-US" smtClean="0"/>
              <a:t>5</a:t>
            </a:fld>
            <a:endParaRPr kumimoji="1" lang="ja-JP" altLang="en-US"/>
          </a:p>
        </p:txBody>
      </p:sp>
    </p:spTree>
    <p:extLst>
      <p:ext uri="{BB962C8B-B14F-4D97-AF65-F5344CB8AC3E}">
        <p14:creationId xmlns:p14="http://schemas.microsoft.com/office/powerpoint/2010/main" val="2847518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rPr>
              <a:t>・そうした地球規模の課題の解決に向けて、世界も大きく動きだしています。</a:t>
            </a:r>
            <a:endParaRPr kumimoji="1" lang="en-US" altLang="ja-JP" b="0" dirty="0">
              <a:solidFill>
                <a:srgbClr val="FF0000"/>
              </a:solidFill>
              <a:latin typeface="+mn-ea"/>
            </a:endParaRPr>
          </a:p>
          <a:p>
            <a:endParaRPr kumimoji="1" lang="en-US" altLang="ja-JP" b="0" dirty="0">
              <a:solidFill>
                <a:srgbClr val="FF0000"/>
              </a:solidFill>
              <a:latin typeface="+mn-ea"/>
            </a:endParaRPr>
          </a:p>
          <a:p>
            <a:r>
              <a:rPr kumimoji="1" lang="ja-JP" altLang="en-US" dirty="0">
                <a:latin typeface="+mn-ea"/>
              </a:rPr>
              <a:t>・特に</a:t>
            </a:r>
            <a:r>
              <a:rPr kumimoji="1" lang="en-US" altLang="ja-JP" dirty="0">
                <a:latin typeface="+mn-ea"/>
              </a:rPr>
              <a:t>2015</a:t>
            </a:r>
            <a:r>
              <a:rPr kumimoji="1" lang="ja-JP" altLang="en-US" dirty="0">
                <a:latin typeface="+mn-ea"/>
              </a:rPr>
              <a:t>年のパリ協定をきっかけに、カーボンニュートラルや脱炭素などの動きが</a:t>
            </a:r>
            <a:r>
              <a:rPr kumimoji="1" lang="ja-JP" altLang="en-US" b="0" dirty="0">
                <a:latin typeface="+mn-ea"/>
              </a:rPr>
              <a:t>大きく加速化していきました。</a:t>
            </a:r>
            <a:endParaRPr kumimoji="1" lang="en-US" altLang="ja-JP" b="0" dirty="0">
              <a:latin typeface="+mn-ea"/>
            </a:endParaRPr>
          </a:p>
          <a:p>
            <a:r>
              <a:rPr kumimoji="1" lang="ja-JP" altLang="en-US" b="0" dirty="0">
                <a:latin typeface="+mn-ea"/>
              </a:rPr>
              <a:t>・このパリ協定では、温室効果ガス削減に関する世界的な取り決めが示され</a:t>
            </a:r>
            <a:r>
              <a:rPr kumimoji="1" lang="ja-JP" altLang="en-US" dirty="0">
                <a:latin typeface="+mn-ea"/>
              </a:rPr>
              <a:t>、平均気温上昇を</a:t>
            </a:r>
            <a:r>
              <a:rPr kumimoji="1" lang="en-US" altLang="ja-JP" dirty="0">
                <a:latin typeface="+mn-ea"/>
              </a:rPr>
              <a:t>2</a:t>
            </a:r>
            <a:r>
              <a:rPr kumimoji="1" lang="ja-JP" altLang="en-US" dirty="0">
                <a:latin typeface="+mn-ea"/>
              </a:rPr>
              <a:t>度未満、できれば</a:t>
            </a:r>
            <a:r>
              <a:rPr kumimoji="1" lang="en-US" altLang="ja-JP" dirty="0">
                <a:latin typeface="+mn-ea"/>
              </a:rPr>
              <a:t>1.5</a:t>
            </a:r>
            <a:r>
              <a:rPr kumimoji="1" lang="ja-JP" altLang="en-US" dirty="0">
                <a:latin typeface="+mn-ea"/>
              </a:rPr>
              <a:t>度に抑える努力を追求することとしました。</a:t>
            </a:r>
            <a:endParaRPr kumimoji="1" lang="en-US" altLang="ja-JP" dirty="0">
              <a:latin typeface="+mn-ea"/>
            </a:endParaRPr>
          </a:p>
          <a:p>
            <a:r>
              <a:rPr lang="ja-JP" altLang="en-US" dirty="0">
                <a:latin typeface="+mn-ea"/>
              </a:rPr>
              <a:t>・さらに</a:t>
            </a:r>
            <a:r>
              <a:rPr lang="en-US" altLang="ja-JP" dirty="0">
                <a:latin typeface="+mn-ea"/>
              </a:rPr>
              <a:t>2021</a:t>
            </a:r>
            <a:r>
              <a:rPr lang="ja-JP" altLang="en-US" dirty="0">
                <a:latin typeface="+mn-ea"/>
              </a:rPr>
              <a:t>年にイギリス・グラスゴーで開催された</a:t>
            </a:r>
            <a:r>
              <a:rPr lang="en-US" altLang="ja-JP" dirty="0">
                <a:latin typeface="+mn-ea"/>
              </a:rPr>
              <a:t>COP26</a:t>
            </a:r>
            <a:r>
              <a:rPr lang="ja-JP" altLang="en-US" dirty="0">
                <a:latin typeface="+mn-ea"/>
              </a:rPr>
              <a:t>では、パリ協定に関し、「平均気温上昇を</a:t>
            </a:r>
            <a:r>
              <a:rPr lang="en-US" altLang="ja-JP" dirty="0">
                <a:latin typeface="+mn-ea"/>
              </a:rPr>
              <a:t>1.5</a:t>
            </a:r>
            <a:r>
              <a:rPr lang="ja-JP" altLang="en-US" dirty="0">
                <a:latin typeface="+mn-ea"/>
              </a:rPr>
              <a:t>℃以内に抑える努力を追求することを決意する」ことが合意され、</a:t>
            </a:r>
            <a:r>
              <a:rPr lang="en-US" altLang="ja-JP" dirty="0">
                <a:latin typeface="+mn-ea"/>
              </a:rPr>
              <a:t>1.5℃</a:t>
            </a:r>
            <a:r>
              <a:rPr lang="ja-JP" altLang="en-US" dirty="0">
                <a:latin typeface="+mn-ea"/>
              </a:rPr>
              <a:t>に抑えることが事実上の目標とされました。</a:t>
            </a:r>
            <a:endParaRPr kumimoji="1" lang="en-US" altLang="ja-JP" dirty="0">
              <a:latin typeface="+mn-ea"/>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7AE93438-ACFE-41F1-9730-E096FED53FD9}" type="slidenum">
              <a:rPr kumimoji="1" lang="ja-JP" altLang="en-US" smtClean="0"/>
              <a:t>6</a:t>
            </a:fld>
            <a:endParaRPr kumimoji="1" lang="ja-JP" altLang="en-US"/>
          </a:p>
        </p:txBody>
      </p:sp>
    </p:spTree>
    <p:extLst>
      <p:ext uri="{BB962C8B-B14F-4D97-AF65-F5344CB8AC3E}">
        <p14:creationId xmlns:p14="http://schemas.microsoft.com/office/powerpoint/2010/main" val="1200633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mn-ea"/>
              </a:rPr>
              <a:t>・そうした世界的なカーボンニュートラルの動きを踏まえ、日本も、</a:t>
            </a:r>
            <a:r>
              <a:rPr kumimoji="1" lang="en-US" altLang="ja-JP" dirty="0">
                <a:latin typeface="+mn-ea"/>
              </a:rPr>
              <a:t>2050</a:t>
            </a:r>
            <a:r>
              <a:rPr kumimoji="1" lang="ja-JP" altLang="en-US" dirty="0">
                <a:latin typeface="+mn-ea"/>
              </a:rPr>
              <a:t>年までに脱炭素社会の実現を目指す「カーボンニュートラル宣言」を行いました。</a:t>
            </a:r>
            <a:endParaRPr kumimoji="1" lang="en-US" altLang="ja-JP" dirty="0">
              <a:latin typeface="+mn-ea"/>
            </a:endParaRPr>
          </a:p>
          <a:p>
            <a:r>
              <a:rPr kumimoji="1" lang="ja-JP" altLang="en-US" dirty="0">
                <a:latin typeface="+mn-ea"/>
              </a:rPr>
              <a:t>・</a:t>
            </a:r>
            <a:r>
              <a:rPr kumimoji="1" lang="en-US" altLang="ja-JP" dirty="0">
                <a:latin typeface="+mn-ea"/>
              </a:rPr>
              <a:t>2021</a:t>
            </a:r>
            <a:r>
              <a:rPr kumimoji="1" lang="ja-JP" altLang="en-US" dirty="0">
                <a:latin typeface="+mn-ea"/>
              </a:rPr>
              <a:t>年には、カーボンニュートラルの実現に向けて地球温暖化対策推進法が改正され、</a:t>
            </a:r>
            <a:r>
              <a:rPr kumimoji="1" lang="en-US" altLang="ja-JP" dirty="0">
                <a:latin typeface="+mn-ea"/>
              </a:rPr>
              <a:t>2050</a:t>
            </a:r>
            <a:r>
              <a:rPr kumimoji="1" lang="ja-JP" altLang="en-US" dirty="0">
                <a:latin typeface="+mn-ea"/>
              </a:rPr>
              <a:t>年までの脱炭素社会の実現が基本理念として位置づけられました。</a:t>
            </a:r>
            <a:endParaRPr kumimoji="1" lang="en-US" altLang="ja-JP" dirty="0">
              <a:latin typeface="+mn-ea"/>
            </a:endParaRPr>
          </a:p>
          <a:p>
            <a:r>
              <a:rPr kumimoji="1" lang="ja-JP" altLang="en-US" dirty="0">
                <a:latin typeface="+mn-ea"/>
              </a:rPr>
              <a:t>・その後、地球温暖化対策計画の改定により、</a:t>
            </a:r>
            <a:r>
              <a:rPr kumimoji="1" lang="en-US" altLang="ja-JP" dirty="0">
                <a:latin typeface="+mn-ea"/>
              </a:rPr>
              <a:t>2030</a:t>
            </a:r>
            <a:r>
              <a:rPr kumimoji="1" lang="ja-JP" altLang="en-US" dirty="0">
                <a:latin typeface="+mn-ea"/>
              </a:rPr>
              <a:t>年度に温室効果ガスを</a:t>
            </a:r>
            <a:r>
              <a:rPr kumimoji="1" lang="en-US" altLang="ja-JP" dirty="0">
                <a:latin typeface="+mn-ea"/>
              </a:rPr>
              <a:t>2013</a:t>
            </a:r>
            <a:r>
              <a:rPr kumimoji="1" lang="ja-JP" altLang="en-US" dirty="0">
                <a:latin typeface="+mn-ea"/>
              </a:rPr>
              <a:t>年度から</a:t>
            </a:r>
            <a:r>
              <a:rPr kumimoji="1" lang="en-US" altLang="ja-JP" dirty="0">
                <a:latin typeface="+mn-ea"/>
              </a:rPr>
              <a:t>46</a:t>
            </a:r>
            <a:r>
              <a:rPr kumimoji="1" lang="ja-JP" altLang="en-US" dirty="0">
                <a:latin typeface="+mn-ea"/>
              </a:rPr>
              <a:t>％削減、さらに</a:t>
            </a:r>
            <a:r>
              <a:rPr kumimoji="1" lang="en-US" altLang="ja-JP" dirty="0">
                <a:latin typeface="+mn-ea"/>
              </a:rPr>
              <a:t>50%</a:t>
            </a:r>
            <a:r>
              <a:rPr kumimoji="1" lang="ja-JP" altLang="en-US" dirty="0">
                <a:latin typeface="+mn-ea"/>
              </a:rPr>
              <a:t>の高みを目指すことが示されました。</a:t>
            </a:r>
            <a:endParaRPr kumimoji="1" lang="en-US" altLang="ja-JP" dirty="0">
              <a:latin typeface="+mn-ea"/>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7AE93438-ACFE-41F1-9730-E096FED53FD9}" type="slidenum">
              <a:rPr kumimoji="1" lang="ja-JP" altLang="en-US" smtClean="0"/>
              <a:t>7</a:t>
            </a:fld>
            <a:endParaRPr kumimoji="1" lang="ja-JP" altLang="en-US"/>
          </a:p>
        </p:txBody>
      </p:sp>
    </p:spTree>
    <p:extLst>
      <p:ext uri="{BB962C8B-B14F-4D97-AF65-F5344CB8AC3E}">
        <p14:creationId xmlns:p14="http://schemas.microsoft.com/office/powerpoint/2010/main" val="481259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n-ea"/>
              </a:rPr>
              <a:t>・名古屋市でも、こうした動向に対応すべく、「名古屋市地球温暖化対策実行計画</a:t>
            </a:r>
            <a:r>
              <a:rPr lang="en-US" altLang="ja-JP" dirty="0">
                <a:latin typeface="+mn-ea"/>
              </a:rPr>
              <a:t>2030</a:t>
            </a:r>
            <a:r>
              <a:rPr lang="ja-JP" altLang="en-US" dirty="0">
                <a:latin typeface="+mn-ea"/>
              </a:rPr>
              <a:t>（にせんさんじゅう）」を</a:t>
            </a:r>
            <a:r>
              <a:rPr lang="en-US" altLang="ja-JP" dirty="0">
                <a:latin typeface="+mn-ea"/>
              </a:rPr>
              <a:t>2024</a:t>
            </a:r>
            <a:r>
              <a:rPr lang="ja-JP" altLang="en-US" dirty="0">
                <a:latin typeface="+mn-ea"/>
              </a:rPr>
              <a:t>年</a:t>
            </a:r>
            <a:r>
              <a:rPr lang="en-US" altLang="ja-JP" dirty="0">
                <a:latin typeface="+mn-ea"/>
              </a:rPr>
              <a:t>3</a:t>
            </a:r>
            <a:r>
              <a:rPr lang="ja-JP" altLang="en-US" dirty="0">
                <a:latin typeface="+mn-ea"/>
              </a:rPr>
              <a:t>月に策定しました。</a:t>
            </a:r>
            <a:endParaRPr lang="en-US" altLang="ja-JP" dirty="0">
              <a:latin typeface="+mn-ea"/>
            </a:endParaRPr>
          </a:p>
          <a:p>
            <a:endParaRPr lang="en-US" altLang="ja-JP" dirty="0">
              <a:latin typeface="+mn-ea"/>
            </a:endParaRPr>
          </a:p>
          <a:p>
            <a:r>
              <a:rPr lang="ja-JP" altLang="en-US" dirty="0">
                <a:latin typeface="+mn-ea"/>
              </a:rPr>
              <a:t>・地球温暖化対策を進めるにあたっては、名古屋の特性・強みを活かしながら、将来にわたり自然と共生する持続可能なまちづくりを進めていくことが必要です。</a:t>
            </a:r>
            <a:endParaRPr lang="en-US" altLang="ja-JP" dirty="0">
              <a:latin typeface="+mn-ea"/>
            </a:endParaRPr>
          </a:p>
          <a:p>
            <a:r>
              <a:rPr lang="ja-JP" altLang="en-US" dirty="0">
                <a:latin typeface="+mn-ea"/>
              </a:rPr>
              <a:t>・事業者のみなさまとともに、環境と経済の好循環、様々な課題の同時解決につながる取り組みを進め、</a:t>
            </a:r>
            <a:r>
              <a:rPr lang="en-US" altLang="ja-JP" dirty="0">
                <a:latin typeface="+mn-ea"/>
              </a:rPr>
              <a:t>2050</a:t>
            </a:r>
            <a:r>
              <a:rPr lang="ja-JP" altLang="en-US" dirty="0">
                <a:latin typeface="+mn-ea"/>
              </a:rPr>
              <a:t>年カーボンニュートラルの実現を目指しています。</a:t>
            </a:r>
            <a:endParaRPr lang="en-US" altLang="ja-JP" dirty="0">
              <a:latin typeface="+mn-ea"/>
            </a:endParaRPr>
          </a:p>
          <a:p>
            <a:r>
              <a:rPr lang="ja-JP" altLang="en-US" dirty="0">
                <a:latin typeface="+mn-ea"/>
              </a:rPr>
              <a:t>・また、</a:t>
            </a:r>
            <a:r>
              <a:rPr lang="en-US" altLang="ja-JP" dirty="0">
                <a:latin typeface="+mn-ea"/>
              </a:rPr>
              <a:t>2030</a:t>
            </a:r>
            <a:r>
              <a:rPr lang="ja-JP" altLang="en-US" dirty="0">
                <a:latin typeface="+mn-ea"/>
              </a:rPr>
              <a:t>年に向けた方向性として、</a:t>
            </a:r>
            <a:endParaRPr lang="en-US" altLang="ja-JP" dirty="0">
              <a:latin typeface="+mn-ea"/>
            </a:endParaRPr>
          </a:p>
          <a:p>
            <a:r>
              <a:rPr lang="ja-JP" altLang="en-US" dirty="0">
                <a:latin typeface="+mn-ea"/>
              </a:rPr>
              <a:t>　</a:t>
            </a:r>
            <a:r>
              <a:rPr lang="en-US" altLang="ja-JP" dirty="0">
                <a:latin typeface="+mn-ea"/>
              </a:rPr>
              <a:t>【</a:t>
            </a:r>
            <a:r>
              <a:rPr lang="ja-JP" altLang="en-US" dirty="0">
                <a:latin typeface="+mn-ea"/>
              </a:rPr>
              <a:t>名古屋市域における温室効果ガス排出量を、</a:t>
            </a:r>
            <a:r>
              <a:rPr lang="en-US" altLang="ja-JP" dirty="0">
                <a:latin typeface="+mn-ea"/>
              </a:rPr>
              <a:t>2013</a:t>
            </a:r>
            <a:r>
              <a:rPr lang="ja-JP" altLang="en-US" dirty="0">
                <a:latin typeface="+mn-ea"/>
              </a:rPr>
              <a:t>年度比で</a:t>
            </a:r>
            <a:r>
              <a:rPr lang="en-US" altLang="ja-JP" dirty="0">
                <a:latin typeface="+mn-ea"/>
              </a:rPr>
              <a:t>52</a:t>
            </a:r>
            <a:r>
              <a:rPr lang="ja-JP" altLang="en-US" dirty="0">
                <a:latin typeface="+mn-ea"/>
              </a:rPr>
              <a:t>％削減すること</a:t>
            </a:r>
            <a:r>
              <a:rPr lang="en-US" altLang="ja-JP" dirty="0">
                <a:latin typeface="+mn-ea"/>
              </a:rPr>
              <a:t>】</a:t>
            </a:r>
            <a:r>
              <a:rPr lang="ja-JP" altLang="en-US" dirty="0" err="1">
                <a:latin typeface="+mn-ea"/>
              </a:rPr>
              <a:t>、</a:t>
            </a:r>
            <a:r>
              <a:rPr lang="en-US" altLang="ja-JP" dirty="0">
                <a:latin typeface="+mn-ea"/>
              </a:rPr>
              <a:t>【</a:t>
            </a:r>
            <a:r>
              <a:rPr lang="ja-JP" altLang="en-US" dirty="0">
                <a:latin typeface="+mn-ea"/>
              </a:rPr>
              <a:t>太陽光発電を</a:t>
            </a:r>
            <a:r>
              <a:rPr lang="en-US" altLang="ja-JP" dirty="0">
                <a:latin typeface="+mn-ea"/>
              </a:rPr>
              <a:t>49</a:t>
            </a:r>
            <a:r>
              <a:rPr lang="ja-JP" altLang="en-US" dirty="0">
                <a:latin typeface="+mn-ea"/>
              </a:rPr>
              <a:t>万</a:t>
            </a:r>
            <a:r>
              <a:rPr lang="en-US" altLang="ja-JP" dirty="0">
                <a:latin typeface="+mn-ea"/>
              </a:rPr>
              <a:t>kW</a:t>
            </a:r>
            <a:r>
              <a:rPr lang="ja-JP" altLang="en-US" dirty="0">
                <a:latin typeface="+mn-ea"/>
              </a:rPr>
              <a:t>導入すること</a:t>
            </a:r>
            <a:r>
              <a:rPr lang="en-US" altLang="ja-JP" dirty="0">
                <a:latin typeface="+mn-ea"/>
              </a:rPr>
              <a:t>】</a:t>
            </a:r>
            <a:r>
              <a:rPr lang="ja-JP" altLang="en-US" dirty="0">
                <a:latin typeface="+mn-ea"/>
              </a:rPr>
              <a:t>を目標として掲げております。</a:t>
            </a:r>
            <a:endParaRPr lang="en-US" altLang="ja-JP" dirty="0">
              <a:latin typeface="+mn-ea"/>
            </a:endParaRPr>
          </a:p>
        </p:txBody>
      </p:sp>
      <p:sp>
        <p:nvSpPr>
          <p:cNvPr id="4" name="スライド番号プレースホルダー 3"/>
          <p:cNvSpPr>
            <a:spLocks noGrp="1"/>
          </p:cNvSpPr>
          <p:nvPr>
            <p:ph type="sldNum" sz="quarter" idx="10"/>
          </p:nvPr>
        </p:nvSpPr>
        <p:spPr/>
        <p:txBody>
          <a:bodyPr/>
          <a:lstStyle/>
          <a:p>
            <a:fld id="{7AE93438-ACFE-41F1-9730-E096FED53FD9}" type="slidenum">
              <a:rPr kumimoji="1" lang="ja-JP" altLang="en-US" smtClean="0"/>
              <a:t>8</a:t>
            </a:fld>
            <a:endParaRPr kumimoji="1" lang="ja-JP" altLang="en-US"/>
          </a:p>
        </p:txBody>
      </p:sp>
    </p:spTree>
    <p:extLst>
      <p:ext uri="{BB962C8B-B14F-4D97-AF65-F5344CB8AC3E}">
        <p14:creationId xmlns:p14="http://schemas.microsoft.com/office/powerpoint/2010/main" val="3939216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latin typeface="+mn-ea"/>
              </a:rPr>
              <a:t>・これらの目標を達成するために欠かせないのがカーボンニュートラルの実現です。</a:t>
            </a:r>
            <a:endParaRPr kumimoji="1" lang="en-US" altLang="ja-JP" b="0" dirty="0">
              <a:latin typeface="+mn-ea"/>
            </a:endParaRPr>
          </a:p>
          <a:p>
            <a:r>
              <a:rPr kumimoji="1" lang="ja-JP" altLang="en-US" b="0" dirty="0">
                <a:latin typeface="+mn-ea"/>
              </a:rPr>
              <a:t>・カーボンニュートラルとは、</a:t>
            </a:r>
            <a:r>
              <a:rPr kumimoji="1" lang="en-US" altLang="ja-JP" b="0" dirty="0">
                <a:latin typeface="+mn-ea"/>
              </a:rPr>
              <a:t>CO</a:t>
            </a:r>
            <a:r>
              <a:rPr kumimoji="1" lang="ja-JP" altLang="en-US" b="0" dirty="0">
                <a:latin typeface="+mn-ea"/>
              </a:rPr>
              <a:t>₂などの温室効果ガスの排出量から、植林などによる吸収量を差し引いて、合計を実質的にゼロにすることを意味します。</a:t>
            </a:r>
            <a:endParaRPr kumimoji="1" lang="en-US" altLang="ja-JP" b="0" dirty="0">
              <a:latin typeface="+mn-ea"/>
            </a:endParaRPr>
          </a:p>
          <a:p>
            <a:r>
              <a:rPr kumimoji="1" lang="ja-JP" altLang="en-US" b="0" dirty="0">
                <a:latin typeface="+mn-ea"/>
              </a:rPr>
              <a:t>・</a:t>
            </a:r>
            <a:r>
              <a:rPr kumimoji="1" lang="en-US" altLang="ja-JP" b="0" dirty="0">
                <a:latin typeface="+mn-ea"/>
              </a:rPr>
              <a:t>CO</a:t>
            </a:r>
            <a:r>
              <a:rPr kumimoji="1" lang="ja-JP" altLang="en-US" b="0" dirty="0">
                <a:latin typeface="+mn-ea"/>
              </a:rPr>
              <a:t>₂排出の要因となる化石燃料の使用は、主に電気・ガスなどのエネルギーを使うことに伴うものです。</a:t>
            </a:r>
            <a:endParaRPr kumimoji="1" lang="en-US" altLang="ja-JP" b="0" dirty="0">
              <a:latin typeface="+mn-ea"/>
            </a:endParaRPr>
          </a:p>
          <a:p>
            <a:r>
              <a:rPr kumimoji="1" lang="ja-JP" altLang="en-US" b="0" dirty="0">
                <a:latin typeface="+mn-ea"/>
              </a:rPr>
              <a:t>・当然ながら、電気やガスなどの使用を全部やめることは非常に困難であるため、省エネの取組みを徹底し、できるだけ温室効果ガスの排出を削減するとともに</a:t>
            </a:r>
            <a:endParaRPr kumimoji="1" lang="en-US" altLang="ja-JP" b="0" dirty="0">
              <a:latin typeface="+mn-ea"/>
            </a:endParaRPr>
          </a:p>
          <a:p>
            <a:r>
              <a:rPr kumimoji="1" lang="ja-JP" altLang="en-US" b="0" dirty="0">
                <a:latin typeface="+mn-ea"/>
              </a:rPr>
              <a:t> どうしても発生する</a:t>
            </a:r>
            <a:r>
              <a:rPr kumimoji="1" lang="en-US" altLang="ja-JP" b="0" dirty="0">
                <a:latin typeface="+mn-ea"/>
              </a:rPr>
              <a:t>CO</a:t>
            </a:r>
            <a:r>
              <a:rPr kumimoji="1" lang="ja-JP" altLang="en-US" b="0" dirty="0">
                <a:latin typeface="+mn-ea"/>
              </a:rPr>
              <a:t>₂については、森林等による吸収量で補うという考え方をカーボンニュートラルといいます。</a:t>
            </a:r>
            <a:endParaRPr kumimoji="1" lang="en-US" altLang="ja-JP" b="0" dirty="0">
              <a:latin typeface="+mn-ea"/>
            </a:endParaRPr>
          </a:p>
          <a:p>
            <a:r>
              <a:rPr kumimoji="1" lang="ja-JP" altLang="en-US" b="0" dirty="0">
                <a:latin typeface="+mn-ea"/>
              </a:rPr>
              <a:t>・また、太陽光をはじめとする再生可能エネルギーの活用は、カーボンニュートラルの実現において重要な役割を果たします。</a:t>
            </a:r>
            <a:endParaRPr kumimoji="1" lang="en-US" altLang="ja-JP" b="0" dirty="0">
              <a:latin typeface="+mn-ea"/>
            </a:endParaRPr>
          </a:p>
        </p:txBody>
      </p:sp>
      <p:sp>
        <p:nvSpPr>
          <p:cNvPr id="4" name="スライド番号プレースホルダー 3"/>
          <p:cNvSpPr>
            <a:spLocks noGrp="1"/>
          </p:cNvSpPr>
          <p:nvPr>
            <p:ph type="sldNum" sz="quarter" idx="10"/>
          </p:nvPr>
        </p:nvSpPr>
        <p:spPr/>
        <p:txBody>
          <a:bodyPr/>
          <a:lstStyle/>
          <a:p>
            <a:fld id="{7AE93438-ACFE-41F1-9730-E096FED53FD9}" type="slidenum">
              <a:rPr kumimoji="1" lang="ja-JP" altLang="en-US" smtClean="0"/>
              <a:t>9</a:t>
            </a:fld>
            <a:endParaRPr kumimoji="1" lang="ja-JP" altLang="en-US"/>
          </a:p>
        </p:txBody>
      </p:sp>
    </p:spTree>
    <p:extLst>
      <p:ext uri="{BB962C8B-B14F-4D97-AF65-F5344CB8AC3E}">
        <p14:creationId xmlns:p14="http://schemas.microsoft.com/office/powerpoint/2010/main" val="3029396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CE0881B-A815-4E18-94A6-624028076642}" type="datetimeFigureOut">
              <a:rPr kumimoji="1" lang="ja-JP" altLang="en-US" smtClean="0"/>
              <a:t>2026/3/17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033C4F-6BCC-4296-ACDC-3503554752F0}" type="slidenum">
              <a:rPr kumimoji="1" lang="ja-JP" altLang="en-US" smtClean="0"/>
              <a:t>‹#›</a:t>
            </a:fld>
            <a:endParaRPr kumimoji="1" lang="ja-JP"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7484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CE0881B-A815-4E18-94A6-624028076642}" type="datetimeFigureOut">
              <a:rPr kumimoji="1" lang="ja-JP" altLang="en-US" smtClean="0"/>
              <a:t>2026/3/17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033C4F-6BCC-4296-ACDC-3503554752F0}" type="slidenum">
              <a:rPr kumimoji="1" lang="ja-JP" altLang="en-US" smtClean="0"/>
              <a:t>‹#›</a:t>
            </a:fld>
            <a:endParaRPr kumimoji="1" lang="ja-JP" altLang="en-US"/>
          </a:p>
        </p:txBody>
      </p:sp>
    </p:spTree>
    <p:extLst>
      <p:ext uri="{BB962C8B-B14F-4D97-AF65-F5344CB8AC3E}">
        <p14:creationId xmlns:p14="http://schemas.microsoft.com/office/powerpoint/2010/main" val="1239092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CE0881B-A815-4E18-94A6-624028076642}" type="datetimeFigureOut">
              <a:rPr kumimoji="1" lang="ja-JP" altLang="en-US" smtClean="0"/>
              <a:t>2026/3/17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033C4F-6BCC-4296-ACDC-3503554752F0}" type="slidenum">
              <a:rPr kumimoji="1" lang="ja-JP" altLang="en-US" smtClean="0"/>
              <a:t>‹#›</a:t>
            </a:fld>
            <a:endParaRPr kumimoji="1" lang="ja-JP" altLang="en-US"/>
          </a:p>
        </p:txBody>
      </p:sp>
    </p:spTree>
    <p:extLst>
      <p:ext uri="{BB962C8B-B14F-4D97-AF65-F5344CB8AC3E}">
        <p14:creationId xmlns:p14="http://schemas.microsoft.com/office/powerpoint/2010/main" val="4205926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CE0881B-A815-4E18-94A6-624028076642}" type="datetimeFigureOut">
              <a:rPr kumimoji="1" lang="ja-JP" altLang="en-US" smtClean="0"/>
              <a:t>2026/3/17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033C4F-6BCC-4296-ACDC-3503554752F0}" type="slidenum">
              <a:rPr kumimoji="1" lang="ja-JP" altLang="en-US" smtClean="0"/>
              <a:t>‹#›</a:t>
            </a:fld>
            <a:endParaRPr kumimoji="1" lang="ja-JP" altLang="en-US"/>
          </a:p>
        </p:txBody>
      </p:sp>
    </p:spTree>
    <p:extLst>
      <p:ext uri="{BB962C8B-B14F-4D97-AF65-F5344CB8AC3E}">
        <p14:creationId xmlns:p14="http://schemas.microsoft.com/office/powerpoint/2010/main" val="239870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DCE0881B-A815-4E18-94A6-624028076642}" type="datetimeFigureOut">
              <a:rPr kumimoji="1" lang="ja-JP" altLang="en-US" smtClean="0"/>
              <a:t>2026/3/17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3033C4F-6BCC-4296-ACDC-3503554752F0}" type="slidenum">
              <a:rPr kumimoji="1" lang="ja-JP" altLang="en-US" smtClean="0"/>
              <a:t>‹#›</a:t>
            </a:fld>
            <a:endParaRPr kumimoji="1" lang="ja-JP"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9526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DCE0881B-A815-4E18-94A6-624028076642}" type="datetimeFigureOut">
              <a:rPr kumimoji="1" lang="ja-JP" altLang="en-US" smtClean="0"/>
              <a:t>2026/3/17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3033C4F-6BCC-4296-ACDC-3503554752F0}" type="slidenum">
              <a:rPr kumimoji="1" lang="ja-JP" altLang="en-US" smtClean="0"/>
              <a:t>‹#›</a:t>
            </a:fld>
            <a:endParaRPr kumimoji="1" lang="ja-JP" altLang="en-US"/>
          </a:p>
        </p:txBody>
      </p:sp>
    </p:spTree>
    <p:extLst>
      <p:ext uri="{BB962C8B-B14F-4D97-AF65-F5344CB8AC3E}">
        <p14:creationId xmlns:p14="http://schemas.microsoft.com/office/powerpoint/2010/main" val="2586529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22960" y="2582334"/>
            <a:ext cx="370332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63440" y="2582334"/>
            <a:ext cx="370332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CE0881B-A815-4E18-94A6-624028076642}" type="datetimeFigureOut">
              <a:rPr kumimoji="1" lang="ja-JP" altLang="en-US" smtClean="0"/>
              <a:t>2026/3/17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3033C4F-6BCC-4296-ACDC-3503554752F0}" type="slidenum">
              <a:rPr kumimoji="1" lang="ja-JP" altLang="en-US" smtClean="0"/>
              <a:t>‹#›</a:t>
            </a:fld>
            <a:endParaRPr kumimoji="1" lang="ja-JP" altLang="en-US"/>
          </a:p>
        </p:txBody>
      </p:sp>
    </p:spTree>
    <p:extLst>
      <p:ext uri="{BB962C8B-B14F-4D97-AF65-F5344CB8AC3E}">
        <p14:creationId xmlns:p14="http://schemas.microsoft.com/office/powerpoint/2010/main" val="2142436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CE0881B-A815-4E18-94A6-624028076642}" type="datetimeFigureOut">
              <a:rPr kumimoji="1" lang="ja-JP" altLang="en-US" smtClean="0"/>
              <a:t>2026/3/17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3033C4F-6BCC-4296-ACDC-3503554752F0}" type="slidenum">
              <a:rPr kumimoji="1" lang="ja-JP" altLang="en-US" smtClean="0"/>
              <a:t>‹#›</a:t>
            </a:fld>
            <a:endParaRPr kumimoji="1" lang="ja-JP" altLang="en-US"/>
          </a:p>
        </p:txBody>
      </p:sp>
    </p:spTree>
    <p:extLst>
      <p:ext uri="{BB962C8B-B14F-4D97-AF65-F5344CB8AC3E}">
        <p14:creationId xmlns:p14="http://schemas.microsoft.com/office/powerpoint/2010/main" val="4181373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CE0881B-A815-4E18-94A6-624028076642}" type="datetimeFigureOut">
              <a:rPr kumimoji="1" lang="ja-JP" altLang="en-US" smtClean="0"/>
              <a:t>2026/3/17</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B3033C4F-6BCC-4296-ACDC-3503554752F0}" type="slidenum">
              <a:rPr kumimoji="1" lang="ja-JP" altLang="en-US" smtClean="0"/>
              <a:t>‹#›</a:t>
            </a:fld>
            <a:endParaRPr kumimoji="1" lang="ja-JP" altLang="en-US"/>
          </a:p>
        </p:txBody>
      </p:sp>
    </p:spTree>
    <p:extLst>
      <p:ext uri="{BB962C8B-B14F-4D97-AF65-F5344CB8AC3E}">
        <p14:creationId xmlns:p14="http://schemas.microsoft.com/office/powerpoint/2010/main" val="3305137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DCE0881B-A815-4E18-94A6-624028076642}" type="datetimeFigureOut">
              <a:rPr kumimoji="1" lang="ja-JP" altLang="en-US" smtClean="0"/>
              <a:t>2026/3/17</a:t>
            </a:fld>
            <a:endParaRPr kumimoji="1" lang="ja-JP" alt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3033C4F-6BCC-4296-ACDC-3503554752F0}" type="slidenum">
              <a:rPr kumimoji="1" lang="ja-JP" altLang="en-US" smtClean="0"/>
              <a:t>‹#›</a:t>
            </a:fld>
            <a:endParaRPr kumimoji="1" lang="ja-JP" altLang="en-US"/>
          </a:p>
        </p:txBody>
      </p:sp>
    </p:spTree>
    <p:extLst>
      <p:ext uri="{BB962C8B-B14F-4D97-AF65-F5344CB8AC3E}">
        <p14:creationId xmlns:p14="http://schemas.microsoft.com/office/powerpoint/2010/main" val="3211500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CE0881B-A815-4E18-94A6-624028076642}" type="datetimeFigureOut">
              <a:rPr kumimoji="1" lang="ja-JP" altLang="en-US" smtClean="0"/>
              <a:t>2026/3/17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3033C4F-6BCC-4296-ACDC-3503554752F0}" type="slidenum">
              <a:rPr kumimoji="1" lang="ja-JP" altLang="en-US" smtClean="0"/>
              <a:t>‹#›</a:t>
            </a:fld>
            <a:endParaRPr kumimoji="1" lang="ja-JP" altLang="en-US"/>
          </a:p>
        </p:txBody>
      </p:sp>
    </p:spTree>
    <p:extLst>
      <p:ext uri="{BB962C8B-B14F-4D97-AF65-F5344CB8AC3E}">
        <p14:creationId xmlns:p14="http://schemas.microsoft.com/office/powerpoint/2010/main" val="1236101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DCE0881B-A815-4E18-94A6-624028076642}" type="datetimeFigureOut">
              <a:rPr kumimoji="1" lang="ja-JP" altLang="en-US" smtClean="0"/>
              <a:t>2026/3/17</a:t>
            </a:fld>
            <a:endParaRPr kumimoji="1" lang="ja-JP" alt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B3033C4F-6BCC-4296-ACDC-3503554752F0}" type="slidenum">
              <a:rPr kumimoji="1" lang="ja-JP" altLang="en-US" smtClean="0"/>
              <a:t>‹#›</a:t>
            </a:fld>
            <a:endParaRPr kumimoji="1" lang="ja-JP" alt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906563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0" y="2390227"/>
            <a:ext cx="9144000" cy="1075286"/>
          </a:xfrm>
          <a:prstGeom prst="rect">
            <a:avLst/>
          </a:prstGeom>
        </p:spPr>
        <p:txBody>
          <a:bodyPr>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gn="ctr"/>
            <a:r>
              <a:rPr lang="ja-JP" altLang="en-US" sz="6000" b="1" dirty="0">
                <a:latin typeface="+mj-ea"/>
              </a:rPr>
              <a:t>環境問題の動向と</a:t>
            </a:r>
            <a:r>
              <a:rPr lang="en-US" altLang="ja-JP" sz="6000" b="1" dirty="0">
                <a:latin typeface="+mj-ea"/>
              </a:rPr>
              <a:t>SDGs</a:t>
            </a:r>
            <a:endParaRPr lang="ja-JP" altLang="en-US" sz="6000" b="1" dirty="0">
              <a:latin typeface="+mj-ea"/>
            </a:endParaRPr>
          </a:p>
        </p:txBody>
      </p:sp>
      <p:sp>
        <p:nvSpPr>
          <p:cNvPr id="10" name="テキスト ボックス 9"/>
          <p:cNvSpPr txBox="1"/>
          <p:nvPr/>
        </p:nvSpPr>
        <p:spPr>
          <a:xfrm>
            <a:off x="0" y="4578506"/>
            <a:ext cx="9144000" cy="496562"/>
          </a:xfrm>
          <a:prstGeom prst="rect">
            <a:avLst/>
          </a:prstGeom>
          <a:noFill/>
        </p:spPr>
        <p:txBody>
          <a:bodyPr wrap="square" tIns="90000" rIns="90000" bIns="36000" rtlCol="0" anchor="ctr">
            <a:spAutoFit/>
          </a:bodyPr>
          <a:lstStyle/>
          <a:p>
            <a:pPr algn="ctr"/>
            <a:r>
              <a:rPr kumimoji="1" lang="ja-JP" altLang="en-US" sz="2400" dirty="0">
                <a:latin typeface="+mj-ea"/>
                <a:ea typeface="+mj-ea"/>
              </a:rPr>
              <a:t>　名古屋市環境局脱炭素社会推進課</a:t>
            </a:r>
            <a:endParaRPr kumimoji="1" lang="en-US" altLang="ja-JP" sz="2400" dirty="0">
              <a:latin typeface="+mj-ea"/>
              <a:ea typeface="+mj-ea"/>
            </a:endParaRPr>
          </a:p>
        </p:txBody>
      </p:sp>
      <p:sp>
        <p:nvSpPr>
          <p:cNvPr id="2" name="正方形/長方形 1">
            <a:extLst>
              <a:ext uri="{FF2B5EF4-FFF2-40B4-BE49-F238E27FC236}">
                <a16:creationId xmlns:a16="http://schemas.microsoft.com/office/drawing/2014/main" id="{F610EE20-7C7F-03A5-C652-74F8AD5BD1F5}"/>
              </a:ext>
            </a:extLst>
          </p:cNvPr>
          <p:cNvSpPr/>
          <p:nvPr/>
        </p:nvSpPr>
        <p:spPr>
          <a:xfrm>
            <a:off x="0" y="1"/>
            <a:ext cx="9144000" cy="552751"/>
          </a:xfrm>
          <a:prstGeom prst="rect">
            <a:avLst/>
          </a:prstGeom>
          <a:solidFill>
            <a:srgbClr val="63A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24270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458003" y="2553749"/>
            <a:ext cx="3685979" cy="1114911"/>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テキスト ボックス 3"/>
          <p:cNvSpPr txBox="1"/>
          <p:nvPr/>
        </p:nvSpPr>
        <p:spPr>
          <a:xfrm>
            <a:off x="611809" y="2864053"/>
            <a:ext cx="3384376" cy="646331"/>
          </a:xfrm>
          <a:prstGeom prst="rect">
            <a:avLst/>
          </a:prstGeom>
          <a:noFill/>
        </p:spPr>
        <p:txBody>
          <a:bodyPr wrap="square" rtlCol="0">
            <a:spAutoFit/>
          </a:bodyPr>
          <a:lstStyle/>
          <a:p>
            <a:pPr algn="ctr"/>
            <a:r>
              <a:rPr kumimoji="1" lang="ja-JP" altLang="en-US" sz="3600" b="1" dirty="0">
                <a:solidFill>
                  <a:schemeClr val="bg1"/>
                </a:solidFill>
                <a:latin typeface="メイリオ" panose="020B0604030504040204" pitchFamily="50" charset="-128"/>
                <a:ea typeface="メイリオ" panose="020B0604030504040204" pitchFamily="50" charset="-128"/>
              </a:rPr>
              <a:t>省エネの徹底</a:t>
            </a:r>
          </a:p>
        </p:txBody>
      </p:sp>
      <p:sp>
        <p:nvSpPr>
          <p:cNvPr id="7" name="テキスト ボックス 6"/>
          <p:cNvSpPr txBox="1"/>
          <p:nvPr/>
        </p:nvSpPr>
        <p:spPr>
          <a:xfrm>
            <a:off x="256144" y="957283"/>
            <a:ext cx="7282372" cy="1112115"/>
          </a:xfrm>
          <a:prstGeom prst="rect">
            <a:avLst/>
          </a:prstGeom>
          <a:noFill/>
        </p:spPr>
        <p:txBody>
          <a:bodyPr wrap="square" tIns="90000" rIns="90000" bIns="36000" rtlCol="0" anchor="ctr">
            <a:spAutoFit/>
          </a:bodyPr>
          <a:lstStyle/>
          <a:p>
            <a:r>
              <a:rPr lang="ja-JP" altLang="en-US" sz="3200" b="1" u="sng" dirty="0">
                <a:latin typeface="メイリオ" panose="020B0604030504040204" pitchFamily="50" charset="-128"/>
                <a:ea typeface="メイリオ" panose="020B0604030504040204" pitchFamily="50" charset="-128"/>
              </a:rPr>
              <a:t>カーボンニュートラルの実現</a:t>
            </a:r>
            <a:r>
              <a:rPr kumimoji="1" lang="ja-JP" altLang="en-US" sz="3200" b="1" u="sng" dirty="0">
                <a:latin typeface="メイリオ" panose="020B0604030504040204" pitchFamily="50" charset="-128"/>
                <a:ea typeface="メイリオ" panose="020B0604030504040204" pitchFamily="50" charset="-128"/>
              </a:rPr>
              <a:t>に向け、</a:t>
            </a:r>
            <a:endParaRPr kumimoji="1" lang="en-US" altLang="ja-JP" sz="3200" b="1" u="sng" dirty="0">
              <a:latin typeface="メイリオ" panose="020B0604030504040204" pitchFamily="50" charset="-128"/>
              <a:ea typeface="メイリオ" panose="020B0604030504040204" pitchFamily="50" charset="-128"/>
            </a:endParaRPr>
          </a:p>
          <a:p>
            <a:r>
              <a:rPr lang="ja-JP" altLang="en-US" sz="3200" b="1" u="sng" dirty="0">
                <a:latin typeface="メイリオ" panose="020B0604030504040204" pitchFamily="50" charset="-128"/>
                <a:ea typeface="メイリオ" panose="020B0604030504040204" pitchFamily="50" charset="-128"/>
              </a:rPr>
              <a:t>企業の取り組みが非常に重要</a:t>
            </a:r>
            <a:endParaRPr kumimoji="1" lang="ja-JP" altLang="en-US" sz="3200" b="1" u="sng" dirty="0">
              <a:latin typeface="メイリオ" panose="020B0604030504040204" pitchFamily="50" charset="-128"/>
              <a:ea typeface="メイリオ" panose="020B0604030504040204" pitchFamily="50" charset="-128"/>
            </a:endParaRPr>
          </a:p>
        </p:txBody>
      </p:sp>
      <p:sp>
        <p:nvSpPr>
          <p:cNvPr id="8" name="角丸四角形 7"/>
          <p:cNvSpPr/>
          <p:nvPr/>
        </p:nvSpPr>
        <p:spPr>
          <a:xfrm>
            <a:off x="5023696" y="2551353"/>
            <a:ext cx="3626528" cy="111002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p:cNvSpPr txBox="1"/>
          <p:nvPr/>
        </p:nvSpPr>
        <p:spPr>
          <a:xfrm>
            <a:off x="5173411" y="2840113"/>
            <a:ext cx="3384376" cy="646331"/>
          </a:xfrm>
          <a:prstGeom prst="rect">
            <a:avLst/>
          </a:prstGeom>
          <a:noFill/>
        </p:spPr>
        <p:txBody>
          <a:bodyPr wrap="square" rtlCol="0">
            <a:spAutoFit/>
          </a:bodyPr>
          <a:lstStyle/>
          <a:p>
            <a:pPr algn="ctr"/>
            <a:r>
              <a:rPr kumimoji="1" lang="ja-JP" altLang="en-US" sz="3600" b="1" dirty="0">
                <a:solidFill>
                  <a:schemeClr val="bg1"/>
                </a:solidFill>
                <a:latin typeface="メイリオ" panose="020B0604030504040204" pitchFamily="50" charset="-128"/>
                <a:ea typeface="メイリオ" panose="020B0604030504040204" pitchFamily="50" charset="-128"/>
              </a:rPr>
              <a:t>再エネの導入</a:t>
            </a:r>
          </a:p>
        </p:txBody>
      </p:sp>
      <p:sp>
        <p:nvSpPr>
          <p:cNvPr id="10" name="加算 9"/>
          <p:cNvSpPr/>
          <p:nvPr/>
        </p:nvSpPr>
        <p:spPr>
          <a:xfrm>
            <a:off x="4348737" y="2856227"/>
            <a:ext cx="446525" cy="509954"/>
          </a:xfrm>
          <a:prstGeom prst="mathPlus">
            <a:avLst>
              <a:gd name="adj1" fmla="val 1298"/>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pic>
        <p:nvPicPr>
          <p:cNvPr id="12" name="図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872" y="3815803"/>
            <a:ext cx="2421122" cy="1328926"/>
          </a:xfrm>
          <a:prstGeom prst="rect">
            <a:avLst/>
          </a:prstGeom>
        </p:spPr>
      </p:pic>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37515" y="4863996"/>
            <a:ext cx="1941134" cy="1159829"/>
          </a:xfrm>
          <a:prstGeom prst="rect">
            <a:avLst/>
          </a:prstGeom>
        </p:spPr>
      </p:pic>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75399" y="3815804"/>
            <a:ext cx="1064316" cy="1077704"/>
          </a:xfrm>
          <a:prstGeom prst="rect">
            <a:avLst/>
          </a:prstGeom>
        </p:spPr>
      </p:pic>
      <p:pic>
        <p:nvPicPr>
          <p:cNvPr id="15" name="図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74670" y="4582294"/>
            <a:ext cx="1827241" cy="1380582"/>
          </a:xfrm>
          <a:prstGeom prst="rect">
            <a:avLst/>
          </a:prstGeom>
        </p:spPr>
      </p:pic>
      <p:pic>
        <p:nvPicPr>
          <p:cNvPr id="11" name="図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23712" y="4582294"/>
            <a:ext cx="2026512" cy="1531142"/>
          </a:xfrm>
          <a:prstGeom prst="rect">
            <a:avLst/>
          </a:prstGeom>
        </p:spPr>
      </p:pic>
      <p:sp>
        <p:nvSpPr>
          <p:cNvPr id="16" name="正方形/長方形 15">
            <a:extLst>
              <a:ext uri="{FF2B5EF4-FFF2-40B4-BE49-F238E27FC236}">
                <a16:creationId xmlns:a16="http://schemas.microsoft.com/office/drawing/2014/main" id="{65240084-0CFE-4742-B4B9-501F3BB46BD7}"/>
              </a:ext>
            </a:extLst>
          </p:cNvPr>
          <p:cNvSpPr/>
          <p:nvPr/>
        </p:nvSpPr>
        <p:spPr bwMode="ltGray">
          <a:xfrm>
            <a:off x="0" y="0"/>
            <a:ext cx="9144000" cy="552751"/>
          </a:xfrm>
          <a:prstGeom prst="rect">
            <a:avLst/>
          </a:prstGeom>
          <a:solidFill>
            <a:srgbClr val="63A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タイトル 2">
            <a:extLst>
              <a:ext uri="{FF2B5EF4-FFF2-40B4-BE49-F238E27FC236}">
                <a16:creationId xmlns:a16="http://schemas.microsoft.com/office/drawing/2014/main" id="{1ADD2591-A497-9849-182D-DABCE7012414}"/>
              </a:ext>
            </a:extLst>
          </p:cNvPr>
          <p:cNvSpPr txBox="1">
            <a:spLocks/>
          </p:cNvSpPr>
          <p:nvPr/>
        </p:nvSpPr>
        <p:spPr bwMode="gray">
          <a:xfrm>
            <a:off x="0" y="55847"/>
            <a:ext cx="9144000" cy="626323"/>
          </a:xfrm>
          <a:prstGeom prst="rect">
            <a:avLst/>
          </a:prstGeom>
        </p:spPr>
        <p:txBody>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200" dirty="0">
                <a:solidFill>
                  <a:schemeClr val="bg1"/>
                </a:solidFill>
              </a:rPr>
              <a:t>　カーボンニュートラル（ＣＮ）の実現に向けて</a:t>
            </a:r>
          </a:p>
        </p:txBody>
      </p:sp>
    </p:spTree>
    <p:extLst>
      <p:ext uri="{BB962C8B-B14F-4D97-AF65-F5344CB8AC3E}">
        <p14:creationId xmlns:p14="http://schemas.microsoft.com/office/powerpoint/2010/main" val="2648468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コンテンツ プレースホルダー 3"/>
          <p:cNvPicPr>
            <a:picLocks noChangeAspect="1"/>
          </p:cNvPicPr>
          <p:nvPr/>
        </p:nvPicPr>
        <p:blipFill>
          <a:blip r:embed="rId3"/>
          <a:stretch>
            <a:fillRect/>
          </a:stretch>
        </p:blipFill>
        <p:spPr>
          <a:xfrm>
            <a:off x="786708" y="552751"/>
            <a:ext cx="7570583" cy="5435491"/>
          </a:xfrm>
          <a:prstGeom prst="rect">
            <a:avLst/>
          </a:prstGeom>
        </p:spPr>
      </p:pic>
      <p:sp>
        <p:nvSpPr>
          <p:cNvPr id="13" name="テキスト ボックス 1956731493"/>
          <p:cNvSpPr txBox="1"/>
          <p:nvPr/>
        </p:nvSpPr>
        <p:spPr>
          <a:xfrm>
            <a:off x="2957886" y="6094962"/>
            <a:ext cx="5399405" cy="3333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139700" indent="-190500" algn="r">
              <a:lnSpc>
                <a:spcPts val="1400"/>
              </a:lnSpc>
              <a:spcAft>
                <a:spcPts val="0"/>
              </a:spcAft>
            </a:pPr>
            <a:r>
              <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rPr>
              <a:t>出典：</a:t>
            </a:r>
            <a:r>
              <a:rPr lang="en-US" sz="1100" kern="100" dirty="0">
                <a:effectLst/>
                <a:latin typeface="メイリオ" panose="020B0604030504040204" pitchFamily="50" charset="-128"/>
                <a:ea typeface="メイリオ" panose="020B0604030504040204" pitchFamily="50" charset="-128"/>
                <a:cs typeface="Times New Roman" panose="02020603050405020304" pitchFamily="18" charset="0"/>
              </a:rPr>
              <a:t>A-PLAT</a:t>
            </a:r>
            <a:r>
              <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rPr>
              <a:t>（気候変動適応情報プラットフォーム）「気候変動適応とは」</a:t>
            </a:r>
          </a:p>
        </p:txBody>
      </p:sp>
      <p:sp>
        <p:nvSpPr>
          <p:cNvPr id="2" name="正方形/長方形 1">
            <a:extLst>
              <a:ext uri="{FF2B5EF4-FFF2-40B4-BE49-F238E27FC236}">
                <a16:creationId xmlns:a16="http://schemas.microsoft.com/office/drawing/2014/main" id="{B4F07B67-74A9-B892-5718-7F36B8F92EDF}"/>
              </a:ext>
            </a:extLst>
          </p:cNvPr>
          <p:cNvSpPr/>
          <p:nvPr/>
        </p:nvSpPr>
        <p:spPr bwMode="ltGray">
          <a:xfrm>
            <a:off x="0" y="0"/>
            <a:ext cx="9144000" cy="552751"/>
          </a:xfrm>
          <a:prstGeom prst="rect">
            <a:avLst/>
          </a:prstGeom>
          <a:solidFill>
            <a:srgbClr val="63A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2">
            <a:extLst>
              <a:ext uri="{FF2B5EF4-FFF2-40B4-BE49-F238E27FC236}">
                <a16:creationId xmlns:a16="http://schemas.microsoft.com/office/drawing/2014/main" id="{F215342C-032F-AD10-9784-EB7102C320D3}"/>
              </a:ext>
            </a:extLst>
          </p:cNvPr>
          <p:cNvSpPr txBox="1">
            <a:spLocks/>
          </p:cNvSpPr>
          <p:nvPr/>
        </p:nvSpPr>
        <p:spPr bwMode="gray">
          <a:xfrm>
            <a:off x="0" y="55847"/>
            <a:ext cx="9144000" cy="626323"/>
          </a:xfrm>
          <a:prstGeom prst="rect">
            <a:avLst/>
          </a:prstGeom>
        </p:spPr>
        <p:txBody>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200" dirty="0">
                <a:solidFill>
                  <a:schemeClr val="bg1"/>
                </a:solidFill>
              </a:rPr>
              <a:t>　２つの地球温暖化対策（緩和策と適応策）</a:t>
            </a:r>
          </a:p>
        </p:txBody>
      </p:sp>
    </p:spTree>
    <p:extLst>
      <p:ext uri="{BB962C8B-B14F-4D97-AF65-F5344CB8AC3E}">
        <p14:creationId xmlns:p14="http://schemas.microsoft.com/office/powerpoint/2010/main" val="2840505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2002251" y="989515"/>
            <a:ext cx="5156380" cy="5329515"/>
          </a:xfrm>
          <a:prstGeom prst="rect">
            <a:avLst/>
          </a:prstGeom>
        </p:spPr>
      </p:pic>
      <p:sp>
        <p:nvSpPr>
          <p:cNvPr id="7" name="テキスト ボックス 6"/>
          <p:cNvSpPr txBox="1"/>
          <p:nvPr/>
        </p:nvSpPr>
        <p:spPr>
          <a:xfrm>
            <a:off x="3098317" y="590227"/>
            <a:ext cx="3286997" cy="496562"/>
          </a:xfrm>
          <a:prstGeom prst="rect">
            <a:avLst/>
          </a:prstGeom>
          <a:noFill/>
        </p:spPr>
        <p:txBody>
          <a:bodyPr wrap="square" tIns="90000" rIns="90000" bIns="36000" rtlCol="0" anchor="ctr">
            <a:spAutoFit/>
          </a:bodyPr>
          <a:lstStyle/>
          <a:p>
            <a:pPr algn="ctr"/>
            <a:r>
              <a:rPr lang="ja-JP" altLang="en-US" sz="2400" b="1" dirty="0">
                <a:latin typeface="メイリオ" panose="020B0604030504040204" pitchFamily="50" charset="-128"/>
                <a:ea typeface="メイリオ" panose="020B0604030504040204" pitchFamily="50" charset="-128"/>
              </a:rPr>
              <a:t>脱炭素経営のイメージ</a:t>
            </a:r>
            <a:endParaRPr kumimoji="1" lang="ja-JP" altLang="en-US" sz="2400" b="1" dirty="0">
              <a:latin typeface="メイリオ" panose="020B0604030504040204" pitchFamily="50" charset="-128"/>
              <a:ea typeface="メイリオ" panose="020B0604030504040204" pitchFamily="50" charset="-128"/>
            </a:endParaRPr>
          </a:p>
        </p:txBody>
      </p:sp>
      <p:sp>
        <p:nvSpPr>
          <p:cNvPr id="13" name="テキスト ボックス 1956731493"/>
          <p:cNvSpPr txBox="1"/>
          <p:nvPr/>
        </p:nvSpPr>
        <p:spPr>
          <a:xfrm>
            <a:off x="3685611" y="6021751"/>
            <a:ext cx="5399405" cy="3333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139700" indent="-190500" algn="r">
              <a:lnSpc>
                <a:spcPts val="1400"/>
              </a:lnSpc>
              <a:spcAft>
                <a:spcPts val="0"/>
              </a:spcAft>
            </a:pPr>
            <a:r>
              <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rPr>
              <a:t>出典：</a:t>
            </a:r>
            <a:r>
              <a:rPr lang="ja-JP" altLang="en-US" sz="1100" kern="100" dirty="0">
                <a:effectLst/>
                <a:latin typeface="メイリオ" panose="020B0604030504040204" pitchFamily="50" charset="-128"/>
                <a:ea typeface="メイリオ" panose="020B0604030504040204" pitchFamily="50" charset="-128"/>
                <a:cs typeface="Times New Roman" panose="02020603050405020304" pitchFamily="18" charset="0"/>
              </a:rPr>
              <a:t>グリーン・バリューチェーン・プラットフォーム（環境省）</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5" name="正方形/長方形 4">
            <a:extLst>
              <a:ext uri="{FF2B5EF4-FFF2-40B4-BE49-F238E27FC236}">
                <a16:creationId xmlns:a16="http://schemas.microsoft.com/office/drawing/2014/main" id="{BF6943EA-B03D-3180-7375-A7B7C7F37DC8}"/>
              </a:ext>
            </a:extLst>
          </p:cNvPr>
          <p:cNvSpPr/>
          <p:nvPr/>
        </p:nvSpPr>
        <p:spPr bwMode="ltGray">
          <a:xfrm>
            <a:off x="0" y="0"/>
            <a:ext cx="9144000" cy="552751"/>
          </a:xfrm>
          <a:prstGeom prst="rect">
            <a:avLst/>
          </a:prstGeom>
          <a:solidFill>
            <a:srgbClr val="63A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2">
            <a:extLst>
              <a:ext uri="{FF2B5EF4-FFF2-40B4-BE49-F238E27FC236}">
                <a16:creationId xmlns:a16="http://schemas.microsoft.com/office/drawing/2014/main" id="{190BC727-E57E-14B9-C695-2FFA4501653D}"/>
              </a:ext>
            </a:extLst>
          </p:cNvPr>
          <p:cNvSpPr txBox="1">
            <a:spLocks/>
          </p:cNvSpPr>
          <p:nvPr/>
        </p:nvSpPr>
        <p:spPr bwMode="gray">
          <a:xfrm>
            <a:off x="0" y="55847"/>
            <a:ext cx="9144000" cy="626323"/>
          </a:xfrm>
          <a:prstGeom prst="rect">
            <a:avLst/>
          </a:prstGeom>
        </p:spPr>
        <p:txBody>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200" dirty="0">
                <a:solidFill>
                  <a:schemeClr val="bg1"/>
                </a:solidFill>
              </a:rPr>
              <a:t>　経済界の主な動向</a:t>
            </a:r>
          </a:p>
        </p:txBody>
      </p:sp>
    </p:spTree>
    <p:extLst>
      <p:ext uri="{BB962C8B-B14F-4D97-AF65-F5344CB8AC3E}">
        <p14:creationId xmlns:p14="http://schemas.microsoft.com/office/powerpoint/2010/main" val="973972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54000" y="917565"/>
            <a:ext cx="8635999" cy="404229"/>
          </a:xfrm>
          <a:prstGeom prst="rect">
            <a:avLst/>
          </a:prstGeom>
          <a:noFill/>
          <a:ln>
            <a:solidFill>
              <a:schemeClr val="tx1"/>
            </a:solidFill>
          </a:ln>
        </p:spPr>
        <p:txBody>
          <a:bodyPr wrap="square" tIns="90000" rIns="90000" bIns="36000" rtlCol="0" anchor="ctr">
            <a:spAutoFit/>
          </a:bodyPr>
          <a:lstStyle/>
          <a:p>
            <a:pPr algn="ctr"/>
            <a:r>
              <a:rPr lang="ja-JP" altLang="ja-JP" b="1" dirty="0">
                <a:latin typeface="メイリオ" panose="020B0604030504040204" pitchFamily="50" charset="-128"/>
                <a:ea typeface="メイリオ" panose="020B0604030504040204" pitchFamily="50" charset="-128"/>
              </a:rPr>
              <a:t>サプライチェーン排出量＝</a:t>
            </a:r>
            <a:r>
              <a:rPr lang="en-US" altLang="ja-JP" b="1" dirty="0">
                <a:latin typeface="メイリオ" panose="020B0604030504040204" pitchFamily="50" charset="-128"/>
                <a:ea typeface="メイリオ" panose="020B0604030504040204" pitchFamily="50" charset="-128"/>
              </a:rPr>
              <a:t> </a:t>
            </a:r>
            <a:r>
              <a:rPr lang="en-US" altLang="ja-JP" b="1" dirty="0">
                <a:solidFill>
                  <a:srgbClr val="0070C0"/>
                </a:solidFill>
                <a:latin typeface="メイリオ" panose="020B0604030504040204" pitchFamily="50" charset="-128"/>
                <a:ea typeface="メイリオ" panose="020B0604030504040204" pitchFamily="50" charset="-128"/>
              </a:rPr>
              <a:t>Scope1</a:t>
            </a:r>
            <a:r>
              <a:rPr lang="ja-JP" altLang="ja-JP" b="1" dirty="0">
                <a:solidFill>
                  <a:srgbClr val="0070C0"/>
                </a:solidFill>
                <a:latin typeface="メイリオ" panose="020B0604030504040204" pitchFamily="50" charset="-128"/>
                <a:ea typeface="メイリオ" panose="020B0604030504040204" pitchFamily="50" charset="-128"/>
              </a:rPr>
              <a:t>排出量</a:t>
            </a:r>
            <a:r>
              <a:rPr lang="en-US" altLang="ja-JP" b="1" dirty="0">
                <a:solidFill>
                  <a:srgbClr val="0070C0"/>
                </a:solidFill>
                <a:latin typeface="メイリオ" panose="020B0604030504040204" pitchFamily="50" charset="-128"/>
                <a:ea typeface="メイリオ" panose="020B0604030504040204" pitchFamily="50" charset="-128"/>
              </a:rPr>
              <a:t> </a:t>
            </a:r>
            <a:r>
              <a:rPr lang="ja-JP" altLang="ja-JP" b="1" dirty="0">
                <a:latin typeface="メイリオ" panose="020B0604030504040204" pitchFamily="50" charset="-128"/>
                <a:ea typeface="メイリオ" panose="020B0604030504040204" pitchFamily="50" charset="-128"/>
              </a:rPr>
              <a:t>＋</a:t>
            </a:r>
            <a:r>
              <a:rPr lang="en-US" altLang="ja-JP" b="1" dirty="0">
                <a:latin typeface="メイリオ" panose="020B0604030504040204" pitchFamily="50" charset="-128"/>
                <a:ea typeface="メイリオ" panose="020B0604030504040204" pitchFamily="50" charset="-128"/>
              </a:rPr>
              <a:t> </a:t>
            </a:r>
            <a:r>
              <a:rPr lang="en-US" altLang="ja-JP" b="1" dirty="0">
                <a:solidFill>
                  <a:srgbClr val="FF66FF"/>
                </a:solidFill>
                <a:latin typeface="メイリオ" panose="020B0604030504040204" pitchFamily="50" charset="-128"/>
                <a:ea typeface="メイリオ" panose="020B0604030504040204" pitchFamily="50" charset="-128"/>
              </a:rPr>
              <a:t>Scope2</a:t>
            </a:r>
            <a:r>
              <a:rPr lang="ja-JP" altLang="ja-JP" b="1" dirty="0">
                <a:solidFill>
                  <a:srgbClr val="FF66FF"/>
                </a:solidFill>
                <a:latin typeface="メイリオ" panose="020B0604030504040204" pitchFamily="50" charset="-128"/>
                <a:ea typeface="メイリオ" panose="020B0604030504040204" pitchFamily="50" charset="-128"/>
              </a:rPr>
              <a:t>排出量</a:t>
            </a:r>
            <a:r>
              <a:rPr lang="en-US" altLang="ja-JP" b="1" dirty="0">
                <a:solidFill>
                  <a:srgbClr val="FF66FF"/>
                </a:solidFill>
                <a:latin typeface="メイリオ" panose="020B0604030504040204" pitchFamily="50" charset="-128"/>
                <a:ea typeface="メイリオ" panose="020B0604030504040204" pitchFamily="50" charset="-128"/>
              </a:rPr>
              <a:t> </a:t>
            </a:r>
            <a:r>
              <a:rPr lang="ja-JP" altLang="ja-JP" b="1" dirty="0">
                <a:latin typeface="メイリオ" panose="020B0604030504040204" pitchFamily="50" charset="-128"/>
                <a:ea typeface="メイリオ" panose="020B0604030504040204" pitchFamily="50" charset="-128"/>
              </a:rPr>
              <a:t>＋</a:t>
            </a:r>
            <a:r>
              <a:rPr lang="en-US" altLang="ja-JP" b="1" dirty="0">
                <a:latin typeface="メイリオ" panose="020B0604030504040204" pitchFamily="50" charset="-128"/>
                <a:ea typeface="メイリオ" panose="020B0604030504040204" pitchFamily="50" charset="-128"/>
              </a:rPr>
              <a:t> </a:t>
            </a:r>
            <a:r>
              <a:rPr lang="en-US" altLang="ja-JP" b="1" dirty="0">
                <a:solidFill>
                  <a:srgbClr val="00B050"/>
                </a:solidFill>
                <a:latin typeface="メイリオ" panose="020B0604030504040204" pitchFamily="50" charset="-128"/>
                <a:ea typeface="メイリオ" panose="020B0604030504040204" pitchFamily="50" charset="-128"/>
              </a:rPr>
              <a:t>Scope3</a:t>
            </a:r>
            <a:r>
              <a:rPr lang="ja-JP" altLang="ja-JP" b="1" dirty="0">
                <a:solidFill>
                  <a:srgbClr val="00B050"/>
                </a:solidFill>
                <a:latin typeface="メイリオ" panose="020B0604030504040204" pitchFamily="50" charset="-128"/>
                <a:ea typeface="メイリオ" panose="020B0604030504040204" pitchFamily="50" charset="-128"/>
              </a:rPr>
              <a:t>排出量</a:t>
            </a:r>
            <a:endParaRPr lang="ja-JP" altLang="ja-JP" dirty="0">
              <a:solidFill>
                <a:srgbClr val="00B050"/>
              </a:solidFill>
              <a:latin typeface="メイリオ" panose="020B0604030504040204" pitchFamily="50" charset="-128"/>
              <a:ea typeface="メイリオ" panose="020B0604030504040204" pitchFamily="50" charset="-128"/>
            </a:endParaRPr>
          </a:p>
        </p:txBody>
      </p:sp>
      <p:sp>
        <p:nvSpPr>
          <p:cNvPr id="13" name="テキスト ボックス 1956731493"/>
          <p:cNvSpPr txBox="1"/>
          <p:nvPr/>
        </p:nvSpPr>
        <p:spPr>
          <a:xfrm>
            <a:off x="3744595" y="4552604"/>
            <a:ext cx="5399405" cy="3333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139700" indent="-190500" algn="r">
              <a:lnSpc>
                <a:spcPts val="1400"/>
              </a:lnSpc>
              <a:spcAft>
                <a:spcPts val="0"/>
              </a:spcAft>
            </a:pPr>
            <a:r>
              <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rPr>
              <a:t>出典：</a:t>
            </a:r>
            <a:r>
              <a:rPr lang="ja-JP" altLang="en-US" sz="1100" kern="100" dirty="0">
                <a:effectLst/>
                <a:latin typeface="メイリオ" panose="020B0604030504040204" pitchFamily="50" charset="-128"/>
                <a:ea typeface="メイリオ" panose="020B0604030504040204" pitchFamily="50" charset="-128"/>
                <a:cs typeface="Times New Roman" panose="02020603050405020304" pitchFamily="18" charset="0"/>
              </a:rPr>
              <a:t>グリーン・バリューチェーン・プラットフォーム（環境省）</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8" name="図 7"/>
          <p:cNvPicPr/>
          <p:nvPr/>
        </p:nvPicPr>
        <p:blipFill>
          <a:blip r:embed="rId3">
            <a:extLst>
              <a:ext uri="{28A0092B-C50C-407E-A947-70E740481C1C}">
                <a14:useLocalDpi xmlns:a14="http://schemas.microsoft.com/office/drawing/2010/main" val="0"/>
              </a:ext>
            </a:extLst>
          </a:blip>
          <a:stretch>
            <a:fillRect/>
          </a:stretch>
        </p:blipFill>
        <p:spPr>
          <a:xfrm>
            <a:off x="149411" y="1543509"/>
            <a:ext cx="8845176" cy="2992168"/>
          </a:xfrm>
          <a:prstGeom prst="rect">
            <a:avLst/>
          </a:prstGeom>
        </p:spPr>
      </p:pic>
      <p:sp>
        <p:nvSpPr>
          <p:cNvPr id="9" name="テキスト ボックス 8"/>
          <p:cNvSpPr txBox="1"/>
          <p:nvPr/>
        </p:nvSpPr>
        <p:spPr>
          <a:xfrm>
            <a:off x="151585" y="4973749"/>
            <a:ext cx="8843002" cy="958227"/>
          </a:xfrm>
          <a:prstGeom prst="rect">
            <a:avLst/>
          </a:prstGeom>
          <a:noFill/>
          <a:ln>
            <a:noFill/>
          </a:ln>
        </p:spPr>
        <p:txBody>
          <a:bodyPr wrap="square" tIns="90000" rIns="90000" bIns="36000" rtlCol="0" anchor="ctr">
            <a:spAutoFit/>
          </a:bodyPr>
          <a:lstStyle/>
          <a:p>
            <a:r>
              <a:rPr lang="en-US" altLang="ja-JP" b="1" dirty="0">
                <a:solidFill>
                  <a:srgbClr val="0070C0"/>
                </a:solidFill>
                <a:latin typeface="メイリオ" panose="020B0604030504040204" pitchFamily="50" charset="-128"/>
                <a:ea typeface="メイリオ" panose="020B0604030504040204" pitchFamily="50" charset="-128"/>
              </a:rPr>
              <a:t>Scope1</a:t>
            </a:r>
            <a:r>
              <a:rPr lang="ja-JP" altLang="en-US" dirty="0">
                <a:latin typeface="メイリオ" panose="020B0604030504040204" pitchFamily="50" charset="-128"/>
                <a:ea typeface="メイリオ" panose="020B0604030504040204" pitchFamily="50" charset="-128"/>
              </a:rPr>
              <a:t>：事業者自らによる温室効果ガスの直接排出（燃料の燃焼、工業プロセス）</a:t>
            </a:r>
            <a:endParaRPr lang="en-US" altLang="ja-JP" dirty="0">
              <a:latin typeface="メイリオ" panose="020B0604030504040204" pitchFamily="50" charset="-128"/>
              <a:ea typeface="メイリオ" panose="020B0604030504040204" pitchFamily="50" charset="-128"/>
            </a:endParaRPr>
          </a:p>
          <a:p>
            <a:r>
              <a:rPr lang="en-US" altLang="ja-JP" b="1" dirty="0">
                <a:solidFill>
                  <a:srgbClr val="FF66FF"/>
                </a:solidFill>
                <a:latin typeface="メイリオ" panose="020B0604030504040204" pitchFamily="50" charset="-128"/>
                <a:ea typeface="メイリオ" panose="020B0604030504040204" pitchFamily="50" charset="-128"/>
              </a:rPr>
              <a:t>Scope2</a:t>
            </a:r>
            <a:r>
              <a:rPr lang="ja-JP" altLang="en-US" dirty="0">
                <a:latin typeface="メイリオ" panose="020B0604030504040204" pitchFamily="50" charset="-128"/>
                <a:ea typeface="メイリオ" panose="020B0604030504040204" pitchFamily="50" charset="-128"/>
              </a:rPr>
              <a:t>：他社から供給された電気、熱・蒸気の使用に伴う間接排出</a:t>
            </a:r>
            <a:endParaRPr lang="en-US" altLang="ja-JP" dirty="0">
              <a:latin typeface="メイリオ" panose="020B0604030504040204" pitchFamily="50" charset="-128"/>
              <a:ea typeface="メイリオ" panose="020B0604030504040204" pitchFamily="50" charset="-128"/>
            </a:endParaRPr>
          </a:p>
          <a:p>
            <a:r>
              <a:rPr lang="en-US" altLang="ja-JP" b="1" dirty="0">
                <a:solidFill>
                  <a:srgbClr val="00B050"/>
                </a:solidFill>
                <a:latin typeface="メイリオ" panose="020B0604030504040204" pitchFamily="50" charset="-128"/>
                <a:ea typeface="メイリオ" panose="020B0604030504040204" pitchFamily="50" charset="-128"/>
              </a:rPr>
              <a:t>Scope3</a:t>
            </a:r>
            <a:r>
              <a:rPr lang="ja-JP" altLang="en-US" dirty="0">
                <a:latin typeface="メイリオ" panose="020B0604030504040204" pitchFamily="50" charset="-128"/>
                <a:ea typeface="メイリオ" panose="020B0604030504040204" pitchFamily="50" charset="-128"/>
              </a:rPr>
              <a:t>：</a:t>
            </a:r>
            <a:r>
              <a:rPr lang="en-US" altLang="ja-JP" dirty="0">
                <a:latin typeface="メイリオ" panose="020B0604030504040204" pitchFamily="50" charset="-128"/>
                <a:ea typeface="メイリオ" panose="020B0604030504040204" pitchFamily="50" charset="-128"/>
              </a:rPr>
              <a:t>Scope1,Scope2</a:t>
            </a:r>
            <a:r>
              <a:rPr lang="ja-JP" altLang="en-US" dirty="0">
                <a:latin typeface="メイリオ" panose="020B0604030504040204" pitchFamily="50" charset="-128"/>
                <a:ea typeface="メイリオ" panose="020B0604030504040204" pitchFamily="50" charset="-128"/>
              </a:rPr>
              <a:t>以外の間接排出（事業活動に関する他社の排出）</a:t>
            </a:r>
            <a:endParaRPr lang="ja-JP" altLang="ja-JP" dirty="0">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CA41CB21-EA2C-4138-C4A6-0022402F9702}"/>
              </a:ext>
            </a:extLst>
          </p:cNvPr>
          <p:cNvSpPr/>
          <p:nvPr/>
        </p:nvSpPr>
        <p:spPr bwMode="ltGray">
          <a:xfrm>
            <a:off x="0" y="0"/>
            <a:ext cx="9144000" cy="552751"/>
          </a:xfrm>
          <a:prstGeom prst="rect">
            <a:avLst/>
          </a:prstGeom>
          <a:solidFill>
            <a:srgbClr val="63A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2">
            <a:extLst>
              <a:ext uri="{FF2B5EF4-FFF2-40B4-BE49-F238E27FC236}">
                <a16:creationId xmlns:a16="http://schemas.microsoft.com/office/drawing/2014/main" id="{897189AB-2987-17ED-BB37-2424A1BDC657}"/>
              </a:ext>
            </a:extLst>
          </p:cNvPr>
          <p:cNvSpPr txBox="1">
            <a:spLocks/>
          </p:cNvSpPr>
          <p:nvPr/>
        </p:nvSpPr>
        <p:spPr bwMode="gray">
          <a:xfrm>
            <a:off x="0" y="55847"/>
            <a:ext cx="9144000" cy="626323"/>
          </a:xfrm>
          <a:prstGeom prst="rect">
            <a:avLst/>
          </a:prstGeom>
        </p:spPr>
        <p:txBody>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200" dirty="0">
                <a:solidFill>
                  <a:schemeClr val="bg1"/>
                </a:solidFill>
              </a:rPr>
              <a:t>　サプライチェーン排出量</a:t>
            </a:r>
          </a:p>
        </p:txBody>
      </p:sp>
    </p:spTree>
    <p:extLst>
      <p:ext uri="{BB962C8B-B14F-4D97-AF65-F5344CB8AC3E}">
        <p14:creationId xmlns:p14="http://schemas.microsoft.com/office/powerpoint/2010/main" val="1588643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69647" y="765778"/>
            <a:ext cx="4315856" cy="619673"/>
          </a:xfrm>
          <a:prstGeom prst="rect">
            <a:avLst/>
          </a:prstGeom>
          <a:noFill/>
        </p:spPr>
        <p:txBody>
          <a:bodyPr wrap="square" tIns="90000" rIns="90000" bIns="36000" rtlCol="0" anchor="ctr">
            <a:spAutoFit/>
          </a:bodyPr>
          <a:lstStyle/>
          <a:p>
            <a:r>
              <a:rPr lang="ja-JP" altLang="en-US" sz="3200" b="1" u="sng" dirty="0">
                <a:latin typeface="メイリオ" panose="020B0604030504040204" pitchFamily="50" charset="-128"/>
                <a:ea typeface="メイリオ" panose="020B0604030504040204" pitchFamily="50" charset="-128"/>
              </a:rPr>
              <a:t>動植物の絶滅</a:t>
            </a:r>
            <a:endParaRPr kumimoji="1" lang="ja-JP" altLang="en-US" sz="3200" b="1" u="sng" dirty="0">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169647" y="1409825"/>
            <a:ext cx="8974353" cy="742784"/>
          </a:xfrm>
          <a:prstGeom prst="rect">
            <a:avLst/>
          </a:prstGeom>
          <a:noFill/>
        </p:spPr>
        <p:txBody>
          <a:bodyPr wrap="square" tIns="90000" rIns="90000" bIns="36000" rtlCol="0" anchor="ctr">
            <a:spAutoFit/>
          </a:bodyPr>
          <a:lstStyle/>
          <a:p>
            <a:r>
              <a:rPr kumimoji="1" lang="ja-JP" altLang="en-US" sz="2000" dirty="0">
                <a:latin typeface="メイリオ" panose="020B0604030504040204" pitchFamily="50" charset="-128"/>
                <a:ea typeface="メイリオ" panose="020B0604030504040204" pitchFamily="50" charset="-128"/>
              </a:rPr>
              <a:t>絶滅のおそれがある野生生物は、世界全体で４万種以上、日本で約</a:t>
            </a:r>
            <a:r>
              <a:rPr kumimoji="1" lang="en-US" altLang="ja-JP" sz="2000" dirty="0">
                <a:latin typeface="メイリオ" panose="020B0604030504040204" pitchFamily="50" charset="-128"/>
                <a:ea typeface="メイリオ" panose="020B0604030504040204" pitchFamily="50" charset="-128"/>
              </a:rPr>
              <a:t>3,800</a:t>
            </a:r>
            <a:r>
              <a:rPr kumimoji="1" lang="ja-JP" altLang="en-US" sz="2000" dirty="0">
                <a:latin typeface="メイリオ" panose="020B0604030504040204" pitchFamily="50" charset="-128"/>
                <a:ea typeface="メイリオ" panose="020B0604030504040204" pitchFamily="50" charset="-128"/>
              </a:rPr>
              <a:t>種にものぼります。（</a:t>
            </a:r>
            <a:r>
              <a:rPr kumimoji="1" lang="en-US" altLang="ja-JP" sz="2000" dirty="0">
                <a:latin typeface="メイリオ" panose="020B0604030504040204" pitchFamily="50" charset="-128"/>
                <a:ea typeface="メイリオ" panose="020B0604030504040204" pitchFamily="50" charset="-128"/>
              </a:rPr>
              <a:t>IUCN</a:t>
            </a:r>
            <a:r>
              <a:rPr kumimoji="1" lang="ja-JP" altLang="en-US" sz="2000" dirty="0">
                <a:latin typeface="メイリオ" panose="020B0604030504040204" pitchFamily="50" charset="-128"/>
                <a:ea typeface="メイリオ" panose="020B0604030504040204" pitchFamily="50" charset="-128"/>
              </a:rPr>
              <a:t>（国際自然保護連合）、環境省レッドリストより）</a:t>
            </a:r>
          </a:p>
        </p:txBody>
      </p:sp>
      <p:sp>
        <p:nvSpPr>
          <p:cNvPr id="32" name="テキスト ボックス 31"/>
          <p:cNvSpPr txBox="1"/>
          <p:nvPr/>
        </p:nvSpPr>
        <p:spPr>
          <a:xfrm>
            <a:off x="169647" y="3795831"/>
            <a:ext cx="4315856" cy="619673"/>
          </a:xfrm>
          <a:prstGeom prst="rect">
            <a:avLst/>
          </a:prstGeom>
          <a:noFill/>
        </p:spPr>
        <p:txBody>
          <a:bodyPr wrap="square" tIns="90000" rIns="90000" bIns="36000" rtlCol="0" anchor="ctr">
            <a:spAutoFit/>
          </a:bodyPr>
          <a:lstStyle/>
          <a:p>
            <a:r>
              <a:rPr kumimoji="1" lang="en-US" altLang="ja-JP" sz="3200" b="1" u="sng" dirty="0">
                <a:latin typeface="メイリオ" panose="020B0604030504040204" pitchFamily="50" charset="-128"/>
                <a:ea typeface="メイリオ" panose="020B0604030504040204" pitchFamily="50" charset="-128"/>
              </a:rPr>
              <a:t>SDGs</a:t>
            </a:r>
            <a:r>
              <a:rPr kumimoji="1" lang="ja-JP" altLang="en-US" sz="3200" b="1" u="sng" dirty="0">
                <a:latin typeface="メイリオ" panose="020B0604030504040204" pitchFamily="50" charset="-128"/>
                <a:ea typeface="メイリオ" panose="020B0604030504040204" pitchFamily="50" charset="-128"/>
              </a:rPr>
              <a:t>とのつながり</a:t>
            </a:r>
          </a:p>
        </p:txBody>
      </p:sp>
      <p:sp>
        <p:nvSpPr>
          <p:cNvPr id="33" name="テキスト ボックス 32"/>
          <p:cNvSpPr txBox="1"/>
          <p:nvPr/>
        </p:nvSpPr>
        <p:spPr>
          <a:xfrm>
            <a:off x="1470726" y="4542145"/>
            <a:ext cx="7351998" cy="1666113"/>
          </a:xfrm>
          <a:prstGeom prst="rect">
            <a:avLst/>
          </a:prstGeom>
          <a:noFill/>
        </p:spPr>
        <p:txBody>
          <a:bodyPr wrap="square" tIns="90000" rIns="90000" bIns="36000" rtlCol="0" anchor="ctr">
            <a:spAutoFit/>
          </a:bodyPr>
          <a:lstStyle/>
          <a:p>
            <a:r>
              <a:rPr kumimoji="1" lang="ja-JP" altLang="en-US" sz="2000" dirty="0">
                <a:latin typeface="メイリオ" panose="020B0604030504040204" pitchFamily="50" charset="-128"/>
                <a:ea typeface="メイリオ" panose="020B0604030504040204" pitchFamily="50" charset="-128"/>
              </a:rPr>
              <a:t>◆陸の生態系を守り、持続可能な形で利用し、森林をきちんと　　</a:t>
            </a:r>
            <a:endParaRPr kumimoji="1" lang="en-US" altLang="ja-JP" sz="2000" dirty="0">
              <a:latin typeface="メイリオ" panose="020B0604030504040204" pitchFamily="50" charset="-128"/>
              <a:ea typeface="メイリオ" panose="020B0604030504040204" pitchFamily="50" charset="-128"/>
            </a:endParaRPr>
          </a:p>
          <a:p>
            <a:r>
              <a:rPr kumimoji="1" lang="ja-JP" altLang="en-US" sz="2000" dirty="0">
                <a:latin typeface="メイリオ" panose="020B0604030504040204" pitchFamily="50" charset="-128"/>
                <a:ea typeface="メイリオ" panose="020B0604030504040204" pitchFamily="50" charset="-128"/>
              </a:rPr>
              <a:t>　管理し、砂漠化や干ばつなどにより土地が悪くなることを食</a:t>
            </a:r>
            <a:endParaRPr kumimoji="1" lang="en-US" altLang="ja-JP" sz="2000" dirty="0">
              <a:latin typeface="メイリオ" panose="020B0604030504040204" pitchFamily="50" charset="-128"/>
              <a:ea typeface="メイリオ" panose="020B0604030504040204" pitchFamily="50" charset="-128"/>
            </a:endParaRPr>
          </a:p>
          <a:p>
            <a:r>
              <a:rPr kumimoji="1" lang="ja-JP" altLang="en-US" sz="2000" dirty="0">
                <a:latin typeface="メイリオ" panose="020B0604030504040204" pitchFamily="50" charset="-128"/>
                <a:ea typeface="メイリオ" panose="020B0604030504040204" pitchFamily="50" charset="-128"/>
              </a:rPr>
              <a:t>　</a:t>
            </a:r>
            <a:r>
              <a:rPr kumimoji="1" lang="ja-JP" altLang="en-US" sz="2000" dirty="0" err="1">
                <a:latin typeface="メイリオ" panose="020B0604030504040204" pitchFamily="50" charset="-128"/>
                <a:ea typeface="メイリオ" panose="020B0604030504040204" pitchFamily="50" charset="-128"/>
              </a:rPr>
              <a:t>い</a:t>
            </a:r>
            <a:r>
              <a:rPr kumimoji="1" lang="ja-JP" altLang="en-US" sz="2000" dirty="0">
                <a:latin typeface="メイリオ" panose="020B0604030504040204" pitchFamily="50" charset="-128"/>
                <a:ea typeface="メイリオ" panose="020B0604030504040204" pitchFamily="50" charset="-128"/>
              </a:rPr>
              <a:t>止めます。</a:t>
            </a:r>
          </a:p>
          <a:p>
            <a:r>
              <a:rPr kumimoji="1" lang="ja-JP" altLang="en-US" sz="2000" dirty="0">
                <a:latin typeface="メイリオ" panose="020B0604030504040204" pitchFamily="50" charset="-128"/>
                <a:ea typeface="メイリオ" panose="020B0604030504040204" pitchFamily="50" charset="-128"/>
              </a:rPr>
              <a:t>◆外来種の侵入を防止するとともに、外来種による陸域・海洋</a:t>
            </a:r>
            <a:endParaRPr kumimoji="1" lang="en-US" altLang="ja-JP" sz="2000" dirty="0">
              <a:latin typeface="メイリオ" panose="020B0604030504040204" pitchFamily="50" charset="-128"/>
              <a:ea typeface="メイリオ" panose="020B0604030504040204" pitchFamily="50" charset="-128"/>
            </a:endParaRPr>
          </a:p>
          <a:p>
            <a:r>
              <a:rPr kumimoji="1" lang="ja-JP" altLang="en-US" sz="2000" dirty="0">
                <a:latin typeface="メイリオ" panose="020B0604030504040204" pitchFamily="50" charset="-128"/>
                <a:ea typeface="メイリオ" panose="020B0604030504040204" pitchFamily="50" charset="-128"/>
              </a:rPr>
              <a:t>　生態系への影響を減らすための対策を導入します。</a:t>
            </a:r>
          </a:p>
        </p:txBody>
      </p:sp>
      <p:pic>
        <p:nvPicPr>
          <p:cNvPr id="2" name="図 1"/>
          <p:cNvPicPr>
            <a:picLocks noChangeAspect="1"/>
          </p:cNvPicPr>
          <p:nvPr/>
        </p:nvPicPr>
        <p:blipFill>
          <a:blip r:embed="rId3"/>
          <a:stretch>
            <a:fillRect/>
          </a:stretch>
        </p:blipFill>
        <p:spPr>
          <a:xfrm>
            <a:off x="169647" y="4741558"/>
            <a:ext cx="1301079" cy="1267286"/>
          </a:xfrm>
          <a:prstGeom prst="rect">
            <a:avLst/>
          </a:prstGeom>
        </p:spPr>
      </p:pic>
      <p:pic>
        <p:nvPicPr>
          <p:cNvPr id="12" name="図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6725" y="2003389"/>
            <a:ext cx="1774117" cy="1774117"/>
          </a:xfrm>
          <a:prstGeom prst="rect">
            <a:avLst/>
          </a:prstGeom>
        </p:spPr>
      </p:pic>
      <p:pic>
        <p:nvPicPr>
          <p:cNvPr id="13" name="図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98298" y="2003389"/>
            <a:ext cx="2287205" cy="1755429"/>
          </a:xfrm>
          <a:prstGeom prst="rect">
            <a:avLst/>
          </a:prstGeom>
        </p:spPr>
      </p:pic>
      <p:sp>
        <p:nvSpPr>
          <p:cNvPr id="5" name="正方形/長方形 4">
            <a:extLst>
              <a:ext uri="{FF2B5EF4-FFF2-40B4-BE49-F238E27FC236}">
                <a16:creationId xmlns:a16="http://schemas.microsoft.com/office/drawing/2014/main" id="{2572CAEA-EE0D-B030-2039-9A82DF42E9A1}"/>
              </a:ext>
            </a:extLst>
          </p:cNvPr>
          <p:cNvSpPr/>
          <p:nvPr/>
        </p:nvSpPr>
        <p:spPr bwMode="ltGray">
          <a:xfrm>
            <a:off x="0" y="0"/>
            <a:ext cx="9144000" cy="552751"/>
          </a:xfrm>
          <a:prstGeom prst="rect">
            <a:avLst/>
          </a:prstGeom>
          <a:solidFill>
            <a:srgbClr val="63A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2">
            <a:extLst>
              <a:ext uri="{FF2B5EF4-FFF2-40B4-BE49-F238E27FC236}">
                <a16:creationId xmlns:a16="http://schemas.microsoft.com/office/drawing/2014/main" id="{4CB4193B-1406-EEEA-EE47-513455222358}"/>
              </a:ext>
            </a:extLst>
          </p:cNvPr>
          <p:cNvSpPr txBox="1">
            <a:spLocks/>
          </p:cNvSpPr>
          <p:nvPr/>
        </p:nvSpPr>
        <p:spPr bwMode="gray">
          <a:xfrm>
            <a:off x="0" y="55847"/>
            <a:ext cx="9144000" cy="626323"/>
          </a:xfrm>
          <a:prstGeom prst="rect">
            <a:avLst/>
          </a:prstGeom>
        </p:spPr>
        <p:txBody>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200" dirty="0">
                <a:solidFill>
                  <a:schemeClr val="bg1"/>
                </a:solidFill>
              </a:rPr>
              <a:t>　環境問題</a:t>
            </a:r>
            <a:r>
              <a:rPr lang="en-US" altLang="ja-JP" sz="3200" dirty="0">
                <a:solidFill>
                  <a:schemeClr val="bg1"/>
                </a:solidFill>
              </a:rPr>
              <a:t>×</a:t>
            </a:r>
            <a:r>
              <a:rPr lang="ja-JP" altLang="en-US" sz="3200" dirty="0">
                <a:solidFill>
                  <a:schemeClr val="bg1"/>
                </a:solidFill>
              </a:rPr>
              <a:t>ＳＤＧｓ</a:t>
            </a:r>
          </a:p>
        </p:txBody>
      </p:sp>
    </p:spTree>
    <p:extLst>
      <p:ext uri="{BB962C8B-B14F-4D97-AF65-F5344CB8AC3E}">
        <p14:creationId xmlns:p14="http://schemas.microsoft.com/office/powerpoint/2010/main" val="1621018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69647" y="765778"/>
            <a:ext cx="4315856" cy="619673"/>
          </a:xfrm>
          <a:prstGeom prst="rect">
            <a:avLst/>
          </a:prstGeom>
          <a:noFill/>
        </p:spPr>
        <p:txBody>
          <a:bodyPr wrap="square" tIns="90000" rIns="90000" bIns="36000" rtlCol="0" anchor="ctr">
            <a:spAutoFit/>
          </a:bodyPr>
          <a:lstStyle/>
          <a:p>
            <a:r>
              <a:rPr lang="ja-JP" altLang="en-US" sz="3200" b="1" u="sng" dirty="0">
                <a:latin typeface="メイリオ" panose="020B0604030504040204" pitchFamily="50" charset="-128"/>
                <a:ea typeface="メイリオ" panose="020B0604030504040204" pitchFamily="50" charset="-128"/>
              </a:rPr>
              <a:t>海洋プラスチック問題</a:t>
            </a:r>
            <a:endParaRPr kumimoji="1" lang="ja-JP" altLang="en-US" sz="3200" b="1" u="sng" dirty="0">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169647" y="1459023"/>
            <a:ext cx="8974353" cy="742784"/>
          </a:xfrm>
          <a:prstGeom prst="rect">
            <a:avLst/>
          </a:prstGeom>
          <a:noFill/>
        </p:spPr>
        <p:txBody>
          <a:bodyPr wrap="square" tIns="90000" rIns="90000" bIns="36000" rtlCol="0" anchor="ctr">
            <a:spAutoFit/>
          </a:bodyPr>
          <a:lstStyle/>
          <a:p>
            <a:r>
              <a:rPr kumimoji="1" lang="ja-JP" altLang="en-US" sz="2000" dirty="0">
                <a:latin typeface="メイリオ" panose="020B0604030504040204" pitchFamily="50" charset="-128"/>
                <a:ea typeface="メイリオ" panose="020B0604030504040204" pitchFamily="50" charset="-128"/>
              </a:rPr>
              <a:t>世界全体で毎年約</a:t>
            </a:r>
            <a:r>
              <a:rPr kumimoji="1" lang="en-US" altLang="ja-JP" sz="2000" dirty="0">
                <a:latin typeface="メイリオ" panose="020B0604030504040204" pitchFamily="50" charset="-128"/>
                <a:ea typeface="メイリオ" panose="020B0604030504040204" pitchFamily="50" charset="-128"/>
              </a:rPr>
              <a:t>800</a:t>
            </a:r>
            <a:r>
              <a:rPr kumimoji="1" lang="ja-JP" altLang="en-US" sz="2000" dirty="0">
                <a:latin typeface="メイリオ" panose="020B0604030504040204" pitchFamily="50" charset="-128"/>
                <a:ea typeface="メイリオ" panose="020B0604030504040204" pitchFamily="50" charset="-128"/>
              </a:rPr>
              <a:t>万トンものプラスチックがごみとして海に流れ込んでいるといわれており、</a:t>
            </a:r>
            <a:r>
              <a:rPr kumimoji="1" lang="en-US" altLang="ja-JP" sz="2000" dirty="0">
                <a:latin typeface="メイリオ" panose="020B0604030504040204" pitchFamily="50" charset="-128"/>
                <a:ea typeface="メイリオ" panose="020B0604030504040204" pitchFamily="50" charset="-128"/>
              </a:rPr>
              <a:t>2050</a:t>
            </a:r>
            <a:r>
              <a:rPr kumimoji="1" lang="ja-JP" altLang="en-US" sz="2000" dirty="0">
                <a:latin typeface="メイリオ" panose="020B0604030504040204" pitchFamily="50" charset="-128"/>
                <a:ea typeface="メイリオ" panose="020B0604030504040204" pitchFamily="50" charset="-128"/>
              </a:rPr>
              <a:t>年には魚の量より多くなると予測されています。</a:t>
            </a:r>
          </a:p>
        </p:txBody>
      </p:sp>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8225" y="2275379"/>
            <a:ext cx="1473507" cy="1473507"/>
          </a:xfrm>
          <a:prstGeom prst="rect">
            <a:avLst/>
          </a:prstGeom>
        </p:spPr>
      </p:pic>
      <p:pic>
        <p:nvPicPr>
          <p:cNvPr id="6" name="図 5"/>
          <p:cNvPicPr>
            <a:picLocks noChangeAspect="1"/>
          </p:cNvPicPr>
          <p:nvPr/>
        </p:nvPicPr>
        <p:blipFill>
          <a:blip r:embed="rId4"/>
          <a:stretch>
            <a:fillRect/>
          </a:stretch>
        </p:blipFill>
        <p:spPr>
          <a:xfrm>
            <a:off x="365323" y="4806630"/>
            <a:ext cx="1253960" cy="1253960"/>
          </a:xfrm>
          <a:prstGeom prst="rect">
            <a:avLst/>
          </a:prstGeom>
        </p:spPr>
      </p:pic>
      <p:sp>
        <p:nvSpPr>
          <p:cNvPr id="32" name="テキスト ボックス 31"/>
          <p:cNvSpPr txBox="1"/>
          <p:nvPr/>
        </p:nvSpPr>
        <p:spPr>
          <a:xfrm>
            <a:off x="169647" y="4045280"/>
            <a:ext cx="4315856" cy="619673"/>
          </a:xfrm>
          <a:prstGeom prst="rect">
            <a:avLst/>
          </a:prstGeom>
          <a:noFill/>
        </p:spPr>
        <p:txBody>
          <a:bodyPr wrap="square" tIns="90000" rIns="90000" bIns="36000" rtlCol="0" anchor="ctr">
            <a:spAutoFit/>
          </a:bodyPr>
          <a:lstStyle/>
          <a:p>
            <a:r>
              <a:rPr kumimoji="1" lang="en-US" altLang="ja-JP" sz="3200" b="1" u="sng" dirty="0">
                <a:latin typeface="メイリオ" panose="020B0604030504040204" pitchFamily="50" charset="-128"/>
                <a:ea typeface="メイリオ" panose="020B0604030504040204" pitchFamily="50" charset="-128"/>
              </a:rPr>
              <a:t>SDGs</a:t>
            </a:r>
            <a:r>
              <a:rPr kumimoji="1" lang="ja-JP" altLang="en-US" sz="3200" b="1" u="sng" dirty="0">
                <a:latin typeface="メイリオ" panose="020B0604030504040204" pitchFamily="50" charset="-128"/>
                <a:ea typeface="メイリオ" panose="020B0604030504040204" pitchFamily="50" charset="-128"/>
              </a:rPr>
              <a:t>とのつながり</a:t>
            </a:r>
          </a:p>
        </p:txBody>
      </p:sp>
      <p:sp>
        <p:nvSpPr>
          <p:cNvPr id="33" name="テキスト ボックス 32"/>
          <p:cNvSpPr txBox="1"/>
          <p:nvPr/>
        </p:nvSpPr>
        <p:spPr>
          <a:xfrm>
            <a:off x="1619283" y="5216106"/>
            <a:ext cx="6227257" cy="435007"/>
          </a:xfrm>
          <a:prstGeom prst="rect">
            <a:avLst/>
          </a:prstGeom>
          <a:noFill/>
        </p:spPr>
        <p:txBody>
          <a:bodyPr wrap="square" tIns="90000" rIns="90000" bIns="36000" rtlCol="0" anchor="ctr">
            <a:spAutoFit/>
          </a:bodyPr>
          <a:lstStyle/>
          <a:p>
            <a:r>
              <a:rPr kumimoji="1" lang="ja-JP" altLang="en-US" sz="2000" dirty="0">
                <a:latin typeface="メイリオ" panose="020B0604030504040204" pitchFamily="50" charset="-128"/>
                <a:ea typeface="メイリオ" panose="020B0604030504040204" pitchFamily="50" charset="-128"/>
              </a:rPr>
              <a:t>◆海や海の資源を守り、持続可能な形で利用します。</a:t>
            </a:r>
          </a:p>
        </p:txBody>
      </p:sp>
      <p:pic>
        <p:nvPicPr>
          <p:cNvPr id="34" name="図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77629" y="2201807"/>
            <a:ext cx="2069919" cy="1728856"/>
          </a:xfrm>
          <a:prstGeom prst="rect">
            <a:avLst/>
          </a:prstGeom>
        </p:spPr>
      </p:pic>
      <p:sp>
        <p:nvSpPr>
          <p:cNvPr id="2" name="正方形/長方形 1">
            <a:extLst>
              <a:ext uri="{FF2B5EF4-FFF2-40B4-BE49-F238E27FC236}">
                <a16:creationId xmlns:a16="http://schemas.microsoft.com/office/drawing/2014/main" id="{6F89C33D-B1D8-0EC6-6C89-E2B7205A8923}"/>
              </a:ext>
            </a:extLst>
          </p:cNvPr>
          <p:cNvSpPr/>
          <p:nvPr/>
        </p:nvSpPr>
        <p:spPr bwMode="ltGray">
          <a:xfrm>
            <a:off x="0" y="0"/>
            <a:ext cx="9144000" cy="552751"/>
          </a:xfrm>
          <a:prstGeom prst="rect">
            <a:avLst/>
          </a:prstGeom>
          <a:solidFill>
            <a:srgbClr val="63A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2">
            <a:extLst>
              <a:ext uri="{FF2B5EF4-FFF2-40B4-BE49-F238E27FC236}">
                <a16:creationId xmlns:a16="http://schemas.microsoft.com/office/drawing/2014/main" id="{BC19EB43-8067-6415-49AC-691FC66BED92}"/>
              </a:ext>
            </a:extLst>
          </p:cNvPr>
          <p:cNvSpPr txBox="1">
            <a:spLocks/>
          </p:cNvSpPr>
          <p:nvPr/>
        </p:nvSpPr>
        <p:spPr bwMode="gray">
          <a:xfrm>
            <a:off x="0" y="55847"/>
            <a:ext cx="9144000" cy="626323"/>
          </a:xfrm>
          <a:prstGeom prst="rect">
            <a:avLst/>
          </a:prstGeom>
        </p:spPr>
        <p:txBody>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200" dirty="0">
                <a:solidFill>
                  <a:schemeClr val="bg1"/>
                </a:solidFill>
              </a:rPr>
              <a:t>　環境問題</a:t>
            </a:r>
            <a:r>
              <a:rPr lang="en-US" altLang="ja-JP" sz="3200" dirty="0">
                <a:solidFill>
                  <a:schemeClr val="bg1"/>
                </a:solidFill>
              </a:rPr>
              <a:t>×</a:t>
            </a:r>
            <a:r>
              <a:rPr lang="ja-JP" altLang="en-US" sz="3200" dirty="0">
                <a:solidFill>
                  <a:schemeClr val="bg1"/>
                </a:solidFill>
              </a:rPr>
              <a:t>ＳＤＧｓ</a:t>
            </a:r>
          </a:p>
        </p:txBody>
      </p:sp>
    </p:spTree>
    <p:extLst>
      <p:ext uri="{BB962C8B-B14F-4D97-AF65-F5344CB8AC3E}">
        <p14:creationId xmlns:p14="http://schemas.microsoft.com/office/powerpoint/2010/main" val="2425325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609085" y="1725138"/>
            <a:ext cx="7925830" cy="3000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285460" y="696200"/>
            <a:ext cx="8573079" cy="1358337"/>
          </a:xfrm>
          <a:prstGeom prst="rect">
            <a:avLst/>
          </a:prstGeom>
          <a:noFill/>
        </p:spPr>
        <p:txBody>
          <a:bodyPr wrap="square" tIns="90000" rIns="90000" bIns="36000" rtlCol="0" anchor="ctr">
            <a:spAutoFit/>
          </a:bodyPr>
          <a:lstStyle/>
          <a:p>
            <a:pPr algn="ctr"/>
            <a:r>
              <a:rPr lang="ja-JP" altLang="en-US" sz="4000" b="1" dirty="0">
                <a:latin typeface="メイリオ" panose="020B0604030504040204" pitchFamily="50" charset="-128"/>
                <a:ea typeface="メイリオ" panose="020B0604030504040204" pitchFamily="50" charset="-128"/>
              </a:rPr>
              <a:t>なごや</a:t>
            </a:r>
            <a:r>
              <a:rPr lang="en-US" altLang="ja-JP" sz="4000" b="1" dirty="0">
                <a:latin typeface="メイリオ" panose="020B0604030504040204" pitchFamily="50" charset="-128"/>
                <a:ea typeface="メイリオ" panose="020B0604030504040204" pitchFamily="50" charset="-128"/>
              </a:rPr>
              <a:t>SDGs</a:t>
            </a:r>
            <a:r>
              <a:rPr lang="ja-JP" altLang="en-US" sz="4000" b="1" dirty="0">
                <a:latin typeface="メイリオ" panose="020B0604030504040204" pitchFamily="50" charset="-128"/>
                <a:ea typeface="メイリオ" panose="020B0604030504040204" pitchFamily="50" charset="-128"/>
              </a:rPr>
              <a:t>グリーンパートナーズ</a:t>
            </a:r>
            <a:endParaRPr lang="en-US" altLang="ja-JP" sz="4000" b="1" dirty="0">
              <a:latin typeface="メイリオ" panose="020B0604030504040204" pitchFamily="50" charset="-128"/>
              <a:ea typeface="メイリオ" panose="020B0604030504040204" pitchFamily="50" charset="-128"/>
            </a:endParaRPr>
          </a:p>
          <a:p>
            <a:pPr algn="ctr"/>
            <a:r>
              <a:rPr kumimoji="1" lang="ja-JP" altLang="en-US" sz="4000" b="1" dirty="0">
                <a:latin typeface="メイリオ" panose="020B0604030504040204" pitchFamily="50" charset="-128"/>
                <a:ea typeface="メイリオ" panose="020B0604030504040204" pitchFamily="50" charset="-128"/>
              </a:rPr>
              <a:t>として一緒に取り組みましょう！</a:t>
            </a:r>
          </a:p>
        </p:txBody>
      </p:sp>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8013" y="2570204"/>
            <a:ext cx="944309" cy="3311611"/>
          </a:xfrm>
          <a:prstGeom prst="rect">
            <a:avLst/>
          </a:prstGeom>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4261" y="2570204"/>
            <a:ext cx="846253" cy="3311611"/>
          </a:xfrm>
          <a:prstGeom prst="rect">
            <a:avLst/>
          </a:prstGeom>
        </p:spPr>
      </p:pic>
    </p:spTree>
    <p:extLst>
      <p:ext uri="{BB962C8B-B14F-4D97-AF65-F5344CB8AC3E}">
        <p14:creationId xmlns:p14="http://schemas.microsoft.com/office/powerpoint/2010/main" val="2758064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2E81873A-C24B-7CB4-9468-DF0A0AC8D5BB}"/>
              </a:ext>
            </a:extLst>
          </p:cNvPr>
          <p:cNvSpPr/>
          <p:nvPr/>
        </p:nvSpPr>
        <p:spPr>
          <a:xfrm>
            <a:off x="0" y="1"/>
            <a:ext cx="9144000" cy="552751"/>
          </a:xfrm>
          <a:prstGeom prst="rect">
            <a:avLst/>
          </a:prstGeom>
          <a:solidFill>
            <a:srgbClr val="63A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67146" y="685830"/>
            <a:ext cx="9397100" cy="1743057"/>
          </a:xfrm>
          <a:prstGeom prst="rect">
            <a:avLst/>
          </a:prstGeom>
          <a:noFill/>
        </p:spPr>
        <p:txBody>
          <a:bodyPr wrap="square" tIns="90000" rIns="90000" bIns="36000" rtlCol="0" anchor="t">
            <a:spAutoFit/>
          </a:bodyPr>
          <a:lstStyle/>
          <a:p>
            <a:r>
              <a:rPr kumimoji="1" lang="ja-JP" altLang="en-US" sz="2000" dirty="0">
                <a:latin typeface="メイリオ" panose="020B0604030504040204" pitchFamily="50" charset="-128"/>
                <a:ea typeface="メイリオ" panose="020B0604030504040204" pitchFamily="50" charset="-128"/>
              </a:rPr>
              <a:t>● 国連が掲げる</a:t>
            </a:r>
            <a:endParaRPr kumimoji="1" lang="en-US" altLang="ja-JP" sz="2000" dirty="0">
              <a:latin typeface="メイリオ" panose="020B0604030504040204" pitchFamily="50" charset="-128"/>
              <a:ea typeface="メイリオ" panose="020B0604030504040204" pitchFamily="50" charset="-128"/>
            </a:endParaRPr>
          </a:p>
          <a:p>
            <a:r>
              <a:rPr kumimoji="1" lang="en-US" altLang="ja-JP" sz="2000" dirty="0">
                <a:latin typeface="メイリオ" panose="020B0604030504040204" pitchFamily="50" charset="-128"/>
                <a:ea typeface="メイリオ" panose="020B0604030504040204" pitchFamily="50" charset="-128"/>
              </a:rPr>
              <a:t> </a:t>
            </a:r>
            <a:r>
              <a:rPr kumimoji="1" lang="ja-JP" altLang="en-US" sz="2000" dirty="0">
                <a:latin typeface="メイリオ" panose="020B0604030504040204" pitchFamily="50" charset="-128"/>
                <a:ea typeface="メイリオ" panose="020B0604030504040204" pitchFamily="50" charset="-128"/>
              </a:rPr>
              <a:t>「持続可能な開発目標（</a:t>
            </a:r>
            <a:r>
              <a:rPr kumimoji="1" lang="en-US" altLang="ja-JP" sz="2000" b="1" u="sng" dirty="0">
                <a:latin typeface="メイリオ" panose="020B0604030504040204" pitchFamily="50" charset="-128"/>
                <a:ea typeface="メイリオ" panose="020B0604030504040204" pitchFamily="50" charset="-128"/>
              </a:rPr>
              <a:t>S</a:t>
            </a:r>
            <a:r>
              <a:rPr kumimoji="1" lang="en-US" altLang="ja-JP" sz="2000" dirty="0">
                <a:latin typeface="メイリオ" panose="020B0604030504040204" pitchFamily="50" charset="-128"/>
                <a:ea typeface="メイリオ" panose="020B0604030504040204" pitchFamily="50" charset="-128"/>
              </a:rPr>
              <a:t>ustainable </a:t>
            </a:r>
            <a:r>
              <a:rPr kumimoji="1" lang="en-US" altLang="ja-JP" sz="2000" b="1" u="sng" dirty="0">
                <a:latin typeface="メイリオ" panose="020B0604030504040204" pitchFamily="50" charset="-128"/>
                <a:ea typeface="メイリオ" panose="020B0604030504040204" pitchFamily="50" charset="-128"/>
              </a:rPr>
              <a:t>D</a:t>
            </a:r>
            <a:r>
              <a:rPr kumimoji="1" lang="en-US" altLang="ja-JP" sz="2000" dirty="0">
                <a:latin typeface="メイリオ" panose="020B0604030504040204" pitchFamily="50" charset="-128"/>
                <a:ea typeface="メイリオ" panose="020B0604030504040204" pitchFamily="50" charset="-128"/>
              </a:rPr>
              <a:t>evelopment </a:t>
            </a:r>
            <a:r>
              <a:rPr kumimoji="1" lang="en-US" altLang="ja-JP" sz="2000" b="1" u="sng" dirty="0">
                <a:latin typeface="メイリオ" panose="020B0604030504040204" pitchFamily="50" charset="-128"/>
                <a:ea typeface="メイリオ" panose="020B0604030504040204" pitchFamily="50" charset="-128"/>
              </a:rPr>
              <a:t>G</a:t>
            </a:r>
            <a:r>
              <a:rPr kumimoji="1" lang="en-US" altLang="ja-JP" sz="2000" dirty="0">
                <a:latin typeface="メイリオ" panose="020B0604030504040204" pitchFamily="50" charset="-128"/>
                <a:ea typeface="メイリオ" panose="020B0604030504040204" pitchFamily="50" charset="-128"/>
              </a:rPr>
              <a:t>oal</a:t>
            </a:r>
            <a:r>
              <a:rPr kumimoji="1" lang="en-US" altLang="ja-JP" sz="2000" b="1" u="sng" dirty="0">
                <a:latin typeface="メイリオ" panose="020B0604030504040204" pitchFamily="50" charset="-128"/>
                <a:ea typeface="メイリオ" panose="020B0604030504040204" pitchFamily="50" charset="-128"/>
              </a:rPr>
              <a:t>s</a:t>
            </a:r>
            <a:r>
              <a:rPr kumimoji="1" lang="ja-JP" altLang="en-US" sz="2000" dirty="0">
                <a:latin typeface="メイリオ" panose="020B0604030504040204" pitchFamily="50" charset="-128"/>
                <a:ea typeface="メイリオ" panose="020B0604030504040204" pitchFamily="50" charset="-128"/>
              </a:rPr>
              <a:t>）」の略称。</a:t>
            </a:r>
            <a:endParaRPr kumimoji="1" lang="en-US" altLang="ja-JP" sz="2000" dirty="0">
              <a:latin typeface="メイリオ" panose="020B0604030504040204" pitchFamily="50" charset="-128"/>
              <a:ea typeface="メイリオ" panose="020B0604030504040204" pitchFamily="50" charset="-128"/>
            </a:endParaRPr>
          </a:p>
          <a:p>
            <a:pPr>
              <a:lnSpc>
                <a:spcPts val="600"/>
              </a:lnSpc>
            </a:pPr>
            <a:endParaRPr kumimoji="1" lang="en-US" altLang="ja-JP" sz="2000" dirty="0">
              <a:latin typeface="メイリオ" panose="020B0604030504040204" pitchFamily="50" charset="-128"/>
              <a:ea typeface="メイリオ" panose="020B0604030504040204" pitchFamily="50" charset="-128"/>
            </a:endParaRPr>
          </a:p>
          <a:p>
            <a:r>
              <a:rPr kumimoji="1" lang="ja-JP" altLang="en-US" sz="2000" dirty="0">
                <a:latin typeface="メイリオ" panose="020B0604030504040204" pitchFamily="50" charset="-128"/>
                <a:ea typeface="メイリオ" panose="020B0604030504040204" pitchFamily="50" charset="-128"/>
              </a:rPr>
              <a:t>● 貧困、不平等・格差、気候変動による影響など、世界のさまざまな問題を</a:t>
            </a:r>
            <a:endParaRPr kumimoji="1" lang="en-US" altLang="ja-JP" sz="2000" dirty="0">
              <a:latin typeface="メイリオ" panose="020B0604030504040204" pitchFamily="50" charset="-128"/>
              <a:ea typeface="メイリオ" panose="020B0604030504040204" pitchFamily="50" charset="-128"/>
            </a:endParaRPr>
          </a:p>
          <a:p>
            <a:r>
              <a:rPr kumimoji="1" lang="ja-JP" altLang="en-US" sz="2000" dirty="0">
                <a:latin typeface="メイリオ" panose="020B0604030504040204" pitchFamily="50" charset="-128"/>
                <a:ea typeface="メイリオ" panose="020B0604030504040204" pitchFamily="50" charset="-128"/>
              </a:rPr>
              <a:t>　 根本的に解決し、世界全体で</a:t>
            </a:r>
            <a:r>
              <a:rPr kumimoji="1" lang="en-US" altLang="ja-JP" sz="2000" dirty="0">
                <a:latin typeface="メイリオ" panose="020B0604030504040204" pitchFamily="50" charset="-128"/>
                <a:ea typeface="メイリオ" panose="020B0604030504040204" pitchFamily="50" charset="-128"/>
              </a:rPr>
              <a:t>2030</a:t>
            </a:r>
            <a:r>
              <a:rPr kumimoji="1" lang="ja-JP" altLang="en-US" sz="2000" dirty="0">
                <a:latin typeface="メイリオ" panose="020B0604030504040204" pitchFamily="50" charset="-128"/>
                <a:ea typeface="メイリオ" panose="020B0604030504040204" pitchFamily="50" charset="-128"/>
              </a:rPr>
              <a:t>年を目指して明るい未来をつくるための</a:t>
            </a:r>
            <a:endParaRPr kumimoji="1" lang="en-US" altLang="ja-JP" sz="2000" dirty="0">
              <a:latin typeface="メイリオ" panose="020B0604030504040204" pitchFamily="50" charset="-128"/>
              <a:ea typeface="メイリオ" panose="020B0604030504040204" pitchFamily="50" charset="-128"/>
            </a:endParaRPr>
          </a:p>
          <a:p>
            <a:r>
              <a:rPr kumimoji="1" lang="ja-JP" altLang="en-US" sz="2000" dirty="0">
                <a:latin typeface="メイリオ" panose="020B0604030504040204" pitchFamily="50" charset="-128"/>
                <a:ea typeface="メイリオ" panose="020B0604030504040204" pitchFamily="50" charset="-128"/>
              </a:rPr>
              <a:t>　 １７のゴールと１６９のターゲットで構成。</a:t>
            </a:r>
            <a:endParaRPr lang="en-US" altLang="ja-JP" sz="2000" dirty="0">
              <a:latin typeface="メイリオ" panose="020B0604030504040204" pitchFamily="50" charset="-128"/>
              <a:ea typeface="メイリオ" panose="020B0604030504040204" pitchFamily="50" charset="-128"/>
            </a:endParaRPr>
          </a:p>
        </p:txBody>
      </p:sp>
      <p:sp>
        <p:nvSpPr>
          <p:cNvPr id="5" name="タイトル 2"/>
          <p:cNvSpPr txBox="1">
            <a:spLocks/>
          </p:cNvSpPr>
          <p:nvPr/>
        </p:nvSpPr>
        <p:spPr bwMode="gray">
          <a:xfrm>
            <a:off x="0" y="48438"/>
            <a:ext cx="9144000" cy="626323"/>
          </a:xfrm>
          <a:prstGeom prst="rect">
            <a:avLst/>
          </a:prstGeom>
        </p:spPr>
        <p:txBody>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200" dirty="0">
                <a:solidFill>
                  <a:schemeClr val="bg1"/>
                </a:solidFill>
              </a:rPr>
              <a:t>　ＳＤＧｓ（エス・ディー・ジーズ）とは</a:t>
            </a:r>
          </a:p>
        </p:txBody>
      </p:sp>
      <p:pic>
        <p:nvPicPr>
          <p:cNvPr id="8" name="図 7"/>
          <p:cNvPicPr>
            <a:picLocks noChangeAspect="1"/>
          </p:cNvPicPr>
          <p:nvPr/>
        </p:nvPicPr>
        <p:blipFill rotWithShape="1">
          <a:blip r:embed="rId3">
            <a:extLst>
              <a:ext uri="{28A0092B-C50C-407E-A947-70E740481C1C}">
                <a14:useLocalDpi xmlns:a14="http://schemas.microsoft.com/office/drawing/2010/main" val="0"/>
              </a:ext>
            </a:extLst>
          </a:blip>
          <a:srcRect l="6057" t="27548" r="6059" b="9394"/>
          <a:stretch/>
        </p:blipFill>
        <p:spPr>
          <a:xfrm>
            <a:off x="222684" y="2656897"/>
            <a:ext cx="7265511" cy="3646784"/>
          </a:xfrm>
          <a:prstGeom prst="rect">
            <a:avLst/>
          </a:prstGeom>
        </p:spPr>
      </p:pic>
      <p:pic>
        <p:nvPicPr>
          <p:cNvPr id="9" name="図 8"/>
          <p:cNvPicPr>
            <a:picLocks noChangeAspect="1"/>
          </p:cNvPicPr>
          <p:nvPr/>
        </p:nvPicPr>
        <p:blipFill rotWithShape="1">
          <a:blip r:embed="rId4" cstate="print">
            <a:extLst>
              <a:ext uri="{28A0092B-C50C-407E-A947-70E740481C1C}">
                <a14:useLocalDpi xmlns:a14="http://schemas.microsoft.com/office/drawing/2010/main" val="0"/>
              </a:ext>
            </a:extLst>
          </a:blip>
          <a:srcRect l="8054" r="9382"/>
          <a:stretch/>
        </p:blipFill>
        <p:spPr>
          <a:xfrm>
            <a:off x="7488195" y="4405358"/>
            <a:ext cx="1519881" cy="1841173"/>
          </a:xfrm>
          <a:prstGeom prst="rect">
            <a:avLst/>
          </a:prstGeom>
        </p:spPr>
      </p:pic>
    </p:spTree>
    <p:extLst>
      <p:ext uri="{BB962C8B-B14F-4D97-AF65-F5344CB8AC3E}">
        <p14:creationId xmlns:p14="http://schemas.microsoft.com/office/powerpoint/2010/main" val="229831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D8DA8E3E-E38D-D721-24A3-E0F066F379E5}"/>
              </a:ext>
            </a:extLst>
          </p:cNvPr>
          <p:cNvSpPr/>
          <p:nvPr/>
        </p:nvSpPr>
        <p:spPr>
          <a:xfrm>
            <a:off x="0" y="1"/>
            <a:ext cx="9144000" cy="552751"/>
          </a:xfrm>
          <a:prstGeom prst="rect">
            <a:avLst/>
          </a:prstGeom>
          <a:solidFill>
            <a:srgbClr val="63A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2"/>
          <p:cNvSpPr txBox="1">
            <a:spLocks/>
          </p:cNvSpPr>
          <p:nvPr/>
        </p:nvSpPr>
        <p:spPr bwMode="gray">
          <a:xfrm>
            <a:off x="0" y="48438"/>
            <a:ext cx="9144000" cy="626323"/>
          </a:xfrm>
          <a:prstGeom prst="rect">
            <a:avLst/>
          </a:prstGeom>
        </p:spPr>
        <p:txBody>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200" dirty="0">
                <a:solidFill>
                  <a:schemeClr val="bg1"/>
                </a:solidFill>
              </a:rPr>
              <a:t>　ＳＤＧｓの活用によって広がる可能性</a:t>
            </a:r>
          </a:p>
        </p:txBody>
      </p:sp>
      <p:sp>
        <p:nvSpPr>
          <p:cNvPr id="11" name="テキスト ボックス 10"/>
          <p:cNvSpPr txBox="1"/>
          <p:nvPr/>
        </p:nvSpPr>
        <p:spPr>
          <a:xfrm>
            <a:off x="6096527" y="6104497"/>
            <a:ext cx="3047473" cy="261610"/>
          </a:xfrm>
          <a:prstGeom prst="rect">
            <a:avLst/>
          </a:prstGeom>
          <a:noFill/>
        </p:spPr>
        <p:txBody>
          <a:bodyPr wrap="square" rtlCol="0">
            <a:spAutoFit/>
          </a:bodyPr>
          <a:lstStyle/>
          <a:p>
            <a:r>
              <a:rPr kumimoji="1" lang="ja-JP" altLang="en-US" sz="1100" dirty="0"/>
              <a:t>出典：環境省「持続可能な開発目標活用ガイド」</a:t>
            </a:r>
          </a:p>
        </p:txBody>
      </p:sp>
      <p:pic>
        <p:nvPicPr>
          <p:cNvPr id="6" name="図 5">
            <a:extLst>
              <a:ext uri="{FF2B5EF4-FFF2-40B4-BE49-F238E27FC236}">
                <a16:creationId xmlns:a16="http://schemas.microsoft.com/office/drawing/2014/main" id="{A8F9D5F3-6B43-1416-6416-4C1DEA0FA63B}"/>
              </a:ext>
            </a:extLst>
          </p:cNvPr>
          <p:cNvPicPr>
            <a:picLocks noChangeAspect="1"/>
          </p:cNvPicPr>
          <p:nvPr/>
        </p:nvPicPr>
        <p:blipFill>
          <a:blip r:embed="rId3"/>
          <a:stretch>
            <a:fillRect/>
          </a:stretch>
        </p:blipFill>
        <p:spPr>
          <a:xfrm>
            <a:off x="216177" y="622698"/>
            <a:ext cx="8711645" cy="5477298"/>
          </a:xfrm>
          <a:prstGeom prst="rect">
            <a:avLst/>
          </a:prstGeom>
        </p:spPr>
      </p:pic>
    </p:spTree>
    <p:extLst>
      <p:ext uri="{BB962C8B-B14F-4D97-AF65-F5344CB8AC3E}">
        <p14:creationId xmlns:p14="http://schemas.microsoft.com/office/powerpoint/2010/main" val="829065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A53C23A8-92BE-1C1D-2144-9D11C2938BAB}"/>
              </a:ext>
            </a:extLst>
          </p:cNvPr>
          <p:cNvSpPr/>
          <p:nvPr/>
        </p:nvSpPr>
        <p:spPr>
          <a:xfrm>
            <a:off x="0" y="1"/>
            <a:ext cx="9144000" cy="552751"/>
          </a:xfrm>
          <a:prstGeom prst="rect">
            <a:avLst/>
          </a:prstGeom>
          <a:solidFill>
            <a:srgbClr val="63A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2"/>
          <p:cNvSpPr txBox="1">
            <a:spLocks/>
          </p:cNvSpPr>
          <p:nvPr/>
        </p:nvSpPr>
        <p:spPr bwMode="gray">
          <a:xfrm>
            <a:off x="0" y="48439"/>
            <a:ext cx="9144000" cy="280746"/>
          </a:xfrm>
          <a:prstGeom prst="rect">
            <a:avLst/>
          </a:prstGeom>
        </p:spPr>
        <p:txBody>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200" dirty="0">
                <a:solidFill>
                  <a:schemeClr val="bg1"/>
                </a:solidFill>
              </a:rPr>
              <a:t>　企業活動とＳＤＧｓのつながり</a:t>
            </a:r>
          </a:p>
        </p:txBody>
      </p:sp>
      <p:sp>
        <p:nvSpPr>
          <p:cNvPr id="11" name="テキスト ボックス 10"/>
          <p:cNvSpPr txBox="1"/>
          <p:nvPr/>
        </p:nvSpPr>
        <p:spPr>
          <a:xfrm>
            <a:off x="5822049" y="5676302"/>
            <a:ext cx="3223097" cy="261610"/>
          </a:xfrm>
          <a:prstGeom prst="rect">
            <a:avLst/>
          </a:prstGeom>
          <a:noFill/>
        </p:spPr>
        <p:txBody>
          <a:bodyPr wrap="square" rtlCol="0">
            <a:spAutoFit/>
          </a:bodyPr>
          <a:lstStyle/>
          <a:p>
            <a:r>
              <a:rPr kumimoji="1" lang="ja-JP" altLang="en-US" sz="1100" dirty="0"/>
              <a:t>出典：環境省「持続可能な開発目標活用ガイド」</a:t>
            </a:r>
          </a:p>
        </p:txBody>
      </p:sp>
      <p:pic>
        <p:nvPicPr>
          <p:cNvPr id="3" name="図 2"/>
          <p:cNvPicPr>
            <a:picLocks noChangeAspect="1"/>
          </p:cNvPicPr>
          <p:nvPr/>
        </p:nvPicPr>
        <p:blipFill rotWithShape="1">
          <a:blip r:embed="rId3"/>
          <a:srcRect l="1989" r="2020"/>
          <a:stretch/>
        </p:blipFill>
        <p:spPr>
          <a:xfrm>
            <a:off x="98853" y="2851260"/>
            <a:ext cx="8946293" cy="2686855"/>
          </a:xfrm>
          <a:prstGeom prst="rect">
            <a:avLst/>
          </a:prstGeom>
        </p:spPr>
      </p:pic>
      <p:sp>
        <p:nvSpPr>
          <p:cNvPr id="7" name="テキスト ボックス 6"/>
          <p:cNvSpPr txBox="1"/>
          <p:nvPr/>
        </p:nvSpPr>
        <p:spPr>
          <a:xfrm>
            <a:off x="1402730" y="998964"/>
            <a:ext cx="6338539" cy="1358337"/>
          </a:xfrm>
          <a:prstGeom prst="rect">
            <a:avLst/>
          </a:prstGeom>
          <a:noFill/>
        </p:spPr>
        <p:txBody>
          <a:bodyPr wrap="square" tIns="90000" rIns="90000" bIns="36000" rtlCol="0" anchor="ctr">
            <a:spAutoFit/>
          </a:bodyPr>
          <a:lstStyle/>
          <a:p>
            <a:pPr algn="ctr"/>
            <a:r>
              <a:rPr kumimoji="1" lang="ja-JP" altLang="en-US" sz="4000" b="1" u="sng" dirty="0">
                <a:latin typeface="メイリオ" panose="020B0604030504040204" pitchFamily="50" charset="-128"/>
                <a:ea typeface="メイリオ" panose="020B0604030504040204" pitchFamily="50" charset="-128"/>
              </a:rPr>
              <a:t>企業が行う行動すべてが</a:t>
            </a:r>
            <a:endParaRPr kumimoji="1" lang="en-US" altLang="ja-JP" sz="4000" b="1" u="sng" dirty="0">
              <a:latin typeface="メイリオ" panose="020B0604030504040204" pitchFamily="50" charset="-128"/>
              <a:ea typeface="メイリオ" panose="020B0604030504040204" pitchFamily="50" charset="-128"/>
            </a:endParaRPr>
          </a:p>
          <a:p>
            <a:pPr algn="ctr"/>
            <a:r>
              <a:rPr kumimoji="1" lang="en-US" altLang="ja-JP" sz="4000" b="1" u="sng" dirty="0">
                <a:latin typeface="メイリオ" panose="020B0604030504040204" pitchFamily="50" charset="-128"/>
                <a:ea typeface="メイリオ" panose="020B0604030504040204" pitchFamily="50" charset="-128"/>
              </a:rPr>
              <a:t>SDGs</a:t>
            </a:r>
            <a:r>
              <a:rPr kumimoji="1" lang="ja-JP" altLang="en-US" sz="4000" b="1" u="sng" dirty="0">
                <a:latin typeface="メイリオ" panose="020B0604030504040204" pitchFamily="50" charset="-128"/>
                <a:ea typeface="メイリオ" panose="020B0604030504040204" pitchFamily="50" charset="-128"/>
              </a:rPr>
              <a:t>とつながります</a:t>
            </a:r>
            <a:endParaRPr kumimoji="1" lang="en-US" altLang="ja-JP" sz="4000" b="1" u="sng"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80118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56D24E27-ED1B-DBAE-FDFC-797B7F8266FA}"/>
              </a:ext>
            </a:extLst>
          </p:cNvPr>
          <p:cNvPicPr>
            <a:picLocks noChangeAspect="1"/>
          </p:cNvPicPr>
          <p:nvPr/>
        </p:nvPicPr>
        <p:blipFill>
          <a:blip r:embed="rId3"/>
          <a:stretch>
            <a:fillRect/>
          </a:stretch>
        </p:blipFill>
        <p:spPr>
          <a:xfrm>
            <a:off x="1900010" y="1870414"/>
            <a:ext cx="2734028" cy="1820682"/>
          </a:xfrm>
          <a:prstGeom prst="rect">
            <a:avLst/>
          </a:prstGeom>
        </p:spPr>
      </p:pic>
      <p:pic>
        <p:nvPicPr>
          <p:cNvPr id="18" name="図 17">
            <a:extLst>
              <a:ext uri="{FF2B5EF4-FFF2-40B4-BE49-F238E27FC236}">
                <a16:creationId xmlns:a16="http://schemas.microsoft.com/office/drawing/2014/main" id="{B267D5A9-EB3B-5377-2BFA-CEF080A21E0D}"/>
              </a:ext>
            </a:extLst>
          </p:cNvPr>
          <p:cNvPicPr>
            <a:picLocks noChangeAspect="1"/>
          </p:cNvPicPr>
          <p:nvPr/>
        </p:nvPicPr>
        <p:blipFill>
          <a:blip r:embed="rId4"/>
          <a:stretch>
            <a:fillRect/>
          </a:stretch>
        </p:blipFill>
        <p:spPr>
          <a:xfrm>
            <a:off x="5729263" y="1860543"/>
            <a:ext cx="2451537" cy="1830553"/>
          </a:xfrm>
          <a:prstGeom prst="rect">
            <a:avLst/>
          </a:prstGeom>
        </p:spPr>
      </p:pic>
      <p:sp>
        <p:nvSpPr>
          <p:cNvPr id="2" name="正方形/長方形 1"/>
          <p:cNvSpPr/>
          <p:nvPr/>
        </p:nvSpPr>
        <p:spPr>
          <a:xfrm>
            <a:off x="0" y="1"/>
            <a:ext cx="9144000" cy="552751"/>
          </a:xfrm>
          <a:prstGeom prst="rect">
            <a:avLst/>
          </a:prstGeom>
          <a:solidFill>
            <a:srgbClr val="63A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222064" y="721861"/>
            <a:ext cx="8772575" cy="861774"/>
          </a:xfrm>
          <a:prstGeom prst="rect">
            <a:avLst/>
          </a:prstGeom>
          <a:noFill/>
        </p:spPr>
        <p:txBody>
          <a:bodyPr wrap="square" rtlCol="0">
            <a:spAutoFit/>
          </a:bodyPr>
          <a:lstStyle/>
          <a:p>
            <a:r>
              <a:rPr lang="ja-JP" altLang="en-US" sz="2000" dirty="0">
                <a:latin typeface="メイリオ" panose="020B0604030504040204" pitchFamily="50" charset="-128"/>
                <a:ea typeface="メイリオ" panose="020B0604030504040204" pitchFamily="50" charset="-128"/>
              </a:rPr>
              <a:t>世界の平均気温は</a:t>
            </a:r>
            <a:r>
              <a:rPr lang="en-US" altLang="ja-JP" sz="2000" dirty="0">
                <a:latin typeface="メイリオ" panose="020B0604030504040204" pitchFamily="50" charset="-128"/>
                <a:ea typeface="メイリオ" panose="020B0604030504040204" pitchFamily="50" charset="-128"/>
              </a:rPr>
              <a:t>2024</a:t>
            </a:r>
            <a:r>
              <a:rPr lang="ja-JP" altLang="en-US" sz="2000" dirty="0">
                <a:latin typeface="メイリオ" panose="020B0604030504040204" pitchFamily="50" charset="-128"/>
                <a:ea typeface="メイリオ" panose="020B0604030504040204" pitchFamily="50" charset="-128"/>
              </a:rPr>
              <a:t>年時点で、産業革命前と比べ、既に</a:t>
            </a:r>
            <a:r>
              <a:rPr lang="en-US" altLang="ja-JP" sz="2000" b="1" dirty="0">
                <a:solidFill>
                  <a:srgbClr val="FF0000"/>
                </a:solidFill>
                <a:latin typeface="メイリオ" panose="020B0604030504040204" pitchFamily="50" charset="-128"/>
                <a:ea typeface="メイリオ" panose="020B0604030504040204" pitchFamily="50" charset="-128"/>
              </a:rPr>
              <a:t>1.6℃</a:t>
            </a:r>
            <a:r>
              <a:rPr lang="ja-JP" altLang="en-US" sz="2000" b="1" dirty="0">
                <a:solidFill>
                  <a:srgbClr val="FF0000"/>
                </a:solidFill>
                <a:latin typeface="メイリオ" panose="020B0604030504040204" pitchFamily="50" charset="-128"/>
                <a:ea typeface="メイリオ" panose="020B0604030504040204" pitchFamily="50" charset="-128"/>
              </a:rPr>
              <a:t>上昇</a:t>
            </a:r>
            <a:endParaRPr lang="en-US" altLang="ja-JP" sz="2000" b="1" dirty="0">
              <a:solidFill>
                <a:srgbClr val="FF0000"/>
              </a:solidFill>
              <a:latin typeface="メイリオ" panose="020B0604030504040204" pitchFamily="50" charset="-128"/>
              <a:ea typeface="メイリオ" panose="020B0604030504040204" pitchFamily="50" charset="-128"/>
            </a:endParaRPr>
          </a:p>
          <a:p>
            <a:pPr>
              <a:lnSpc>
                <a:spcPts val="1200"/>
              </a:lnSpc>
            </a:pPr>
            <a:endParaRPr lang="en-US" altLang="ja-JP" sz="2000"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世界的な豪雨、干ばつなどが顕在化し、</a:t>
            </a:r>
            <a:r>
              <a:rPr lang="ja-JP" altLang="en-US" sz="2000" b="1" dirty="0">
                <a:solidFill>
                  <a:srgbClr val="FF0000"/>
                </a:solidFill>
                <a:latin typeface="メイリオ" panose="020B0604030504040204" pitchFamily="50" charset="-128"/>
                <a:ea typeface="メイリオ" panose="020B0604030504040204" pitchFamily="50" charset="-128"/>
              </a:rPr>
              <a:t>経済や社会活動</a:t>
            </a:r>
            <a:r>
              <a:rPr lang="ja-JP" altLang="en-US" sz="2000" dirty="0">
                <a:latin typeface="メイリオ" panose="020B0604030504040204" pitchFamily="50" charset="-128"/>
                <a:ea typeface="メイリオ" panose="020B0604030504040204" pitchFamily="50" charset="-128"/>
              </a:rPr>
              <a:t>に様々な影響</a:t>
            </a:r>
            <a:endParaRPr kumimoji="1" lang="ja-JP" altLang="en-US" sz="2000" dirty="0">
              <a:latin typeface="メイリオ" panose="020B0604030504040204" pitchFamily="50" charset="-128"/>
              <a:ea typeface="メイリオ" panose="020B0604030504040204" pitchFamily="50" charset="-128"/>
            </a:endParaRPr>
          </a:p>
        </p:txBody>
      </p:sp>
      <p:pic>
        <p:nvPicPr>
          <p:cNvPr id="7" name="図 6"/>
          <p:cNvPicPr>
            <a:picLocks noChangeAspect="1"/>
          </p:cNvPicPr>
          <p:nvPr/>
        </p:nvPicPr>
        <p:blipFill rotWithShape="1">
          <a:blip r:embed="rId5" cstate="print">
            <a:extLst>
              <a:ext uri="{28A0092B-C50C-407E-A947-70E740481C1C}">
                <a14:useLocalDpi xmlns:a14="http://schemas.microsoft.com/office/drawing/2010/main" val="0"/>
              </a:ext>
            </a:extLst>
          </a:blip>
          <a:srcRect t="16858"/>
          <a:stretch/>
        </p:blipFill>
        <p:spPr>
          <a:xfrm>
            <a:off x="1915205" y="4279301"/>
            <a:ext cx="2724510" cy="1698908"/>
          </a:xfrm>
          <a:prstGeom prst="rect">
            <a:avLst/>
          </a:prstGeom>
        </p:spPr>
      </p:pic>
      <p:pic>
        <p:nvPicPr>
          <p:cNvPr id="8" name="図 7"/>
          <p:cNvPicPr>
            <a:picLocks noChangeAspect="1"/>
          </p:cNvPicPr>
          <p:nvPr/>
        </p:nvPicPr>
        <p:blipFill rotWithShape="1">
          <a:blip r:embed="rId6">
            <a:extLst>
              <a:ext uri="{28A0092B-C50C-407E-A947-70E740481C1C}">
                <a14:useLocalDpi xmlns:a14="http://schemas.microsoft.com/office/drawing/2010/main" val="0"/>
              </a:ext>
            </a:extLst>
          </a:blip>
          <a:srcRect r="50477" b="56068"/>
          <a:stretch/>
        </p:blipFill>
        <p:spPr>
          <a:xfrm>
            <a:off x="5535789" y="4255847"/>
            <a:ext cx="2838487" cy="1722362"/>
          </a:xfrm>
          <a:prstGeom prst="rect">
            <a:avLst/>
          </a:prstGeom>
        </p:spPr>
      </p:pic>
      <p:sp>
        <p:nvSpPr>
          <p:cNvPr id="9" name="フローチャート: 端子 8"/>
          <p:cNvSpPr/>
          <p:nvPr/>
        </p:nvSpPr>
        <p:spPr>
          <a:xfrm>
            <a:off x="1684459" y="1807846"/>
            <a:ext cx="931939" cy="406400"/>
          </a:xfrm>
          <a:prstGeom prst="flowChartTerminator">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豪雨</a:t>
            </a:r>
            <a:endParaRPr kumimoji="1" lang="ja-JP" altLang="en-US" dirty="0"/>
          </a:p>
        </p:txBody>
      </p:sp>
      <p:sp>
        <p:nvSpPr>
          <p:cNvPr id="10" name="フローチャート: 端子 9"/>
          <p:cNvSpPr/>
          <p:nvPr/>
        </p:nvSpPr>
        <p:spPr>
          <a:xfrm>
            <a:off x="5175280" y="1807846"/>
            <a:ext cx="1249320" cy="406400"/>
          </a:xfrm>
          <a:prstGeom prst="flowChartTerminator">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森林火災</a:t>
            </a:r>
            <a:endParaRPr kumimoji="1" lang="ja-JP" altLang="en-US" dirty="0"/>
          </a:p>
        </p:txBody>
      </p:sp>
      <p:sp>
        <p:nvSpPr>
          <p:cNvPr id="11" name="フローチャート: 端子 10"/>
          <p:cNvSpPr/>
          <p:nvPr/>
        </p:nvSpPr>
        <p:spPr>
          <a:xfrm>
            <a:off x="1678069" y="4024499"/>
            <a:ext cx="1001431" cy="406400"/>
          </a:xfrm>
          <a:prstGeom prst="flowChartTerminator">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干ばつ</a:t>
            </a:r>
          </a:p>
        </p:txBody>
      </p:sp>
      <p:sp>
        <p:nvSpPr>
          <p:cNvPr id="12" name="フローチャート: 端子 11"/>
          <p:cNvSpPr/>
          <p:nvPr/>
        </p:nvSpPr>
        <p:spPr>
          <a:xfrm>
            <a:off x="5219300" y="4024499"/>
            <a:ext cx="2288033" cy="406400"/>
          </a:xfrm>
          <a:prstGeom prst="flowChartTerminator">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農作物の品質低下</a:t>
            </a:r>
            <a:endParaRPr kumimoji="1" lang="ja-JP" altLang="en-US" dirty="0"/>
          </a:p>
        </p:txBody>
      </p:sp>
      <p:sp>
        <p:nvSpPr>
          <p:cNvPr id="13" name="テキスト ボックス 12"/>
          <p:cNvSpPr txBox="1"/>
          <p:nvPr/>
        </p:nvSpPr>
        <p:spPr>
          <a:xfrm>
            <a:off x="1784503" y="3692767"/>
            <a:ext cx="3289683" cy="261610"/>
          </a:xfrm>
          <a:prstGeom prst="rect">
            <a:avLst/>
          </a:prstGeom>
          <a:noFill/>
        </p:spPr>
        <p:txBody>
          <a:bodyPr wrap="none" rtlCol="0">
            <a:spAutoFit/>
          </a:bodyPr>
          <a:lstStyle/>
          <a:p>
            <a:r>
              <a:rPr kumimoji="1" lang="ja-JP" altLang="en-US" sz="1100" dirty="0"/>
              <a:t>出典：令和</a:t>
            </a:r>
            <a:r>
              <a:rPr kumimoji="1" lang="en-US" altLang="ja-JP" sz="1100" dirty="0"/>
              <a:t>6</a:t>
            </a:r>
            <a:r>
              <a:rPr kumimoji="1" lang="ja-JP" altLang="en-US" sz="1100" dirty="0"/>
              <a:t>年版環境・循環型社会・生物多様性白書</a:t>
            </a:r>
          </a:p>
        </p:txBody>
      </p:sp>
      <p:sp>
        <p:nvSpPr>
          <p:cNvPr id="14" name="テキスト ボックス 13"/>
          <p:cNvSpPr txBox="1"/>
          <p:nvPr/>
        </p:nvSpPr>
        <p:spPr>
          <a:xfrm>
            <a:off x="1834581" y="5945374"/>
            <a:ext cx="2864887" cy="261610"/>
          </a:xfrm>
          <a:prstGeom prst="rect">
            <a:avLst/>
          </a:prstGeom>
          <a:noFill/>
        </p:spPr>
        <p:txBody>
          <a:bodyPr wrap="none" rtlCol="0">
            <a:spAutoFit/>
          </a:bodyPr>
          <a:lstStyle/>
          <a:p>
            <a:r>
              <a:rPr kumimoji="1" lang="ja-JP" altLang="en-US" sz="1100" dirty="0"/>
              <a:t>出典：全国地球温暖化防止活動推進センター</a:t>
            </a:r>
          </a:p>
        </p:txBody>
      </p:sp>
      <p:sp>
        <p:nvSpPr>
          <p:cNvPr id="15" name="テキスト ボックス 14"/>
          <p:cNvSpPr txBox="1"/>
          <p:nvPr/>
        </p:nvSpPr>
        <p:spPr>
          <a:xfrm>
            <a:off x="5221848" y="5945374"/>
            <a:ext cx="4113089" cy="261610"/>
          </a:xfrm>
          <a:prstGeom prst="rect">
            <a:avLst/>
          </a:prstGeom>
          <a:noFill/>
        </p:spPr>
        <p:txBody>
          <a:bodyPr wrap="square" rtlCol="0">
            <a:spAutoFit/>
          </a:bodyPr>
          <a:lstStyle/>
          <a:p>
            <a:r>
              <a:rPr lang="ja-JP" altLang="en-US" sz="1100" dirty="0"/>
              <a:t>出典：農林水産省　令和</a:t>
            </a:r>
            <a:r>
              <a:rPr lang="en-US" altLang="ja-JP" sz="1100" dirty="0"/>
              <a:t>6</a:t>
            </a:r>
            <a:r>
              <a:rPr lang="ja-JP" altLang="en-US" sz="1100" dirty="0"/>
              <a:t>年地球温暖化影響調査レポート</a:t>
            </a:r>
            <a:r>
              <a:rPr lang="ja-JP" altLang="en-US" sz="1000" dirty="0"/>
              <a:t>（</a:t>
            </a:r>
            <a:r>
              <a:rPr lang="en-US" altLang="ja-JP" sz="1000" dirty="0"/>
              <a:t>2025</a:t>
            </a:r>
            <a:r>
              <a:rPr lang="ja-JP" altLang="en-US" sz="1000" dirty="0"/>
              <a:t>）</a:t>
            </a:r>
            <a:endParaRPr kumimoji="1" lang="ja-JP" altLang="en-US" sz="1100" dirty="0"/>
          </a:p>
        </p:txBody>
      </p:sp>
      <p:sp>
        <p:nvSpPr>
          <p:cNvPr id="16" name="テキスト ボックス 15"/>
          <p:cNvSpPr txBox="1"/>
          <p:nvPr/>
        </p:nvSpPr>
        <p:spPr>
          <a:xfrm>
            <a:off x="5382568" y="3692767"/>
            <a:ext cx="3289683" cy="261610"/>
          </a:xfrm>
          <a:prstGeom prst="rect">
            <a:avLst/>
          </a:prstGeom>
          <a:noFill/>
        </p:spPr>
        <p:txBody>
          <a:bodyPr wrap="none" rtlCol="0">
            <a:spAutoFit/>
          </a:bodyPr>
          <a:lstStyle/>
          <a:p>
            <a:r>
              <a:rPr kumimoji="1" lang="ja-JP" altLang="en-US" sz="1100" dirty="0"/>
              <a:t>出典：令和</a:t>
            </a:r>
            <a:r>
              <a:rPr kumimoji="1" lang="en-US" altLang="ja-JP" sz="1100" dirty="0"/>
              <a:t>6</a:t>
            </a:r>
            <a:r>
              <a:rPr kumimoji="1" lang="ja-JP" altLang="en-US" sz="1100" dirty="0"/>
              <a:t>年版環境・循環型社会・生物多様性白書</a:t>
            </a:r>
          </a:p>
        </p:txBody>
      </p:sp>
      <p:sp>
        <p:nvSpPr>
          <p:cNvPr id="6" name="タイトル 2">
            <a:extLst>
              <a:ext uri="{FF2B5EF4-FFF2-40B4-BE49-F238E27FC236}">
                <a16:creationId xmlns:a16="http://schemas.microsoft.com/office/drawing/2014/main" id="{3BBB7F04-7FB9-11E8-9BD1-2304FBA653BA}"/>
              </a:ext>
            </a:extLst>
          </p:cNvPr>
          <p:cNvSpPr txBox="1">
            <a:spLocks/>
          </p:cNvSpPr>
          <p:nvPr/>
        </p:nvSpPr>
        <p:spPr bwMode="gray">
          <a:xfrm>
            <a:off x="0" y="48439"/>
            <a:ext cx="9144000" cy="280746"/>
          </a:xfrm>
          <a:prstGeom prst="rect">
            <a:avLst/>
          </a:prstGeom>
        </p:spPr>
        <p:txBody>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200" dirty="0">
                <a:solidFill>
                  <a:schemeClr val="bg1"/>
                </a:solidFill>
              </a:rPr>
              <a:t>　地球温暖化による気候変動</a:t>
            </a:r>
          </a:p>
        </p:txBody>
      </p:sp>
      <p:pic>
        <p:nvPicPr>
          <p:cNvPr id="17" name="図 16">
            <a:extLst>
              <a:ext uri="{FF2B5EF4-FFF2-40B4-BE49-F238E27FC236}">
                <a16:creationId xmlns:a16="http://schemas.microsoft.com/office/drawing/2014/main" id="{B50E9220-A0F8-0E0F-62CF-C49E2B948F6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4503" y="1843639"/>
            <a:ext cx="1296000" cy="1296000"/>
          </a:xfrm>
          <a:prstGeom prst="rect">
            <a:avLst/>
          </a:prstGeom>
          <a:noFill/>
          <a:ln>
            <a:noFill/>
          </a:ln>
        </p:spPr>
      </p:pic>
    </p:spTree>
    <p:extLst>
      <p:ext uri="{BB962C8B-B14F-4D97-AF65-F5344CB8AC3E}">
        <p14:creationId xmlns:p14="http://schemas.microsoft.com/office/powerpoint/2010/main" val="498259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800FFB3E-6922-38F1-1485-9376CDCD4378}"/>
              </a:ext>
            </a:extLst>
          </p:cNvPr>
          <p:cNvSpPr/>
          <p:nvPr/>
        </p:nvSpPr>
        <p:spPr bwMode="ltGray">
          <a:xfrm>
            <a:off x="0" y="0"/>
            <a:ext cx="9144000" cy="552751"/>
          </a:xfrm>
          <a:prstGeom prst="rect">
            <a:avLst/>
          </a:prstGeom>
          <a:solidFill>
            <a:srgbClr val="63A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ホームベース 1"/>
          <p:cNvSpPr/>
          <p:nvPr/>
        </p:nvSpPr>
        <p:spPr>
          <a:xfrm rot="5400000">
            <a:off x="-1722835" y="2914155"/>
            <a:ext cx="4500000" cy="297593"/>
          </a:xfrm>
          <a:prstGeom prst="homePlat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315311" y="990432"/>
            <a:ext cx="8828689" cy="4436102"/>
          </a:xfrm>
          <a:prstGeom prst="rect">
            <a:avLst/>
          </a:prstGeom>
          <a:noFill/>
        </p:spPr>
        <p:txBody>
          <a:bodyPr wrap="square" tIns="90000" rIns="90000" bIns="36000" rtlCol="0" anchor="t">
            <a:spAutoFit/>
          </a:bodyPr>
          <a:lstStyle/>
          <a:p>
            <a:r>
              <a:rPr lang="ja-JP" altLang="en-US" sz="2000" dirty="0">
                <a:latin typeface="メイリオ" panose="020B0604030504040204" pitchFamily="50" charset="-128"/>
                <a:ea typeface="メイリオ" panose="020B0604030504040204" pitchFamily="50" charset="-128"/>
              </a:rPr>
              <a:t>●</a:t>
            </a:r>
            <a:r>
              <a:rPr lang="en-US" altLang="ja-JP" sz="2000" dirty="0">
                <a:latin typeface="メイリオ" panose="020B0604030504040204" pitchFamily="50" charset="-128"/>
                <a:ea typeface="メイリオ" panose="020B0604030504040204" pitchFamily="50" charset="-128"/>
              </a:rPr>
              <a:t>2015</a:t>
            </a:r>
            <a:r>
              <a:rPr lang="ja-JP" altLang="en-US" sz="2000" dirty="0">
                <a:latin typeface="メイリオ" panose="020B0604030504040204" pitchFamily="50" charset="-128"/>
                <a:ea typeface="メイリオ" panose="020B0604030504040204" pitchFamily="50" charset="-128"/>
              </a:rPr>
              <a:t>年</a:t>
            </a:r>
            <a:r>
              <a:rPr lang="en-US" altLang="ja-JP" sz="2000" dirty="0">
                <a:latin typeface="メイリオ" panose="020B0604030504040204" pitchFamily="50" charset="-128"/>
                <a:ea typeface="メイリオ" panose="020B0604030504040204" pitchFamily="50" charset="-128"/>
              </a:rPr>
              <a:t>12</a:t>
            </a:r>
            <a:r>
              <a:rPr lang="ja-JP" altLang="en-US" sz="2000" dirty="0">
                <a:latin typeface="メイリオ" panose="020B0604030504040204" pitchFamily="50" charset="-128"/>
                <a:ea typeface="メイリオ" panose="020B0604030504040204" pitchFamily="50" charset="-128"/>
              </a:rPr>
              <a:t>月：</a:t>
            </a:r>
            <a:r>
              <a:rPr lang="ja-JP" altLang="en-US" sz="2000" b="1" dirty="0">
                <a:latin typeface="メイリオ" panose="020B0604030504040204" pitchFamily="50" charset="-128"/>
                <a:ea typeface="メイリオ" panose="020B0604030504040204" pitchFamily="50" charset="-128"/>
              </a:rPr>
              <a:t>パリ協定</a:t>
            </a:r>
            <a:r>
              <a:rPr lang="ja-JP" altLang="en-US" sz="2000" dirty="0">
                <a:latin typeface="メイリオ" panose="020B0604030504040204" pitchFamily="50" charset="-128"/>
                <a:ea typeface="メイリオ" panose="020B0604030504040204" pitchFamily="50" charset="-128"/>
              </a:rPr>
              <a:t>（</a:t>
            </a:r>
            <a:r>
              <a:rPr lang="en-US" altLang="ja-JP" sz="2000" dirty="0">
                <a:latin typeface="メイリオ" panose="020B0604030504040204" pitchFamily="50" charset="-128"/>
                <a:ea typeface="メイリオ" panose="020B0604030504040204" pitchFamily="50" charset="-128"/>
              </a:rPr>
              <a:t>COP21</a:t>
            </a:r>
            <a:r>
              <a:rPr lang="ja-JP" altLang="en-US" sz="2000" dirty="0">
                <a:latin typeface="メイリオ" panose="020B0604030504040204" pitchFamily="50" charset="-128"/>
                <a:ea typeface="メイリオ" panose="020B0604030504040204" pitchFamily="50" charset="-128"/>
              </a:rPr>
              <a:t>で採択）</a:t>
            </a:r>
          </a:p>
          <a:p>
            <a:r>
              <a:rPr lang="ja-JP" altLang="en-US" sz="2000" dirty="0">
                <a:latin typeface="メイリオ" panose="020B0604030504040204" pitchFamily="50" charset="-128"/>
                <a:ea typeface="メイリオ" panose="020B0604030504040204" pitchFamily="50" charset="-128"/>
              </a:rPr>
              <a:t>　・産業革命前からの</a:t>
            </a:r>
            <a:r>
              <a:rPr lang="ja-JP" altLang="en-US" sz="2000" dirty="0">
                <a:solidFill>
                  <a:srgbClr val="FF0000"/>
                </a:solidFill>
                <a:latin typeface="メイリオ" panose="020B0604030504040204" pitchFamily="50" charset="-128"/>
                <a:ea typeface="メイリオ" panose="020B0604030504040204" pitchFamily="50" charset="-128"/>
              </a:rPr>
              <a:t>平均気温上昇を</a:t>
            </a:r>
            <a:r>
              <a:rPr lang="en-US" altLang="ja-JP" sz="2000" dirty="0">
                <a:solidFill>
                  <a:srgbClr val="FF0000"/>
                </a:solidFill>
                <a:latin typeface="メイリオ" panose="020B0604030504040204" pitchFamily="50" charset="-128"/>
                <a:ea typeface="メイリオ" panose="020B0604030504040204" pitchFamily="50" charset="-128"/>
              </a:rPr>
              <a:t>2℃</a:t>
            </a:r>
            <a:r>
              <a:rPr lang="ja-JP" altLang="en-US" sz="2000" dirty="0">
                <a:solidFill>
                  <a:srgbClr val="FF0000"/>
                </a:solidFill>
                <a:latin typeface="メイリオ" panose="020B0604030504040204" pitchFamily="50" charset="-128"/>
                <a:ea typeface="メイリオ" panose="020B0604030504040204" pitchFamily="50" charset="-128"/>
              </a:rPr>
              <a:t>未満、</a:t>
            </a:r>
            <a:endParaRPr lang="en-US" altLang="ja-JP" sz="2000" dirty="0">
              <a:solidFill>
                <a:srgbClr val="FF0000"/>
              </a:solidFill>
              <a:latin typeface="メイリオ" panose="020B0604030504040204" pitchFamily="50" charset="-128"/>
              <a:ea typeface="メイリオ" panose="020B0604030504040204" pitchFamily="50" charset="-128"/>
            </a:endParaRPr>
          </a:p>
          <a:p>
            <a:r>
              <a:rPr lang="ja-JP" altLang="en-US" sz="2000" dirty="0">
                <a:solidFill>
                  <a:srgbClr val="FF0000"/>
                </a:solidFill>
                <a:latin typeface="メイリオ" panose="020B0604030504040204" pitchFamily="50" charset="-128"/>
                <a:ea typeface="メイリオ" panose="020B0604030504040204" pitchFamily="50" charset="-128"/>
              </a:rPr>
              <a:t>　　　　　　　　　　できれば</a:t>
            </a:r>
            <a:r>
              <a:rPr lang="en-US" altLang="ja-JP" sz="2000" dirty="0">
                <a:solidFill>
                  <a:srgbClr val="FF0000"/>
                </a:solidFill>
                <a:latin typeface="メイリオ" panose="020B0604030504040204" pitchFamily="50" charset="-128"/>
                <a:ea typeface="メイリオ" panose="020B0604030504040204" pitchFamily="50" charset="-128"/>
              </a:rPr>
              <a:t>1.5℃</a:t>
            </a:r>
            <a:r>
              <a:rPr lang="ja-JP" altLang="en-US" sz="2000" dirty="0">
                <a:solidFill>
                  <a:srgbClr val="FF0000"/>
                </a:solidFill>
                <a:latin typeface="メイリオ" panose="020B0604030504040204" pitchFamily="50" charset="-128"/>
                <a:ea typeface="メイリオ" panose="020B0604030504040204" pitchFamily="50" charset="-128"/>
              </a:rPr>
              <a:t>に抑える努力を追求</a:t>
            </a:r>
          </a:p>
          <a:p>
            <a:r>
              <a:rPr lang="ja-JP" altLang="en-US" sz="2000" dirty="0">
                <a:latin typeface="メイリオ" panose="020B0604030504040204" pitchFamily="50" charset="-128"/>
                <a:ea typeface="メイリオ" panose="020B0604030504040204" pitchFamily="50" charset="-128"/>
              </a:rPr>
              <a:t>　・人為的な</a:t>
            </a:r>
            <a:r>
              <a:rPr lang="ja-JP" altLang="en-US" sz="2000" dirty="0">
                <a:solidFill>
                  <a:srgbClr val="0070C0"/>
                </a:solidFill>
                <a:latin typeface="メイリオ" panose="020B0604030504040204" pitchFamily="50" charset="-128"/>
                <a:ea typeface="メイリオ" panose="020B0604030504040204" pitchFamily="50" charset="-128"/>
              </a:rPr>
              <a:t>温室効果ガス排出量を今世紀後半に実質ゼロ</a:t>
            </a:r>
            <a:endParaRPr lang="en-US" altLang="ja-JP" sz="2000" dirty="0">
              <a:solidFill>
                <a:srgbClr val="0070C0"/>
              </a:solidFill>
              <a:latin typeface="メイリオ" panose="020B0604030504040204" pitchFamily="50" charset="-128"/>
              <a:ea typeface="メイリオ" panose="020B0604030504040204" pitchFamily="50" charset="-128"/>
            </a:endParaRPr>
          </a:p>
          <a:p>
            <a:endParaRPr lang="en-US" altLang="ja-JP" sz="2000"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a:t>
            </a:r>
            <a:r>
              <a:rPr lang="en-US" altLang="ja-JP" sz="2000" dirty="0">
                <a:latin typeface="メイリオ" panose="020B0604030504040204" pitchFamily="50" charset="-128"/>
                <a:ea typeface="メイリオ" panose="020B0604030504040204" pitchFamily="50" charset="-128"/>
              </a:rPr>
              <a:t>2018</a:t>
            </a:r>
            <a:r>
              <a:rPr lang="ja-JP" altLang="en-US" sz="2000" dirty="0">
                <a:latin typeface="メイリオ" panose="020B0604030504040204" pitchFamily="50" charset="-128"/>
                <a:ea typeface="メイリオ" panose="020B0604030504040204" pitchFamily="50" charset="-128"/>
              </a:rPr>
              <a:t>年</a:t>
            </a:r>
            <a:r>
              <a:rPr lang="en-US" altLang="ja-JP" sz="2000" dirty="0">
                <a:latin typeface="メイリオ" panose="020B0604030504040204" pitchFamily="50" charset="-128"/>
                <a:ea typeface="メイリオ" panose="020B0604030504040204" pitchFamily="50" charset="-128"/>
              </a:rPr>
              <a:t>10</a:t>
            </a:r>
            <a:r>
              <a:rPr lang="ja-JP" altLang="en-US" sz="2000" dirty="0">
                <a:latin typeface="メイリオ" panose="020B0604030504040204" pitchFamily="50" charset="-128"/>
                <a:ea typeface="メイリオ" panose="020B0604030504040204" pitchFamily="50" charset="-128"/>
              </a:rPr>
              <a:t>月：</a:t>
            </a:r>
            <a:r>
              <a:rPr lang="en-US" altLang="ja-JP" sz="2000" b="1" dirty="0">
                <a:latin typeface="メイリオ" panose="020B0604030504040204" pitchFamily="50" charset="-128"/>
                <a:ea typeface="メイリオ" panose="020B0604030504040204" pitchFamily="50" charset="-128"/>
              </a:rPr>
              <a:t>1.5℃</a:t>
            </a:r>
            <a:r>
              <a:rPr lang="ja-JP" altLang="en-US" sz="2000" b="1" dirty="0">
                <a:latin typeface="メイリオ" panose="020B0604030504040204" pitchFamily="50" charset="-128"/>
                <a:ea typeface="メイリオ" panose="020B0604030504040204" pitchFamily="50" charset="-128"/>
              </a:rPr>
              <a:t>特別報告書</a:t>
            </a:r>
            <a:r>
              <a:rPr lang="ja-JP" altLang="en-US" sz="2000" dirty="0">
                <a:latin typeface="メイリオ" panose="020B0604030504040204" pitchFamily="50" charset="-128"/>
                <a:ea typeface="メイリオ" panose="020B0604030504040204" pitchFamily="50" charset="-128"/>
              </a:rPr>
              <a:t>（</a:t>
            </a:r>
            <a:r>
              <a:rPr lang="en-US" altLang="ja-JP" sz="2000" dirty="0">
                <a:latin typeface="メイリオ" panose="020B0604030504040204" pitchFamily="50" charset="-128"/>
                <a:ea typeface="メイリオ" panose="020B0604030504040204" pitchFamily="50" charset="-128"/>
              </a:rPr>
              <a:t>IPCC</a:t>
            </a:r>
            <a:r>
              <a:rPr lang="ja-JP" altLang="en-US" sz="2000" dirty="0">
                <a:latin typeface="メイリオ" panose="020B0604030504040204" pitchFamily="50" charset="-128"/>
                <a:ea typeface="メイリオ" panose="020B0604030504040204" pitchFamily="50" charset="-128"/>
              </a:rPr>
              <a:t>とりまとめ）</a:t>
            </a:r>
          </a:p>
          <a:p>
            <a:r>
              <a:rPr lang="ja-JP" altLang="en-US" sz="2000" dirty="0">
                <a:latin typeface="メイリオ" panose="020B0604030504040204" pitchFamily="50" charset="-128"/>
                <a:ea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rPr>
              <a:t>2052</a:t>
            </a:r>
            <a:r>
              <a:rPr lang="ja-JP" altLang="en-US" sz="2000" dirty="0">
                <a:latin typeface="メイリオ" panose="020B0604030504040204" pitchFamily="50" charset="-128"/>
                <a:ea typeface="メイリオ" panose="020B0604030504040204" pitchFamily="50" charset="-128"/>
              </a:rPr>
              <a:t>年までの気温上昇を</a:t>
            </a:r>
            <a:r>
              <a:rPr lang="en-US" altLang="ja-JP" sz="2000" dirty="0">
                <a:latin typeface="メイリオ" panose="020B0604030504040204" pitchFamily="50" charset="-128"/>
                <a:ea typeface="メイリオ" panose="020B0604030504040204" pitchFamily="50" charset="-128"/>
              </a:rPr>
              <a:t>1.5℃</a:t>
            </a:r>
            <a:r>
              <a:rPr lang="ja-JP" altLang="en-US" sz="2000" dirty="0">
                <a:latin typeface="メイリオ" panose="020B0604030504040204" pitchFamily="50" charset="-128"/>
                <a:ea typeface="メイリオ" panose="020B0604030504040204" pitchFamily="50" charset="-128"/>
              </a:rPr>
              <a:t>に抑えるために、</a:t>
            </a:r>
            <a:endParaRPr lang="en-US" altLang="ja-JP" sz="2000" dirty="0">
              <a:latin typeface="メイリオ" panose="020B0604030504040204" pitchFamily="50" charset="-128"/>
              <a:ea typeface="メイリオ" panose="020B0604030504040204" pitchFamily="50" charset="-128"/>
            </a:endParaRPr>
          </a:p>
          <a:p>
            <a:r>
              <a:rPr lang="ja-JP" altLang="en-US" sz="2000" dirty="0">
                <a:solidFill>
                  <a:srgbClr val="0000FF"/>
                </a:solidFill>
                <a:latin typeface="メイリオ" panose="020B0604030504040204" pitchFamily="50" charset="-128"/>
                <a:ea typeface="メイリオ" panose="020B0604030504040204" pitchFamily="50" charset="-128"/>
              </a:rPr>
              <a:t>　　</a:t>
            </a:r>
            <a:r>
              <a:rPr lang="ja-JP" altLang="en-US" sz="2000" dirty="0">
                <a:solidFill>
                  <a:srgbClr val="0070C0"/>
                </a:solidFill>
                <a:latin typeface="メイリオ" panose="020B0604030504040204" pitchFamily="50" charset="-128"/>
                <a:ea typeface="メイリオ" panose="020B0604030504040204" pitchFamily="50" charset="-128"/>
              </a:rPr>
              <a:t>カーボンニュートラル（</a:t>
            </a:r>
            <a:r>
              <a:rPr lang="en-US" altLang="ja-JP" sz="2000" dirty="0">
                <a:solidFill>
                  <a:srgbClr val="0070C0"/>
                </a:solidFill>
                <a:latin typeface="メイリオ" panose="020B0604030504040204" pitchFamily="50" charset="-128"/>
                <a:ea typeface="メイリオ" panose="020B0604030504040204" pitchFamily="50" charset="-128"/>
              </a:rPr>
              <a:t>CN</a:t>
            </a:r>
            <a:r>
              <a:rPr lang="ja-JP" altLang="en-US" sz="2000" dirty="0">
                <a:solidFill>
                  <a:srgbClr val="0070C0"/>
                </a:solidFill>
                <a:latin typeface="メイリオ" panose="020B0604030504040204" pitchFamily="50" charset="-128"/>
                <a:ea typeface="メイリオ" panose="020B0604030504040204" pitchFamily="50" charset="-128"/>
              </a:rPr>
              <a:t>）が必要</a:t>
            </a:r>
            <a:endParaRPr lang="en-US" altLang="ja-JP" sz="2000" dirty="0">
              <a:solidFill>
                <a:srgbClr val="0070C0"/>
              </a:solidFill>
              <a:latin typeface="メイリオ" panose="020B0604030504040204" pitchFamily="50" charset="-128"/>
              <a:ea typeface="メイリオ" panose="020B0604030504040204" pitchFamily="50" charset="-128"/>
            </a:endParaRPr>
          </a:p>
          <a:p>
            <a:endParaRPr lang="ja-JP" altLang="en-US" sz="2000"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a:t>
            </a:r>
            <a:r>
              <a:rPr lang="en-US" altLang="ja-JP" sz="2000" dirty="0">
                <a:latin typeface="メイリオ" panose="020B0604030504040204" pitchFamily="50" charset="-128"/>
                <a:ea typeface="メイリオ" panose="020B0604030504040204" pitchFamily="50" charset="-128"/>
              </a:rPr>
              <a:t>2021</a:t>
            </a:r>
            <a:r>
              <a:rPr lang="ja-JP" altLang="en-US" sz="2000" dirty="0">
                <a:latin typeface="メイリオ" panose="020B0604030504040204" pitchFamily="50" charset="-128"/>
                <a:ea typeface="メイリオ" panose="020B0604030504040204" pitchFamily="50" charset="-128"/>
              </a:rPr>
              <a:t>年</a:t>
            </a:r>
            <a:r>
              <a:rPr lang="en-US" altLang="ja-JP" sz="2000" dirty="0">
                <a:latin typeface="メイリオ" panose="020B0604030504040204" pitchFamily="50" charset="-128"/>
                <a:ea typeface="メイリオ" panose="020B0604030504040204" pitchFamily="50" charset="-128"/>
              </a:rPr>
              <a:t>11</a:t>
            </a:r>
            <a:r>
              <a:rPr lang="ja-JP" altLang="en-US" sz="2000" dirty="0">
                <a:latin typeface="メイリオ" panose="020B0604030504040204" pitchFamily="50" charset="-128"/>
                <a:ea typeface="メイリオ" panose="020B0604030504040204" pitchFamily="50" charset="-128"/>
              </a:rPr>
              <a:t>月：</a:t>
            </a:r>
            <a:r>
              <a:rPr lang="ja-JP" altLang="en-US" sz="2000" b="1" dirty="0">
                <a:latin typeface="メイリオ" panose="020B0604030504040204" pitchFamily="50" charset="-128"/>
                <a:ea typeface="メイリオ" panose="020B0604030504040204" pitchFamily="50" charset="-128"/>
              </a:rPr>
              <a:t>グラスゴー気候合意</a:t>
            </a:r>
            <a:r>
              <a:rPr lang="ja-JP" altLang="en-US" sz="2000" dirty="0">
                <a:latin typeface="メイリオ" panose="020B0604030504040204" pitchFamily="50" charset="-128"/>
                <a:ea typeface="メイリオ" panose="020B0604030504040204" pitchFamily="50" charset="-128"/>
              </a:rPr>
              <a:t>（</a:t>
            </a:r>
            <a:r>
              <a:rPr lang="en-US" altLang="ja-JP" sz="2000" dirty="0">
                <a:latin typeface="メイリオ" panose="020B0604030504040204" pitchFamily="50" charset="-128"/>
                <a:ea typeface="メイリオ" panose="020B0604030504040204" pitchFamily="50" charset="-128"/>
              </a:rPr>
              <a:t>COP26</a:t>
            </a:r>
            <a:r>
              <a:rPr lang="ja-JP" altLang="en-US" sz="2000" dirty="0">
                <a:latin typeface="メイリオ" panose="020B0604030504040204" pitchFamily="50" charset="-128"/>
                <a:ea typeface="メイリオ" panose="020B0604030504040204" pitchFamily="50" charset="-128"/>
              </a:rPr>
              <a:t>で採択）</a:t>
            </a:r>
          </a:p>
          <a:p>
            <a:r>
              <a:rPr lang="ja-JP" altLang="en-US" sz="2000" dirty="0">
                <a:latin typeface="メイリオ" panose="020B0604030504040204" pitchFamily="50" charset="-128"/>
                <a:ea typeface="メイリオ" panose="020B0604030504040204" pitchFamily="50" charset="-128"/>
              </a:rPr>
              <a:t>　・産業革命前からの</a:t>
            </a:r>
            <a:endParaRPr lang="en-US" altLang="ja-JP" sz="2000" dirty="0">
              <a:latin typeface="メイリオ" panose="020B0604030504040204" pitchFamily="50" charset="-128"/>
              <a:ea typeface="メイリオ" panose="020B0604030504040204" pitchFamily="50" charset="-128"/>
            </a:endParaRPr>
          </a:p>
          <a:p>
            <a:r>
              <a:rPr lang="ja-JP" altLang="en-US" sz="2000" dirty="0">
                <a:solidFill>
                  <a:srgbClr val="FF0000"/>
                </a:solidFill>
                <a:latin typeface="メイリオ" panose="020B0604030504040204" pitchFamily="50" charset="-128"/>
                <a:ea typeface="メイリオ" panose="020B0604030504040204" pitchFamily="50" charset="-128"/>
              </a:rPr>
              <a:t>　　　平均気温上昇を</a:t>
            </a:r>
            <a:r>
              <a:rPr lang="en-US" altLang="ja-JP" sz="2000" dirty="0">
                <a:solidFill>
                  <a:srgbClr val="FF0000"/>
                </a:solidFill>
                <a:latin typeface="メイリオ" panose="020B0604030504040204" pitchFamily="50" charset="-128"/>
                <a:ea typeface="メイリオ" panose="020B0604030504040204" pitchFamily="50" charset="-128"/>
              </a:rPr>
              <a:t>1.5℃</a:t>
            </a:r>
            <a:r>
              <a:rPr lang="ja-JP" altLang="en-US" sz="2000" dirty="0">
                <a:solidFill>
                  <a:srgbClr val="FF0000"/>
                </a:solidFill>
                <a:latin typeface="メイリオ" panose="020B0604030504040204" pitchFamily="50" charset="-128"/>
                <a:ea typeface="メイリオ" panose="020B0604030504040204" pitchFamily="50" charset="-128"/>
              </a:rPr>
              <a:t>以内に抑える努力を追求</a:t>
            </a:r>
            <a:endParaRPr lang="en-US" altLang="ja-JP" sz="2000" dirty="0">
              <a:solidFill>
                <a:srgbClr val="FF0000"/>
              </a:solidFill>
              <a:latin typeface="メイリオ" panose="020B0604030504040204" pitchFamily="50" charset="-128"/>
              <a:ea typeface="メイリオ" panose="020B0604030504040204" pitchFamily="50" charset="-128"/>
            </a:endParaRPr>
          </a:p>
          <a:p>
            <a:endParaRPr lang="en-US" altLang="ja-JP" sz="2000" dirty="0">
              <a:solidFill>
                <a:srgbClr val="FF0000"/>
              </a:solidFill>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　</a:t>
            </a:r>
            <a:endParaRPr lang="en-US" altLang="ja-JP" sz="2000" dirty="0">
              <a:latin typeface="メイリオ" panose="020B0604030504040204" pitchFamily="50" charset="-128"/>
              <a:ea typeface="メイリオ" panose="020B0604030504040204" pitchFamily="50" charset="-128"/>
            </a:endParaRPr>
          </a:p>
        </p:txBody>
      </p:sp>
      <p:sp>
        <p:nvSpPr>
          <p:cNvPr id="5" name="タイトル 2"/>
          <p:cNvSpPr txBox="1">
            <a:spLocks/>
          </p:cNvSpPr>
          <p:nvPr/>
        </p:nvSpPr>
        <p:spPr bwMode="gray">
          <a:xfrm>
            <a:off x="0" y="48438"/>
            <a:ext cx="9144000" cy="626323"/>
          </a:xfrm>
          <a:prstGeom prst="rect">
            <a:avLst/>
          </a:prstGeom>
        </p:spPr>
        <p:txBody>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200" dirty="0">
                <a:solidFill>
                  <a:schemeClr val="bg1"/>
                </a:solidFill>
              </a:rPr>
              <a:t>　地球温暖化に対する世界の動き</a:t>
            </a:r>
          </a:p>
        </p:txBody>
      </p:sp>
      <p:sp>
        <p:nvSpPr>
          <p:cNvPr id="6" name="テキスト ボックス 5"/>
          <p:cNvSpPr txBox="1"/>
          <p:nvPr/>
        </p:nvSpPr>
        <p:spPr>
          <a:xfrm>
            <a:off x="315311" y="5480584"/>
            <a:ext cx="7944916" cy="496562"/>
          </a:xfrm>
          <a:prstGeom prst="rect">
            <a:avLst/>
          </a:prstGeom>
          <a:noFill/>
        </p:spPr>
        <p:txBody>
          <a:bodyPr wrap="square" tIns="90000" rIns="90000" bIns="36000" rtlCol="0" anchor="ctr">
            <a:spAutoFit/>
          </a:bodyPr>
          <a:lstStyle/>
          <a:p>
            <a:r>
              <a:rPr kumimoji="1" lang="ja-JP" altLang="en-US" sz="2400" b="1" dirty="0">
                <a:latin typeface="メイリオ" panose="020B0604030504040204" pitchFamily="50" charset="-128"/>
                <a:ea typeface="メイリオ" panose="020B0604030504040204" pitchFamily="50" charset="-128"/>
              </a:rPr>
              <a:t>世界的</a:t>
            </a:r>
            <a:r>
              <a:rPr lang="ja-JP" altLang="en-US" sz="2400" b="1" dirty="0">
                <a:latin typeface="メイリオ" panose="020B0604030504040204" pitchFamily="50" charset="-128"/>
                <a:ea typeface="メイリオ" panose="020B0604030504040204" pitchFamily="50" charset="-128"/>
              </a:rPr>
              <a:t>にカーボンニュートラル</a:t>
            </a:r>
            <a:r>
              <a:rPr kumimoji="1" lang="ja-JP" altLang="en-US" sz="2400" b="1" dirty="0">
                <a:latin typeface="メイリオ" panose="020B0604030504040204" pitchFamily="50" charset="-128"/>
                <a:ea typeface="メイリオ" panose="020B0604030504040204" pitchFamily="50" charset="-128"/>
              </a:rPr>
              <a:t>を目指す流れ</a:t>
            </a:r>
            <a:endParaRPr kumimoji="1" lang="en-US" altLang="ja-JP" sz="2400" b="1" dirty="0">
              <a:latin typeface="メイリオ" panose="020B0604030504040204" pitchFamily="50" charset="-128"/>
              <a:ea typeface="メイリオ" panose="020B0604030504040204" pitchFamily="50" charset="-128"/>
            </a:endParaRP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4863" y="4463792"/>
            <a:ext cx="2314682" cy="1773469"/>
          </a:xfrm>
          <a:prstGeom prst="rect">
            <a:avLst/>
          </a:prstGeom>
        </p:spPr>
      </p:pic>
      <p:sp>
        <p:nvSpPr>
          <p:cNvPr id="10" name="思考の吹き出し: 雲形 9">
            <a:extLst>
              <a:ext uri="{FF2B5EF4-FFF2-40B4-BE49-F238E27FC236}">
                <a16:creationId xmlns:a16="http://schemas.microsoft.com/office/drawing/2014/main" id="{CF4CFF50-3A83-9B86-1B35-12DB32D31640}"/>
              </a:ext>
            </a:extLst>
          </p:cNvPr>
          <p:cNvSpPr/>
          <p:nvPr/>
        </p:nvSpPr>
        <p:spPr>
          <a:xfrm>
            <a:off x="7348639" y="3540580"/>
            <a:ext cx="1087130" cy="641016"/>
          </a:xfrm>
          <a:prstGeom prst="cloudCallout">
            <a:avLst>
              <a:gd name="adj1" fmla="val -26715"/>
              <a:gd name="adj2" fmla="val 7579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t>CN</a:t>
            </a:r>
            <a:endParaRPr kumimoji="1" lang="ja-JP" altLang="en-US" dirty="0"/>
          </a:p>
        </p:txBody>
      </p:sp>
    </p:spTree>
    <p:extLst>
      <p:ext uri="{BB962C8B-B14F-4D97-AF65-F5344CB8AC3E}">
        <p14:creationId xmlns:p14="http://schemas.microsoft.com/office/powerpoint/2010/main" val="1015499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ホームベース 1">
            <a:extLst>
              <a:ext uri="{FF2B5EF4-FFF2-40B4-BE49-F238E27FC236}">
                <a16:creationId xmlns:a16="http://schemas.microsoft.com/office/drawing/2014/main" id="{D7184E62-175A-FA96-CFC4-6F45D5CBAA69}"/>
              </a:ext>
            </a:extLst>
          </p:cNvPr>
          <p:cNvSpPr/>
          <p:nvPr/>
        </p:nvSpPr>
        <p:spPr>
          <a:xfrm rot="5400000">
            <a:off x="-1722835" y="2914155"/>
            <a:ext cx="4500000" cy="297593"/>
          </a:xfrm>
          <a:prstGeom prst="homePlat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bwMode="ltGray">
          <a:xfrm>
            <a:off x="0" y="0"/>
            <a:ext cx="9144000" cy="552751"/>
          </a:xfrm>
          <a:prstGeom prst="rect">
            <a:avLst/>
          </a:prstGeom>
          <a:solidFill>
            <a:srgbClr val="63A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タイトル 2"/>
          <p:cNvSpPr txBox="1">
            <a:spLocks/>
          </p:cNvSpPr>
          <p:nvPr/>
        </p:nvSpPr>
        <p:spPr bwMode="gray">
          <a:xfrm>
            <a:off x="0" y="55847"/>
            <a:ext cx="9144000" cy="626323"/>
          </a:xfrm>
          <a:prstGeom prst="rect">
            <a:avLst/>
          </a:prstGeom>
        </p:spPr>
        <p:txBody>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200" dirty="0">
                <a:solidFill>
                  <a:schemeClr val="bg1"/>
                </a:solidFill>
              </a:rPr>
              <a:t>　地球温暖化に対する日本の動き</a:t>
            </a:r>
          </a:p>
        </p:txBody>
      </p:sp>
      <p:sp>
        <p:nvSpPr>
          <p:cNvPr id="5" name="テキスト ボックス 4"/>
          <p:cNvSpPr txBox="1"/>
          <p:nvPr/>
        </p:nvSpPr>
        <p:spPr>
          <a:xfrm>
            <a:off x="312256" y="5346635"/>
            <a:ext cx="6585140" cy="865894"/>
          </a:xfrm>
          <a:prstGeom prst="rect">
            <a:avLst/>
          </a:prstGeom>
          <a:noFill/>
        </p:spPr>
        <p:txBody>
          <a:bodyPr wrap="square" tIns="90000" rIns="90000" bIns="36000" rtlCol="0" anchor="ctr">
            <a:spAutoFit/>
          </a:bodyPr>
          <a:lstStyle/>
          <a:p>
            <a:r>
              <a:rPr kumimoji="1" lang="ja-JP" altLang="en-US" sz="2400" b="1" dirty="0">
                <a:latin typeface="メイリオ" panose="020B0604030504040204" pitchFamily="50" charset="-128"/>
                <a:ea typeface="メイリオ" panose="020B0604030504040204" pitchFamily="50" charset="-128"/>
              </a:rPr>
              <a:t>国も</a:t>
            </a:r>
            <a:r>
              <a:rPr lang="en-US" altLang="ja-JP" sz="2400" b="1" dirty="0">
                <a:latin typeface="メイリオ" panose="020B0604030504040204" pitchFamily="50" charset="-128"/>
                <a:ea typeface="メイリオ" panose="020B0604030504040204" pitchFamily="50" charset="-128"/>
              </a:rPr>
              <a:t>2050</a:t>
            </a:r>
            <a:r>
              <a:rPr lang="ja-JP" altLang="en-US" sz="2400" b="1" dirty="0">
                <a:latin typeface="メイリオ" panose="020B0604030504040204" pitchFamily="50" charset="-128"/>
                <a:ea typeface="メイリオ" panose="020B0604030504040204" pitchFamily="50" charset="-128"/>
              </a:rPr>
              <a:t>年カーボンニュートラルを目指して取り組みを進める</a:t>
            </a:r>
            <a:endParaRPr lang="en-US" altLang="ja-JP" sz="2400" b="1" dirty="0">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312256" y="987953"/>
            <a:ext cx="8713830" cy="4159103"/>
          </a:xfrm>
          <a:prstGeom prst="rect">
            <a:avLst/>
          </a:prstGeom>
          <a:noFill/>
        </p:spPr>
        <p:txBody>
          <a:bodyPr wrap="square" tIns="90000" rIns="90000" bIns="36000" rtlCol="0" anchor="t">
            <a:spAutoFit/>
          </a:bodyPr>
          <a:lstStyle/>
          <a:p>
            <a:r>
              <a:rPr kumimoji="1" lang="ja-JP" altLang="en-US" sz="2000" dirty="0">
                <a:latin typeface="メイリオ" panose="020B0604030504040204" pitchFamily="50" charset="-128"/>
                <a:ea typeface="メイリオ" panose="020B0604030504040204" pitchFamily="50" charset="-128"/>
              </a:rPr>
              <a:t>●</a:t>
            </a:r>
            <a:r>
              <a:rPr lang="en-US" altLang="ja-JP" sz="2000" dirty="0">
                <a:latin typeface="メイリオ" panose="020B0604030504040204" pitchFamily="50" charset="-128"/>
                <a:ea typeface="メイリオ" panose="020B0604030504040204" pitchFamily="50" charset="-128"/>
              </a:rPr>
              <a:t>2020</a:t>
            </a:r>
            <a:r>
              <a:rPr lang="ja-JP" altLang="en-US" sz="2000" dirty="0">
                <a:latin typeface="メイリオ" panose="020B0604030504040204" pitchFamily="50" charset="-128"/>
                <a:ea typeface="メイリオ" panose="020B0604030504040204" pitchFamily="50" charset="-128"/>
              </a:rPr>
              <a:t>年</a:t>
            </a:r>
            <a:r>
              <a:rPr kumimoji="1" lang="en-US" altLang="ja-JP" sz="2000" dirty="0">
                <a:latin typeface="メイリオ" panose="020B0604030504040204" pitchFamily="50" charset="-128"/>
                <a:ea typeface="メイリオ" panose="020B0604030504040204" pitchFamily="50" charset="-128"/>
              </a:rPr>
              <a:t>10</a:t>
            </a:r>
            <a:r>
              <a:rPr kumimoji="1" lang="ja-JP" altLang="en-US" sz="2000" dirty="0">
                <a:latin typeface="メイリオ" panose="020B0604030504040204" pitchFamily="50" charset="-128"/>
                <a:ea typeface="メイリオ" panose="020B0604030504040204" pitchFamily="50" charset="-128"/>
              </a:rPr>
              <a:t>月：菅首相の所信表明演説で</a:t>
            </a:r>
            <a:endParaRPr kumimoji="1" lang="en-US" altLang="ja-JP" sz="2000" dirty="0">
              <a:latin typeface="メイリオ" panose="020B0604030504040204" pitchFamily="50" charset="-128"/>
              <a:ea typeface="メイリオ" panose="020B0604030504040204" pitchFamily="50" charset="-128"/>
            </a:endParaRPr>
          </a:p>
          <a:p>
            <a:r>
              <a:rPr lang="ja-JP" altLang="en-US" sz="1800" b="1" dirty="0">
                <a:latin typeface="メイリオ" panose="020B0604030504040204" pitchFamily="50" charset="-128"/>
                <a:ea typeface="メイリオ" panose="020B0604030504040204" pitchFamily="50" charset="-128"/>
              </a:rPr>
              <a:t>　</a:t>
            </a:r>
            <a:r>
              <a:rPr lang="ja-JP" altLang="en-US" b="1" dirty="0">
                <a:latin typeface="メイリオ" panose="020B0604030504040204" pitchFamily="50" charset="-128"/>
                <a:ea typeface="メイリオ" panose="020B0604030504040204" pitchFamily="50" charset="-128"/>
              </a:rPr>
              <a:t>・</a:t>
            </a:r>
            <a:r>
              <a:rPr lang="en-US" altLang="ja-JP" sz="2000" b="1" dirty="0">
                <a:solidFill>
                  <a:srgbClr val="0070C0"/>
                </a:solidFill>
                <a:latin typeface="メイリオ" panose="020B0604030504040204" pitchFamily="50" charset="-128"/>
                <a:ea typeface="メイリオ" panose="020B0604030504040204" pitchFamily="50" charset="-128"/>
              </a:rPr>
              <a:t>2050</a:t>
            </a:r>
            <a:r>
              <a:rPr lang="ja-JP" altLang="en-US" sz="2000" b="1" dirty="0">
                <a:solidFill>
                  <a:srgbClr val="0070C0"/>
                </a:solidFill>
                <a:latin typeface="メイリオ" panose="020B0604030504040204" pitchFamily="50" charset="-128"/>
                <a:ea typeface="メイリオ" panose="020B0604030504040204" pitchFamily="50" charset="-128"/>
              </a:rPr>
              <a:t>年まで</a:t>
            </a:r>
            <a:r>
              <a:rPr lang="ja-JP" altLang="en-US" sz="2000" dirty="0">
                <a:latin typeface="メイリオ" panose="020B0604030504040204" pitchFamily="50" charset="-128"/>
                <a:ea typeface="メイリオ" panose="020B0604030504040204" pitchFamily="50" charset="-128"/>
              </a:rPr>
              <a:t>に温室効果ガス排出の排出を全体としてゼロにする</a:t>
            </a:r>
            <a:endParaRPr lang="en-US" altLang="ja-JP" sz="2000"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　   </a:t>
            </a:r>
            <a:r>
              <a:rPr kumimoji="1" lang="ja-JP" altLang="en-US" sz="2000" b="1" dirty="0">
                <a:solidFill>
                  <a:srgbClr val="0070C0"/>
                </a:solidFill>
                <a:latin typeface="メイリオ" panose="020B0604030504040204" pitchFamily="50" charset="-128"/>
                <a:ea typeface="メイリオ" panose="020B0604030504040204" pitchFamily="50" charset="-128"/>
              </a:rPr>
              <a:t>カーボンニュートラル、</a:t>
            </a:r>
            <a:r>
              <a:rPr lang="ja-JP" altLang="en-US" sz="2000" b="1" dirty="0">
                <a:solidFill>
                  <a:srgbClr val="0070C0"/>
                </a:solidFill>
                <a:latin typeface="メイリオ" panose="020B0604030504040204" pitchFamily="50" charset="-128"/>
                <a:ea typeface="メイリオ" panose="020B0604030504040204" pitchFamily="50" charset="-128"/>
              </a:rPr>
              <a:t>脱炭素社会の実現を</a:t>
            </a:r>
            <a:r>
              <a:rPr kumimoji="1" lang="ja-JP" altLang="en-US" sz="2000" b="1" dirty="0">
                <a:solidFill>
                  <a:srgbClr val="0070C0"/>
                </a:solidFill>
                <a:latin typeface="メイリオ" panose="020B0604030504040204" pitchFamily="50" charset="-128"/>
                <a:ea typeface="メイリオ" panose="020B0604030504040204" pitchFamily="50" charset="-128"/>
              </a:rPr>
              <a:t>目指す</a:t>
            </a:r>
            <a:r>
              <a:rPr kumimoji="1" lang="ja-JP" altLang="en-US" sz="2000" b="1" dirty="0">
                <a:latin typeface="メイリオ" panose="020B0604030504040204" pitchFamily="50" charset="-128"/>
                <a:ea typeface="メイリオ" panose="020B0604030504040204" pitchFamily="50" charset="-128"/>
              </a:rPr>
              <a:t>ことを宣言</a:t>
            </a:r>
            <a:endParaRPr kumimoji="1" lang="en-US" altLang="ja-JP" sz="2000" b="1" dirty="0">
              <a:latin typeface="メイリオ" panose="020B0604030504040204" pitchFamily="50" charset="-128"/>
              <a:ea typeface="メイリオ" panose="020B0604030504040204" pitchFamily="50" charset="-128"/>
            </a:endParaRPr>
          </a:p>
          <a:p>
            <a:endParaRPr kumimoji="1" lang="en-US" altLang="ja-JP" sz="2000" b="1" dirty="0">
              <a:latin typeface="メイリオ" panose="020B0604030504040204" pitchFamily="50" charset="-128"/>
              <a:ea typeface="メイリオ" panose="020B0604030504040204" pitchFamily="50" charset="-128"/>
            </a:endParaRPr>
          </a:p>
          <a:p>
            <a:endParaRPr kumimoji="1" lang="ja-JP" altLang="en-US" sz="2000" dirty="0">
              <a:latin typeface="メイリオ" panose="020B0604030504040204" pitchFamily="50" charset="-128"/>
              <a:ea typeface="メイリオ" panose="020B0604030504040204" pitchFamily="50" charset="-128"/>
            </a:endParaRPr>
          </a:p>
          <a:p>
            <a:r>
              <a:rPr kumimoji="1" lang="ja-JP" altLang="en-US" sz="2000" dirty="0">
                <a:latin typeface="メイリオ" panose="020B0604030504040204" pitchFamily="50" charset="-128"/>
                <a:ea typeface="メイリオ" panose="020B0604030504040204" pitchFamily="50" charset="-128"/>
              </a:rPr>
              <a:t>●</a:t>
            </a:r>
            <a:r>
              <a:rPr kumimoji="1" lang="en-US" altLang="ja-JP" sz="2000" dirty="0">
                <a:latin typeface="メイリオ" panose="020B0604030504040204" pitchFamily="50" charset="-128"/>
                <a:ea typeface="メイリオ" panose="020B0604030504040204" pitchFamily="50" charset="-128"/>
              </a:rPr>
              <a:t>2021</a:t>
            </a:r>
            <a:r>
              <a:rPr kumimoji="1" lang="ja-JP" altLang="en-US" sz="2000" dirty="0">
                <a:latin typeface="メイリオ" panose="020B0604030504040204" pitchFamily="50" charset="-128"/>
                <a:ea typeface="メイリオ" panose="020B0604030504040204" pitchFamily="50" charset="-128"/>
              </a:rPr>
              <a:t>年</a:t>
            </a:r>
            <a:r>
              <a:rPr kumimoji="1" lang="en-US" altLang="ja-JP" sz="2000" dirty="0">
                <a:latin typeface="メイリオ" panose="020B0604030504040204" pitchFamily="50" charset="-128"/>
                <a:ea typeface="メイリオ" panose="020B0604030504040204" pitchFamily="50" charset="-128"/>
              </a:rPr>
              <a:t>6</a:t>
            </a:r>
            <a:r>
              <a:rPr kumimoji="1" lang="ja-JP" altLang="en-US" sz="2000" dirty="0">
                <a:latin typeface="メイリオ" panose="020B0604030504040204" pitchFamily="50" charset="-128"/>
                <a:ea typeface="メイリオ" panose="020B0604030504040204" pitchFamily="50" charset="-128"/>
              </a:rPr>
              <a:t>月：</a:t>
            </a:r>
            <a:r>
              <a:rPr kumimoji="1" lang="ja-JP" altLang="en-US" sz="2000" b="1" dirty="0">
                <a:latin typeface="メイリオ" panose="020B0604030504040204" pitchFamily="50" charset="-128"/>
                <a:ea typeface="メイリオ" panose="020B0604030504040204" pitchFamily="50" charset="-128"/>
              </a:rPr>
              <a:t>改正地球温暖化対策推進法の公布</a:t>
            </a:r>
          </a:p>
          <a:p>
            <a:r>
              <a:rPr kumimoji="1" lang="ja-JP" altLang="en-US" sz="1800" dirty="0">
                <a:latin typeface="メイリオ" panose="020B0604030504040204" pitchFamily="50" charset="-128"/>
                <a:ea typeface="メイリオ" panose="020B0604030504040204" pitchFamily="50" charset="-128"/>
              </a:rPr>
              <a:t>　</a:t>
            </a:r>
            <a:r>
              <a:rPr kumimoji="1" lang="ja-JP" altLang="en-US" sz="2000" dirty="0">
                <a:latin typeface="メイリオ" panose="020B0604030504040204" pitchFamily="50" charset="-128"/>
                <a:ea typeface="メイリオ" panose="020B0604030504040204" pitchFamily="50" charset="-128"/>
              </a:rPr>
              <a:t>・「</a:t>
            </a:r>
            <a:r>
              <a:rPr kumimoji="1" lang="en-US" altLang="ja-JP" sz="2000" b="1" dirty="0">
                <a:solidFill>
                  <a:srgbClr val="0070C0"/>
                </a:solidFill>
                <a:latin typeface="メイリオ" panose="020B0604030504040204" pitchFamily="50" charset="-128"/>
                <a:ea typeface="メイリオ" panose="020B0604030504040204" pitchFamily="50" charset="-128"/>
              </a:rPr>
              <a:t>2050</a:t>
            </a:r>
            <a:r>
              <a:rPr kumimoji="1" lang="ja-JP" altLang="en-US" sz="2000" b="1" dirty="0">
                <a:solidFill>
                  <a:srgbClr val="0070C0"/>
                </a:solidFill>
                <a:latin typeface="メイリオ" panose="020B0604030504040204" pitchFamily="50" charset="-128"/>
                <a:ea typeface="メイリオ" panose="020B0604030504040204" pitchFamily="50" charset="-128"/>
              </a:rPr>
              <a:t>年までの脱炭素社会の実現</a:t>
            </a:r>
            <a:r>
              <a:rPr kumimoji="1" lang="ja-JP" altLang="en-US" sz="2000" dirty="0">
                <a:latin typeface="メイリオ" panose="020B0604030504040204" pitchFamily="50" charset="-128"/>
                <a:ea typeface="メイリオ" panose="020B0604030504040204" pitchFamily="50" charset="-128"/>
              </a:rPr>
              <a:t>」を基本理念として法定化</a:t>
            </a:r>
            <a:br>
              <a:rPr kumimoji="1" lang="en-US" altLang="ja-JP" sz="2000" dirty="0">
                <a:latin typeface="メイリオ" panose="020B0604030504040204" pitchFamily="50" charset="-128"/>
                <a:ea typeface="メイリオ" panose="020B0604030504040204" pitchFamily="50" charset="-128"/>
              </a:rPr>
            </a:br>
            <a:endParaRPr kumimoji="1" lang="ja-JP" altLang="en-US" sz="2000" dirty="0">
              <a:latin typeface="メイリオ" panose="020B0604030504040204" pitchFamily="50" charset="-128"/>
              <a:ea typeface="メイリオ" panose="020B0604030504040204" pitchFamily="50" charset="-128"/>
            </a:endParaRPr>
          </a:p>
          <a:p>
            <a:endParaRPr kumimoji="1" lang="en-US" altLang="ja-JP" sz="2000" dirty="0">
              <a:latin typeface="メイリオ" panose="020B0604030504040204" pitchFamily="50" charset="-128"/>
              <a:ea typeface="メイリオ" panose="020B0604030504040204" pitchFamily="50" charset="-128"/>
            </a:endParaRPr>
          </a:p>
          <a:p>
            <a:r>
              <a:rPr kumimoji="1" lang="ja-JP" altLang="en-US" sz="2000" dirty="0">
                <a:latin typeface="メイリオ" panose="020B0604030504040204" pitchFamily="50" charset="-128"/>
                <a:ea typeface="メイリオ" panose="020B0604030504040204" pitchFamily="50" charset="-128"/>
              </a:rPr>
              <a:t>●</a:t>
            </a:r>
            <a:r>
              <a:rPr kumimoji="1" lang="en-US" altLang="ja-JP" sz="2000" dirty="0">
                <a:latin typeface="メイリオ" panose="020B0604030504040204" pitchFamily="50" charset="-128"/>
                <a:ea typeface="メイリオ" panose="020B0604030504040204" pitchFamily="50" charset="-128"/>
              </a:rPr>
              <a:t>2021</a:t>
            </a:r>
            <a:r>
              <a:rPr kumimoji="1" lang="ja-JP" altLang="en-US" sz="2000" dirty="0">
                <a:latin typeface="メイリオ" panose="020B0604030504040204" pitchFamily="50" charset="-128"/>
                <a:ea typeface="メイリオ" panose="020B0604030504040204" pitchFamily="50" charset="-128"/>
              </a:rPr>
              <a:t>年</a:t>
            </a:r>
            <a:r>
              <a:rPr kumimoji="1" lang="en-US" altLang="ja-JP" sz="2000" dirty="0">
                <a:latin typeface="メイリオ" panose="020B0604030504040204" pitchFamily="50" charset="-128"/>
                <a:ea typeface="メイリオ" panose="020B0604030504040204" pitchFamily="50" charset="-128"/>
              </a:rPr>
              <a:t>10</a:t>
            </a:r>
            <a:r>
              <a:rPr kumimoji="1" lang="ja-JP" altLang="en-US" sz="2000" dirty="0">
                <a:latin typeface="メイリオ" panose="020B0604030504040204" pitchFamily="50" charset="-128"/>
                <a:ea typeface="メイリオ" panose="020B0604030504040204" pitchFamily="50" charset="-128"/>
              </a:rPr>
              <a:t>月：</a:t>
            </a:r>
            <a:r>
              <a:rPr kumimoji="1" lang="ja-JP" altLang="en-US" sz="2000" b="1" dirty="0">
                <a:latin typeface="メイリオ" panose="020B0604030504040204" pitchFamily="50" charset="-128"/>
                <a:ea typeface="メイリオ" panose="020B0604030504040204" pitchFamily="50" charset="-128"/>
              </a:rPr>
              <a:t>地球温暖化対策計画の改定</a:t>
            </a:r>
            <a:endParaRPr kumimoji="1" lang="en-US" altLang="ja-JP" sz="2000" b="1" dirty="0">
              <a:latin typeface="メイリオ" panose="020B0604030504040204" pitchFamily="50" charset="-128"/>
              <a:ea typeface="メイリオ" panose="020B0604030504040204" pitchFamily="50" charset="-128"/>
            </a:endParaRPr>
          </a:p>
          <a:p>
            <a:r>
              <a:rPr kumimoji="1" lang="ja-JP" altLang="en-US" sz="1800" dirty="0">
                <a:latin typeface="メイリオ" panose="020B0604030504040204" pitchFamily="50" charset="-128"/>
                <a:ea typeface="メイリオ" panose="020B0604030504040204" pitchFamily="50" charset="-128"/>
              </a:rPr>
              <a:t>　</a:t>
            </a:r>
            <a:r>
              <a:rPr kumimoji="1" lang="ja-JP" altLang="en-US" sz="2000" dirty="0">
                <a:latin typeface="メイリオ" panose="020B0604030504040204" pitchFamily="50" charset="-128"/>
                <a:ea typeface="メイリオ" panose="020B0604030504040204" pitchFamily="50" charset="-128"/>
              </a:rPr>
              <a:t>・</a:t>
            </a:r>
            <a:r>
              <a:rPr kumimoji="1" lang="en-US" altLang="ja-JP" sz="2000" dirty="0">
                <a:solidFill>
                  <a:srgbClr val="FF0000"/>
                </a:solidFill>
                <a:latin typeface="メイリオ" panose="020B0604030504040204" pitchFamily="50" charset="-128"/>
                <a:ea typeface="メイリオ" panose="020B0604030504040204" pitchFamily="50" charset="-128"/>
              </a:rPr>
              <a:t>2030</a:t>
            </a:r>
            <a:r>
              <a:rPr kumimoji="1" lang="ja-JP" altLang="en-US" sz="2000" dirty="0">
                <a:solidFill>
                  <a:srgbClr val="FF0000"/>
                </a:solidFill>
                <a:latin typeface="メイリオ" panose="020B0604030504040204" pitchFamily="50" charset="-128"/>
                <a:ea typeface="メイリオ" panose="020B0604030504040204" pitchFamily="50" charset="-128"/>
              </a:rPr>
              <a:t>年度温室効果ガス</a:t>
            </a:r>
            <a:r>
              <a:rPr kumimoji="1" lang="en-US" altLang="ja-JP" sz="2400" b="1" dirty="0">
                <a:solidFill>
                  <a:srgbClr val="FF0000"/>
                </a:solidFill>
                <a:latin typeface="メイリオ" panose="020B0604030504040204" pitchFamily="50" charset="-128"/>
                <a:ea typeface="メイリオ" panose="020B0604030504040204" pitchFamily="50" charset="-128"/>
              </a:rPr>
              <a:t>46%</a:t>
            </a:r>
            <a:r>
              <a:rPr kumimoji="1" lang="ja-JP" altLang="en-US" sz="2400" b="1" dirty="0">
                <a:solidFill>
                  <a:srgbClr val="FF0000"/>
                </a:solidFill>
                <a:latin typeface="メイリオ" panose="020B0604030504040204" pitchFamily="50" charset="-128"/>
                <a:ea typeface="メイリオ" panose="020B0604030504040204" pitchFamily="50" charset="-128"/>
              </a:rPr>
              <a:t>削減</a:t>
            </a:r>
            <a:r>
              <a:rPr kumimoji="1" lang="ja-JP" altLang="en-US" sz="2000" dirty="0">
                <a:solidFill>
                  <a:srgbClr val="FF0000"/>
                </a:solidFill>
                <a:latin typeface="メイリオ" panose="020B0604030504040204" pitchFamily="50" charset="-128"/>
                <a:ea typeface="メイリオ" panose="020B0604030504040204" pitchFamily="50" charset="-128"/>
              </a:rPr>
              <a:t>（</a:t>
            </a:r>
            <a:r>
              <a:rPr kumimoji="1" lang="en-US" altLang="ja-JP" sz="2000" dirty="0">
                <a:solidFill>
                  <a:srgbClr val="FF0000"/>
                </a:solidFill>
                <a:latin typeface="メイリオ" panose="020B0604030504040204" pitchFamily="50" charset="-128"/>
                <a:ea typeface="メイリオ" panose="020B0604030504040204" pitchFamily="50" charset="-128"/>
              </a:rPr>
              <a:t>2013</a:t>
            </a:r>
            <a:r>
              <a:rPr kumimoji="1" lang="ja-JP" altLang="en-US" sz="2000" dirty="0">
                <a:solidFill>
                  <a:srgbClr val="FF0000"/>
                </a:solidFill>
                <a:latin typeface="メイリオ" panose="020B0604030504040204" pitchFamily="50" charset="-128"/>
                <a:ea typeface="メイリオ" panose="020B0604030504040204" pitchFamily="50" charset="-128"/>
              </a:rPr>
              <a:t>年度比</a:t>
            </a:r>
            <a:r>
              <a:rPr lang="ja-JP" altLang="en-US" sz="2000" dirty="0">
                <a:solidFill>
                  <a:srgbClr val="FF0000"/>
                </a:solidFill>
                <a:latin typeface="メイリオ" panose="020B0604030504040204" pitchFamily="50" charset="-128"/>
                <a:ea typeface="メイリオ" panose="020B0604030504040204" pitchFamily="50" charset="-128"/>
              </a:rPr>
              <a:t>）</a:t>
            </a:r>
            <a:endParaRPr lang="en-US" altLang="ja-JP" sz="2000" dirty="0">
              <a:solidFill>
                <a:srgbClr val="FF0000"/>
              </a:solidFill>
              <a:latin typeface="メイリオ" panose="020B0604030504040204" pitchFamily="50" charset="-128"/>
              <a:ea typeface="メイリオ" panose="020B0604030504040204" pitchFamily="50" charset="-128"/>
            </a:endParaRPr>
          </a:p>
          <a:p>
            <a:r>
              <a:rPr lang="en-US" altLang="ja-JP" sz="2000" dirty="0">
                <a:solidFill>
                  <a:srgbClr val="FF0000"/>
                </a:solidFill>
                <a:latin typeface="メイリオ" panose="020B0604030504040204" pitchFamily="50" charset="-128"/>
                <a:ea typeface="メイリオ" panose="020B0604030504040204" pitchFamily="50" charset="-128"/>
              </a:rPr>
              <a:t>   </a:t>
            </a:r>
            <a:r>
              <a:rPr lang="ja-JP" altLang="en-US" sz="2000" dirty="0">
                <a:solidFill>
                  <a:srgbClr val="FF0000"/>
                </a:solidFill>
                <a:latin typeface="メイリオ" panose="020B0604030504040204" pitchFamily="50" charset="-128"/>
                <a:ea typeface="メイリオ" panose="020B0604030504040204" pitchFamily="50" charset="-128"/>
              </a:rPr>
              <a:t>  さらに、</a:t>
            </a:r>
            <a:r>
              <a:rPr lang="en-US" altLang="ja-JP" sz="2000" dirty="0">
                <a:solidFill>
                  <a:srgbClr val="FF0000"/>
                </a:solidFill>
                <a:latin typeface="メイリオ" panose="020B0604030504040204" pitchFamily="50" charset="-128"/>
                <a:ea typeface="メイリオ" panose="020B0604030504040204" pitchFamily="50" charset="-128"/>
              </a:rPr>
              <a:t>50%</a:t>
            </a:r>
            <a:r>
              <a:rPr lang="ja-JP" altLang="en-US" sz="2000" dirty="0">
                <a:solidFill>
                  <a:srgbClr val="FF0000"/>
                </a:solidFill>
                <a:latin typeface="メイリオ" panose="020B0604030504040204" pitchFamily="50" charset="-128"/>
                <a:ea typeface="メイリオ" panose="020B0604030504040204" pitchFamily="50" charset="-128"/>
              </a:rPr>
              <a:t>の高みに向け、挑戦を続けていく。</a:t>
            </a:r>
            <a:endParaRPr lang="en-US" altLang="ja-JP" sz="2000" dirty="0">
              <a:solidFill>
                <a:srgbClr val="FF0000"/>
              </a:solidFill>
              <a:latin typeface="メイリオ" panose="020B0604030504040204" pitchFamily="50" charset="-128"/>
              <a:ea typeface="メイリオ" panose="020B0604030504040204" pitchFamily="50" charset="-128"/>
            </a:endParaRPr>
          </a:p>
          <a:p>
            <a:endParaRPr lang="en-US" altLang="ja-JP" sz="1800" dirty="0">
              <a:solidFill>
                <a:srgbClr val="FF0000"/>
              </a:solidFill>
              <a:latin typeface="メイリオ" panose="020B0604030504040204" pitchFamily="50" charset="-128"/>
              <a:ea typeface="メイリオ" panose="020B0604030504040204" pitchFamily="50" charset="-128"/>
            </a:endParaRP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9984" y="3834891"/>
            <a:ext cx="2296102" cy="2531685"/>
          </a:xfrm>
          <a:prstGeom prst="rect">
            <a:avLst/>
          </a:prstGeom>
        </p:spPr>
      </p:pic>
    </p:spTree>
    <p:extLst>
      <p:ext uri="{BB962C8B-B14F-4D97-AF65-F5344CB8AC3E}">
        <p14:creationId xmlns:p14="http://schemas.microsoft.com/office/powerpoint/2010/main" val="1530332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723964D4-3ABD-44CB-86CB-E9F56627942B}"/>
              </a:ext>
            </a:extLst>
          </p:cNvPr>
          <p:cNvSpPr/>
          <p:nvPr/>
        </p:nvSpPr>
        <p:spPr>
          <a:xfrm>
            <a:off x="66942" y="1444753"/>
            <a:ext cx="9022194" cy="4810904"/>
          </a:xfrm>
          <a:prstGeom prst="rect">
            <a:avLst/>
          </a:prstGeom>
          <a:solidFill>
            <a:srgbClr val="F3FEDA"/>
          </a:solidFill>
          <a:ln>
            <a:noFill/>
          </a:ln>
        </p:spPr>
        <p:style>
          <a:lnRef idx="2">
            <a:schemeClr val="accent6"/>
          </a:lnRef>
          <a:fillRef idx="1">
            <a:schemeClr val="lt1"/>
          </a:fillRef>
          <a:effectRef idx="0">
            <a:schemeClr val="accent6"/>
          </a:effectRef>
          <a:fontRef idx="minor">
            <a:schemeClr val="dk1"/>
          </a:fontRef>
        </p:style>
        <p:txBody>
          <a:bodyPr rtlCol="0" anchor="t"/>
          <a:lstStyle/>
          <a:p>
            <a:pPr algn="ctr"/>
            <a:r>
              <a:rPr lang="ja-JP" altLang="en-US" sz="2400" b="1" dirty="0">
                <a:solidFill>
                  <a:schemeClr val="tx1"/>
                </a:solidFill>
                <a:latin typeface="メイリオ" panose="020B0604030504040204" pitchFamily="50" charset="-128"/>
                <a:ea typeface="メイリオ" panose="020B0604030504040204" pitchFamily="50" charset="-128"/>
              </a:rPr>
              <a:t>名古屋市地球温暖化対策実行計画</a:t>
            </a:r>
            <a:r>
              <a:rPr lang="en-US" altLang="ja-JP" sz="2400" b="1" dirty="0">
                <a:solidFill>
                  <a:schemeClr val="tx1"/>
                </a:solidFill>
                <a:latin typeface="メイリオ" panose="020B0604030504040204" pitchFamily="50" charset="-128"/>
                <a:ea typeface="メイリオ" panose="020B0604030504040204" pitchFamily="50" charset="-128"/>
              </a:rPr>
              <a:t>2030</a:t>
            </a:r>
          </a:p>
          <a:p>
            <a:r>
              <a:rPr lang="ja-JP" altLang="en-US" sz="2200" b="1" dirty="0">
                <a:latin typeface="メイリオ" panose="020B0604030504040204" pitchFamily="50" charset="-128"/>
                <a:ea typeface="メイリオ" panose="020B0604030504040204" pitchFamily="50" charset="-128"/>
              </a:rPr>
              <a:t>　　　　　　　　　　　　　　　　</a:t>
            </a:r>
            <a:endParaRPr lang="en-US" altLang="ja-JP" sz="2200" b="1" dirty="0">
              <a:latin typeface="メイリオ" panose="020B0604030504040204" pitchFamily="50" charset="-128"/>
              <a:ea typeface="メイリオ" panose="020B0604030504040204" pitchFamily="50" charset="-128"/>
            </a:endParaRPr>
          </a:p>
          <a:p>
            <a:r>
              <a:rPr lang="ja-JP" altLang="en-US" sz="2200" b="1" dirty="0">
                <a:latin typeface="メイリオ" panose="020B0604030504040204" pitchFamily="50" charset="-128"/>
                <a:ea typeface="メイリオ" panose="020B0604030504040204" pitchFamily="50" charset="-128"/>
              </a:rPr>
              <a:t>○</a:t>
            </a:r>
            <a:r>
              <a:rPr lang="en-US" altLang="ja-JP" sz="2200" b="1" dirty="0">
                <a:latin typeface="メイリオ" panose="020B0604030504040204" pitchFamily="50" charset="-128"/>
                <a:ea typeface="メイリオ" panose="020B0604030504040204" pitchFamily="50" charset="-128"/>
              </a:rPr>
              <a:t>2050</a:t>
            </a:r>
            <a:r>
              <a:rPr lang="ja-JP" altLang="en-US" sz="2200" b="1" dirty="0">
                <a:latin typeface="メイリオ" panose="020B0604030504040204" pitchFamily="50" charset="-128"/>
                <a:ea typeface="メイリオ" panose="020B0604030504040204" pitchFamily="50" charset="-128"/>
              </a:rPr>
              <a:t>年に目指す姿</a:t>
            </a:r>
            <a:endParaRPr lang="en-US" altLang="ja-JP" sz="2200" b="1" dirty="0">
              <a:latin typeface="メイリオ" panose="020B0604030504040204" pitchFamily="50" charset="-128"/>
              <a:ea typeface="メイリオ" panose="020B0604030504040204" pitchFamily="50" charset="-128"/>
            </a:endParaRPr>
          </a:p>
          <a:p>
            <a:r>
              <a:rPr lang="en-US" altLang="ja-JP" sz="2400" b="1" dirty="0">
                <a:solidFill>
                  <a:srgbClr val="0070C0"/>
                </a:solidFill>
                <a:latin typeface="メイリオ" panose="020B0604030504040204" pitchFamily="50" charset="-128"/>
                <a:ea typeface="メイリオ" panose="020B0604030504040204" pitchFamily="50" charset="-128"/>
              </a:rPr>
              <a:t> 2050</a:t>
            </a:r>
            <a:r>
              <a:rPr lang="ja-JP" altLang="en-US" sz="2400" b="1" dirty="0">
                <a:solidFill>
                  <a:srgbClr val="0070C0"/>
                </a:solidFill>
                <a:latin typeface="メイリオ" panose="020B0604030504040204" pitchFamily="50" charset="-128"/>
                <a:ea typeface="メイリオ" panose="020B0604030504040204" pitchFamily="50" charset="-128"/>
              </a:rPr>
              <a:t>年カーボンニュートラル</a:t>
            </a:r>
            <a:endParaRPr lang="en-US" altLang="ja-JP" sz="2400" b="1" dirty="0">
              <a:solidFill>
                <a:srgbClr val="0070C0"/>
              </a:solidFill>
              <a:latin typeface="メイリオ" panose="020B0604030504040204" pitchFamily="50" charset="-128"/>
              <a:ea typeface="メイリオ" panose="020B0604030504040204" pitchFamily="50" charset="-128"/>
            </a:endParaRPr>
          </a:p>
          <a:p>
            <a:r>
              <a:rPr lang="ja-JP" altLang="en-US" sz="2400" b="1" dirty="0">
                <a:solidFill>
                  <a:srgbClr val="0070C0"/>
                </a:solidFill>
                <a:latin typeface="メイリオ" panose="020B0604030504040204" pitchFamily="50" charset="-128"/>
                <a:ea typeface="メイリオ" panose="020B0604030504040204" pitchFamily="50" charset="-128"/>
              </a:rPr>
              <a:t> の実現にチャレンジ</a:t>
            </a:r>
            <a:endParaRPr lang="en-US" altLang="ja-JP" sz="2400" b="1" dirty="0">
              <a:solidFill>
                <a:srgbClr val="0070C0"/>
              </a:solidFill>
              <a:latin typeface="メイリオ" panose="020B0604030504040204" pitchFamily="50" charset="-128"/>
              <a:ea typeface="メイリオ" panose="020B0604030504040204" pitchFamily="50" charset="-128"/>
            </a:endParaRPr>
          </a:p>
          <a:p>
            <a:r>
              <a:rPr lang="ja-JP" altLang="en-US" sz="2200" b="1" dirty="0">
                <a:latin typeface="メイリオ" panose="020B0604030504040204" pitchFamily="50" charset="-128"/>
                <a:ea typeface="メイリオ" panose="020B0604030504040204" pitchFamily="50" charset="-128"/>
              </a:rPr>
              <a:t>　　　　　　　　　　　　　　　　</a:t>
            </a:r>
            <a:endParaRPr lang="en-US" altLang="ja-JP" sz="2200" b="1" dirty="0">
              <a:latin typeface="メイリオ" panose="020B0604030504040204" pitchFamily="50" charset="-128"/>
              <a:ea typeface="メイリオ" panose="020B0604030504040204" pitchFamily="50" charset="-128"/>
            </a:endParaRPr>
          </a:p>
          <a:p>
            <a:r>
              <a:rPr lang="ja-JP" altLang="en-US" sz="2200" b="1" dirty="0">
                <a:latin typeface="メイリオ" panose="020B0604030504040204" pitchFamily="50" charset="-128"/>
                <a:ea typeface="メイリオ" panose="020B0604030504040204" pitchFamily="50" charset="-128"/>
              </a:rPr>
              <a:t>○</a:t>
            </a:r>
            <a:r>
              <a:rPr lang="en-US" altLang="ja-JP" sz="2200" b="1" dirty="0">
                <a:latin typeface="メイリオ" panose="020B0604030504040204" pitchFamily="50" charset="-128"/>
                <a:ea typeface="メイリオ" panose="020B0604030504040204" pitchFamily="50" charset="-128"/>
              </a:rPr>
              <a:t>2030</a:t>
            </a:r>
            <a:r>
              <a:rPr lang="ja-JP" altLang="en-US" sz="2200" b="1" dirty="0">
                <a:latin typeface="メイリオ" panose="020B0604030504040204" pitchFamily="50" charset="-128"/>
                <a:ea typeface="メイリオ" panose="020B0604030504040204" pitchFamily="50" charset="-128"/>
              </a:rPr>
              <a:t>年に向けた方向性</a:t>
            </a:r>
            <a:endParaRPr lang="en-US" altLang="ja-JP" sz="2200" b="1"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 温室効果ガス排出量削減目標</a:t>
            </a:r>
            <a:endParaRPr lang="en-US" altLang="ja-JP" sz="2000" dirty="0">
              <a:latin typeface="メイリオ" panose="020B0604030504040204" pitchFamily="50" charset="-128"/>
              <a:ea typeface="メイリオ" panose="020B0604030504040204" pitchFamily="50" charset="-128"/>
            </a:endParaRPr>
          </a:p>
          <a:p>
            <a:pPr>
              <a:lnSpc>
                <a:spcPct val="150000"/>
              </a:lnSpc>
            </a:pPr>
            <a:r>
              <a:rPr lang="en-US" altLang="ja-JP" sz="2000" b="1" dirty="0">
                <a:latin typeface="メイリオ" panose="020B0604030504040204" pitchFamily="50" charset="-128"/>
                <a:ea typeface="メイリオ" panose="020B0604030504040204" pitchFamily="50" charset="-128"/>
              </a:rPr>
              <a:t>   </a:t>
            </a:r>
            <a:r>
              <a:rPr lang="en-US" altLang="ja-JP" sz="2000" dirty="0">
                <a:latin typeface="メイリオ" panose="020B0604030504040204" pitchFamily="50" charset="-128"/>
                <a:ea typeface="メイリオ" panose="020B0604030504040204" pitchFamily="50" charset="-128"/>
              </a:rPr>
              <a:t>2030</a:t>
            </a:r>
            <a:r>
              <a:rPr lang="ja-JP" altLang="en-US" sz="2000" dirty="0">
                <a:latin typeface="メイリオ" panose="020B0604030504040204" pitchFamily="50" charset="-128"/>
                <a:ea typeface="メイリオ" panose="020B0604030504040204" pitchFamily="50" charset="-128"/>
              </a:rPr>
              <a:t>年度 </a:t>
            </a:r>
            <a:r>
              <a:rPr lang="ja-JP" altLang="en-US" sz="2800" b="1" dirty="0">
                <a:solidFill>
                  <a:srgbClr val="FF0000"/>
                </a:solidFill>
                <a:latin typeface="メイリオ" panose="020B0604030504040204" pitchFamily="50" charset="-128"/>
                <a:ea typeface="メイリオ" panose="020B0604030504040204" pitchFamily="50" charset="-128"/>
              </a:rPr>
              <a:t>△</a:t>
            </a:r>
            <a:r>
              <a:rPr lang="en-US" altLang="ja-JP" sz="2800" b="1" dirty="0">
                <a:solidFill>
                  <a:srgbClr val="FF0000"/>
                </a:solidFill>
                <a:latin typeface="メイリオ" panose="020B0604030504040204" pitchFamily="50" charset="-128"/>
                <a:ea typeface="メイリオ" panose="020B0604030504040204" pitchFamily="50" charset="-128"/>
              </a:rPr>
              <a:t>52</a:t>
            </a:r>
            <a:r>
              <a:rPr lang="ja-JP" altLang="en-US" sz="2800" b="1" dirty="0">
                <a:solidFill>
                  <a:srgbClr val="FF0000"/>
                </a:solidFill>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(2013</a:t>
            </a:r>
            <a:r>
              <a:rPr lang="ja-JP" altLang="en-US" dirty="0">
                <a:latin typeface="メイリオ" panose="020B0604030504040204" pitchFamily="50" charset="-128"/>
                <a:ea typeface="メイリオ" panose="020B0604030504040204" pitchFamily="50" charset="-128"/>
              </a:rPr>
              <a:t>年度比</a:t>
            </a:r>
            <a:r>
              <a:rPr lang="en-US" altLang="ja-JP" dirty="0">
                <a:latin typeface="メイリオ" panose="020B0604030504040204" pitchFamily="50" charset="-128"/>
                <a:ea typeface="メイリオ" panose="020B0604030504040204" pitchFamily="50" charset="-128"/>
              </a:rPr>
              <a:t>)</a:t>
            </a:r>
          </a:p>
          <a:p>
            <a:r>
              <a:rPr lang="ja-JP" altLang="en-US" sz="2000" dirty="0">
                <a:latin typeface="メイリオ" panose="020B0604030504040204" pitchFamily="50" charset="-128"/>
                <a:ea typeface="メイリオ" panose="020B0604030504040204" pitchFamily="50" charset="-128"/>
              </a:rPr>
              <a:t>　　　　　　　　　　　　　　　　　　　  </a:t>
            </a:r>
            <a:endParaRPr lang="en-US" altLang="ja-JP" sz="2000"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 再エネ（太陽光発電）導入目標</a:t>
            </a:r>
            <a:endParaRPr lang="en-US" altLang="ja-JP" sz="2000" dirty="0">
              <a:latin typeface="メイリオ" panose="020B0604030504040204" pitchFamily="50" charset="-128"/>
              <a:ea typeface="メイリオ" panose="020B0604030504040204" pitchFamily="50" charset="-128"/>
            </a:endParaRPr>
          </a:p>
          <a:p>
            <a:pPr>
              <a:lnSpc>
                <a:spcPct val="150000"/>
              </a:lnSpc>
            </a:pPr>
            <a:r>
              <a:rPr lang="en-US" altLang="ja-JP" sz="2000" dirty="0">
                <a:latin typeface="メイリオ" panose="020B0604030504040204" pitchFamily="50" charset="-128"/>
                <a:ea typeface="メイリオ" panose="020B0604030504040204" pitchFamily="50" charset="-128"/>
              </a:rPr>
              <a:t>   2030</a:t>
            </a:r>
            <a:r>
              <a:rPr lang="ja-JP" altLang="en-US" sz="2000" dirty="0">
                <a:latin typeface="メイリオ" panose="020B0604030504040204" pitchFamily="50" charset="-128"/>
                <a:ea typeface="メイリオ" panose="020B0604030504040204" pitchFamily="50" charset="-128"/>
              </a:rPr>
              <a:t>年度  </a:t>
            </a:r>
            <a:r>
              <a:rPr lang="en-US" altLang="ja-JP" sz="2800" b="1" dirty="0">
                <a:solidFill>
                  <a:srgbClr val="FF0000"/>
                </a:solidFill>
                <a:latin typeface="メイリオ" panose="020B0604030504040204" pitchFamily="50" charset="-128"/>
                <a:ea typeface="メイリオ" panose="020B0604030504040204" pitchFamily="50" charset="-128"/>
              </a:rPr>
              <a:t>49</a:t>
            </a:r>
            <a:r>
              <a:rPr lang="ja-JP" altLang="en-US" sz="2800" b="1" dirty="0">
                <a:solidFill>
                  <a:srgbClr val="FF0000"/>
                </a:solidFill>
                <a:latin typeface="メイリオ" panose="020B0604030504040204" pitchFamily="50" charset="-128"/>
                <a:ea typeface="メイリオ" panose="020B0604030504040204" pitchFamily="50" charset="-128"/>
              </a:rPr>
              <a:t>万</a:t>
            </a:r>
            <a:r>
              <a:rPr lang="en-US" altLang="ja-JP" sz="2800" b="1" dirty="0">
                <a:solidFill>
                  <a:srgbClr val="FF0000"/>
                </a:solidFill>
                <a:latin typeface="メイリオ" panose="020B0604030504040204" pitchFamily="50" charset="-128"/>
                <a:ea typeface="メイリオ" panose="020B0604030504040204" pitchFamily="50" charset="-128"/>
              </a:rPr>
              <a:t>kW</a:t>
            </a:r>
            <a:endParaRPr lang="en-US" altLang="ja-JP" sz="2400" b="1" dirty="0">
              <a:solidFill>
                <a:srgbClr val="FF0000"/>
              </a:solidFill>
              <a:latin typeface="メイリオ" panose="020B0604030504040204" pitchFamily="50" charset="-128"/>
              <a:ea typeface="メイリオ" panose="020B0604030504040204" pitchFamily="50" charset="-128"/>
            </a:endParaRPr>
          </a:p>
          <a:p>
            <a:r>
              <a:rPr lang="ja-JP" altLang="en-US" sz="2000" b="1" dirty="0">
                <a:solidFill>
                  <a:srgbClr val="FF0000"/>
                </a:solidFill>
                <a:latin typeface="メイリオ" panose="020B0604030504040204" pitchFamily="50" charset="-128"/>
                <a:ea typeface="メイリオ" panose="020B0604030504040204" pitchFamily="50" charset="-128"/>
              </a:rPr>
              <a:t>　　　　　　　　　　　　　　　　　　　　　　　　</a:t>
            </a:r>
            <a:r>
              <a:rPr lang="ja-JP" altLang="en-US" sz="2000" b="1" dirty="0">
                <a:solidFill>
                  <a:srgbClr val="FF0000"/>
                </a:solidFill>
              </a:rPr>
              <a:t>　　</a:t>
            </a:r>
            <a:endParaRPr lang="en-US" altLang="ja-JP" sz="2000" dirty="0"/>
          </a:p>
        </p:txBody>
      </p:sp>
      <p:sp>
        <p:nvSpPr>
          <p:cNvPr id="5" name="コンテンツ プレースホルダー 2"/>
          <p:cNvSpPr txBox="1">
            <a:spLocks/>
          </p:cNvSpPr>
          <p:nvPr/>
        </p:nvSpPr>
        <p:spPr>
          <a:xfrm>
            <a:off x="114301" y="663227"/>
            <a:ext cx="9143999" cy="728802"/>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ja-JP" altLang="en-US" dirty="0">
                <a:latin typeface="メイリオ" panose="020B0604030504040204" pitchFamily="50" charset="-128"/>
                <a:ea typeface="メイリオ" panose="020B0604030504040204" pitchFamily="50" charset="-128"/>
              </a:rPr>
              <a:t>脱炭素社会の実現に向けた国の動向を踏まえ、本市においても</a:t>
            </a:r>
            <a:endParaRPr lang="en-US" altLang="ja-JP" dirty="0">
              <a:latin typeface="メイリオ" panose="020B0604030504040204" pitchFamily="50" charset="-128"/>
              <a:ea typeface="メイリオ" panose="020B0604030504040204" pitchFamily="50" charset="-128"/>
            </a:endParaRPr>
          </a:p>
          <a:p>
            <a:pPr marL="0" indent="0">
              <a:spcBef>
                <a:spcPts val="0"/>
              </a:spcBef>
              <a:buFont typeface="Calibri" panose="020F0502020204030204" pitchFamily="34" charset="0"/>
              <a:buNone/>
            </a:pPr>
            <a:r>
              <a:rPr lang="ja-JP" altLang="en-US" dirty="0">
                <a:latin typeface="メイリオ" panose="020B0604030504040204" pitchFamily="50" charset="-128"/>
                <a:ea typeface="メイリオ" panose="020B0604030504040204" pitchFamily="50" charset="-128"/>
              </a:rPr>
              <a:t>さらなる地球温暖化対策推進のため、実行計画を策定（</a:t>
            </a:r>
            <a:r>
              <a:rPr lang="en-US" altLang="ja-JP" dirty="0">
                <a:latin typeface="メイリオ" panose="020B0604030504040204" pitchFamily="50" charset="-128"/>
                <a:ea typeface="メイリオ" panose="020B0604030504040204" pitchFamily="50" charset="-128"/>
              </a:rPr>
              <a:t>2024</a:t>
            </a:r>
            <a:r>
              <a:rPr lang="ja-JP" altLang="en-US" dirty="0">
                <a:latin typeface="メイリオ" panose="020B0604030504040204" pitchFamily="50" charset="-128"/>
                <a:ea typeface="メイリオ" panose="020B0604030504040204" pitchFamily="50" charset="-128"/>
              </a:rPr>
              <a:t>年</a:t>
            </a:r>
            <a:r>
              <a:rPr lang="en-US" altLang="ja-JP" dirty="0">
                <a:latin typeface="メイリオ" panose="020B0604030504040204" pitchFamily="50" charset="-128"/>
                <a:ea typeface="メイリオ" panose="020B0604030504040204" pitchFamily="50" charset="-128"/>
              </a:rPr>
              <a:t>3</a:t>
            </a:r>
            <a:r>
              <a:rPr lang="ja-JP" altLang="en-US" dirty="0">
                <a:latin typeface="メイリオ" panose="020B0604030504040204" pitchFamily="50" charset="-128"/>
                <a:ea typeface="メイリオ" panose="020B0604030504040204" pitchFamily="50" charset="-128"/>
              </a:rPr>
              <a:t>月）</a:t>
            </a:r>
          </a:p>
        </p:txBody>
      </p:sp>
      <p:sp>
        <p:nvSpPr>
          <p:cNvPr id="7" name="正方形/長方形 6">
            <a:extLst>
              <a:ext uri="{FF2B5EF4-FFF2-40B4-BE49-F238E27FC236}">
                <a16:creationId xmlns:a16="http://schemas.microsoft.com/office/drawing/2014/main" id="{5FA95339-B9D0-4688-274F-C95F1FE9C598}"/>
              </a:ext>
            </a:extLst>
          </p:cNvPr>
          <p:cNvSpPr/>
          <p:nvPr/>
        </p:nvSpPr>
        <p:spPr bwMode="ltGray">
          <a:xfrm>
            <a:off x="0" y="0"/>
            <a:ext cx="9144000" cy="552751"/>
          </a:xfrm>
          <a:prstGeom prst="rect">
            <a:avLst/>
          </a:prstGeom>
          <a:solidFill>
            <a:srgbClr val="63A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2">
            <a:extLst>
              <a:ext uri="{FF2B5EF4-FFF2-40B4-BE49-F238E27FC236}">
                <a16:creationId xmlns:a16="http://schemas.microsoft.com/office/drawing/2014/main" id="{D19B1EF6-01FD-E71E-7ED4-B6E1E727FCE1}"/>
              </a:ext>
            </a:extLst>
          </p:cNvPr>
          <p:cNvSpPr txBox="1">
            <a:spLocks/>
          </p:cNvSpPr>
          <p:nvPr/>
        </p:nvSpPr>
        <p:spPr bwMode="gray">
          <a:xfrm>
            <a:off x="0" y="55847"/>
            <a:ext cx="9144000" cy="626323"/>
          </a:xfrm>
          <a:prstGeom prst="rect">
            <a:avLst/>
          </a:prstGeom>
        </p:spPr>
        <p:txBody>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200" dirty="0">
                <a:solidFill>
                  <a:schemeClr val="bg1"/>
                </a:solidFill>
              </a:rPr>
              <a:t>　名古屋市の温室効果ガス排出量の現状と目標</a:t>
            </a:r>
          </a:p>
        </p:txBody>
      </p:sp>
      <p:grpSp>
        <p:nvGrpSpPr>
          <p:cNvPr id="47" name="グループ化 46">
            <a:extLst>
              <a:ext uri="{FF2B5EF4-FFF2-40B4-BE49-F238E27FC236}">
                <a16:creationId xmlns:a16="http://schemas.microsoft.com/office/drawing/2014/main" id="{591CDE56-C1EB-4AC8-3F62-F351C446D252}"/>
              </a:ext>
            </a:extLst>
          </p:cNvPr>
          <p:cNvGrpSpPr/>
          <p:nvPr/>
        </p:nvGrpSpPr>
        <p:grpSpPr>
          <a:xfrm>
            <a:off x="4616885" y="2129212"/>
            <a:ext cx="4397357" cy="3953372"/>
            <a:chOff x="-457200" y="2532809"/>
            <a:chExt cx="4397357" cy="3953372"/>
          </a:xfrm>
        </p:grpSpPr>
        <p:pic>
          <p:nvPicPr>
            <p:cNvPr id="2" name="図 1">
              <a:extLst>
                <a:ext uri="{FF2B5EF4-FFF2-40B4-BE49-F238E27FC236}">
                  <a16:creationId xmlns:a16="http://schemas.microsoft.com/office/drawing/2014/main" id="{D397F1B6-E9FA-6046-7A4C-E013BFAA5264}"/>
                </a:ext>
              </a:extLst>
            </p:cNvPr>
            <p:cNvPicPr>
              <a:picLocks noChangeAspect="1"/>
            </p:cNvPicPr>
            <p:nvPr/>
          </p:nvPicPr>
          <p:blipFill>
            <a:blip r:embed="rId3"/>
            <a:stretch>
              <a:fillRect/>
            </a:stretch>
          </p:blipFill>
          <p:spPr>
            <a:xfrm>
              <a:off x="-457200" y="2532809"/>
              <a:ext cx="4352658" cy="3953372"/>
            </a:xfrm>
            <a:prstGeom prst="rect">
              <a:avLst/>
            </a:prstGeom>
          </p:spPr>
        </p:pic>
        <p:grpSp>
          <p:nvGrpSpPr>
            <p:cNvPr id="23" name="グループ化 22">
              <a:extLst>
                <a:ext uri="{FF2B5EF4-FFF2-40B4-BE49-F238E27FC236}">
                  <a16:creationId xmlns:a16="http://schemas.microsoft.com/office/drawing/2014/main" id="{60A4ED7C-3944-121E-7766-4A6D3FD25ABE}"/>
                </a:ext>
              </a:extLst>
            </p:cNvPr>
            <p:cNvGrpSpPr/>
            <p:nvPr/>
          </p:nvGrpSpPr>
          <p:grpSpPr>
            <a:xfrm>
              <a:off x="508000" y="3290500"/>
              <a:ext cx="2819693" cy="2924465"/>
              <a:chOff x="508000" y="3290500"/>
              <a:chExt cx="2819693" cy="2924465"/>
            </a:xfrm>
          </p:grpSpPr>
          <p:sp>
            <p:nvSpPr>
              <p:cNvPr id="3" name="テキスト ボックス 2">
                <a:extLst>
                  <a:ext uri="{FF2B5EF4-FFF2-40B4-BE49-F238E27FC236}">
                    <a16:creationId xmlns:a16="http://schemas.microsoft.com/office/drawing/2014/main" id="{AD54782D-5D4A-AD83-99CC-1D1096041A2C}"/>
                  </a:ext>
                </a:extLst>
              </p:cNvPr>
              <p:cNvSpPr txBox="1"/>
              <p:nvPr/>
            </p:nvSpPr>
            <p:spPr>
              <a:xfrm>
                <a:off x="508000" y="3290500"/>
                <a:ext cx="420308" cy="276999"/>
              </a:xfrm>
              <a:prstGeom prst="rect">
                <a:avLst/>
              </a:prstGeom>
              <a:noFill/>
            </p:spPr>
            <p:txBody>
              <a:bodyPr wrap="none" rtlCol="0">
                <a:spAutoFit/>
              </a:bodyPr>
              <a:lstStyle/>
              <a:p>
                <a:r>
                  <a:rPr kumimoji="1" lang="en-US" altLang="ja-JP" sz="1200" dirty="0"/>
                  <a:t>326</a:t>
                </a:r>
                <a:endParaRPr kumimoji="1" lang="ja-JP" altLang="en-US" sz="1200" dirty="0"/>
              </a:p>
            </p:txBody>
          </p:sp>
          <p:sp>
            <p:nvSpPr>
              <p:cNvPr id="9" name="テキスト ボックス 8">
                <a:extLst>
                  <a:ext uri="{FF2B5EF4-FFF2-40B4-BE49-F238E27FC236}">
                    <a16:creationId xmlns:a16="http://schemas.microsoft.com/office/drawing/2014/main" id="{EC1E7790-3DD6-7604-F82C-895D648A05CA}"/>
                  </a:ext>
                </a:extLst>
              </p:cNvPr>
              <p:cNvSpPr txBox="1"/>
              <p:nvPr/>
            </p:nvSpPr>
            <p:spPr>
              <a:xfrm>
                <a:off x="508000" y="4036150"/>
                <a:ext cx="420308" cy="276999"/>
              </a:xfrm>
              <a:prstGeom prst="rect">
                <a:avLst/>
              </a:prstGeom>
              <a:noFill/>
            </p:spPr>
            <p:txBody>
              <a:bodyPr wrap="none" rtlCol="0">
                <a:spAutoFit/>
              </a:bodyPr>
              <a:lstStyle/>
              <a:p>
                <a:r>
                  <a:rPr kumimoji="1" lang="en-US" altLang="ja-JP" sz="1200" dirty="0"/>
                  <a:t>444</a:t>
                </a:r>
                <a:endParaRPr kumimoji="1" lang="ja-JP" altLang="en-US" sz="1200" dirty="0"/>
              </a:p>
            </p:txBody>
          </p:sp>
          <p:sp>
            <p:nvSpPr>
              <p:cNvPr id="10" name="テキスト ボックス 9">
                <a:extLst>
                  <a:ext uri="{FF2B5EF4-FFF2-40B4-BE49-F238E27FC236}">
                    <a16:creationId xmlns:a16="http://schemas.microsoft.com/office/drawing/2014/main" id="{775D4CB9-5D88-BFDC-37B0-773E504E0A5B}"/>
                  </a:ext>
                </a:extLst>
              </p:cNvPr>
              <p:cNvSpPr txBox="1"/>
              <p:nvPr/>
            </p:nvSpPr>
            <p:spPr>
              <a:xfrm>
                <a:off x="508000" y="4798733"/>
                <a:ext cx="420308" cy="276999"/>
              </a:xfrm>
              <a:prstGeom prst="rect">
                <a:avLst/>
              </a:prstGeom>
              <a:noFill/>
            </p:spPr>
            <p:txBody>
              <a:bodyPr wrap="none" rtlCol="0">
                <a:spAutoFit/>
              </a:bodyPr>
              <a:lstStyle/>
              <a:p>
                <a:r>
                  <a:rPr kumimoji="1" lang="en-US" altLang="ja-JP" sz="1200" dirty="0"/>
                  <a:t>394</a:t>
                </a:r>
                <a:endParaRPr kumimoji="1" lang="ja-JP" altLang="en-US" sz="1200" dirty="0"/>
              </a:p>
            </p:txBody>
          </p:sp>
          <p:sp>
            <p:nvSpPr>
              <p:cNvPr id="11" name="テキスト ボックス 10">
                <a:extLst>
                  <a:ext uri="{FF2B5EF4-FFF2-40B4-BE49-F238E27FC236}">
                    <a16:creationId xmlns:a16="http://schemas.microsoft.com/office/drawing/2014/main" id="{6FBCA754-9EE1-D3AE-2014-18274EEBA0E9}"/>
                  </a:ext>
                </a:extLst>
              </p:cNvPr>
              <p:cNvSpPr txBox="1"/>
              <p:nvPr/>
            </p:nvSpPr>
            <p:spPr>
              <a:xfrm>
                <a:off x="508000" y="5511427"/>
                <a:ext cx="420308" cy="276999"/>
              </a:xfrm>
              <a:prstGeom prst="rect">
                <a:avLst/>
              </a:prstGeom>
              <a:noFill/>
            </p:spPr>
            <p:txBody>
              <a:bodyPr wrap="none" rtlCol="0">
                <a:spAutoFit/>
              </a:bodyPr>
              <a:lstStyle/>
              <a:p>
                <a:r>
                  <a:rPr kumimoji="1" lang="en-US" altLang="ja-JP" sz="1200" dirty="0"/>
                  <a:t>335</a:t>
                </a:r>
                <a:endParaRPr kumimoji="1" lang="ja-JP" altLang="en-US" sz="1200" dirty="0"/>
              </a:p>
            </p:txBody>
          </p:sp>
          <p:sp>
            <p:nvSpPr>
              <p:cNvPr id="12" name="テキスト ボックス 11">
                <a:extLst>
                  <a:ext uri="{FF2B5EF4-FFF2-40B4-BE49-F238E27FC236}">
                    <a16:creationId xmlns:a16="http://schemas.microsoft.com/office/drawing/2014/main" id="{B6AA6BA3-F840-0DA2-CFE6-5B6CF9E62C23}"/>
                  </a:ext>
                </a:extLst>
              </p:cNvPr>
              <p:cNvSpPr txBox="1"/>
              <p:nvPr/>
            </p:nvSpPr>
            <p:spPr>
              <a:xfrm>
                <a:off x="508000" y="5897915"/>
                <a:ext cx="420308" cy="276999"/>
              </a:xfrm>
              <a:prstGeom prst="rect">
                <a:avLst/>
              </a:prstGeom>
              <a:noFill/>
            </p:spPr>
            <p:txBody>
              <a:bodyPr wrap="none" rtlCol="0">
                <a:spAutoFit/>
              </a:bodyPr>
              <a:lstStyle/>
              <a:p>
                <a:r>
                  <a:rPr kumimoji="1" lang="en-US" altLang="ja-JP" sz="1200" dirty="0"/>
                  <a:t>100</a:t>
                </a:r>
                <a:endParaRPr kumimoji="1" lang="ja-JP" altLang="en-US" sz="1200" dirty="0"/>
              </a:p>
            </p:txBody>
          </p:sp>
          <p:sp>
            <p:nvSpPr>
              <p:cNvPr id="13" name="テキスト ボックス 12">
                <a:extLst>
                  <a:ext uri="{FF2B5EF4-FFF2-40B4-BE49-F238E27FC236}">
                    <a16:creationId xmlns:a16="http://schemas.microsoft.com/office/drawing/2014/main" id="{48316785-5625-1ABC-1857-76E18C559825}"/>
                  </a:ext>
                </a:extLst>
              </p:cNvPr>
              <p:cNvSpPr txBox="1"/>
              <p:nvPr/>
            </p:nvSpPr>
            <p:spPr>
              <a:xfrm>
                <a:off x="2907385" y="4685632"/>
                <a:ext cx="420308" cy="276999"/>
              </a:xfrm>
              <a:prstGeom prst="rect">
                <a:avLst/>
              </a:prstGeom>
              <a:noFill/>
            </p:spPr>
            <p:txBody>
              <a:bodyPr wrap="none" rtlCol="0">
                <a:spAutoFit/>
              </a:bodyPr>
              <a:lstStyle/>
              <a:p>
                <a:r>
                  <a:rPr kumimoji="1" lang="en-US" altLang="ja-JP" sz="1200" dirty="0"/>
                  <a:t>167</a:t>
                </a:r>
                <a:endParaRPr kumimoji="1" lang="ja-JP" altLang="en-US" sz="1200" dirty="0"/>
              </a:p>
            </p:txBody>
          </p:sp>
          <p:sp>
            <p:nvSpPr>
              <p:cNvPr id="14" name="テキスト ボックス 13">
                <a:extLst>
                  <a:ext uri="{FF2B5EF4-FFF2-40B4-BE49-F238E27FC236}">
                    <a16:creationId xmlns:a16="http://schemas.microsoft.com/office/drawing/2014/main" id="{925F5030-7157-B137-8FDB-19778577F1DD}"/>
                  </a:ext>
                </a:extLst>
              </p:cNvPr>
              <p:cNvSpPr txBox="1"/>
              <p:nvPr/>
            </p:nvSpPr>
            <p:spPr>
              <a:xfrm>
                <a:off x="2907385" y="5110848"/>
                <a:ext cx="420308" cy="276999"/>
              </a:xfrm>
              <a:prstGeom prst="rect">
                <a:avLst/>
              </a:prstGeom>
              <a:noFill/>
            </p:spPr>
            <p:txBody>
              <a:bodyPr wrap="none" rtlCol="0">
                <a:spAutoFit/>
              </a:bodyPr>
              <a:lstStyle/>
              <a:p>
                <a:r>
                  <a:rPr kumimoji="1" lang="en-US" altLang="ja-JP" sz="1200" dirty="0"/>
                  <a:t>280</a:t>
                </a:r>
                <a:endParaRPr kumimoji="1" lang="ja-JP" altLang="en-US" sz="1200" dirty="0"/>
              </a:p>
            </p:txBody>
          </p:sp>
          <p:sp>
            <p:nvSpPr>
              <p:cNvPr id="15" name="テキスト ボックス 14">
                <a:extLst>
                  <a:ext uri="{FF2B5EF4-FFF2-40B4-BE49-F238E27FC236}">
                    <a16:creationId xmlns:a16="http://schemas.microsoft.com/office/drawing/2014/main" id="{6568B527-B976-0668-DD3B-1EE69AF77AA4}"/>
                  </a:ext>
                </a:extLst>
              </p:cNvPr>
              <p:cNvSpPr txBox="1"/>
              <p:nvPr/>
            </p:nvSpPr>
            <p:spPr>
              <a:xfrm>
                <a:off x="2907385" y="5511427"/>
                <a:ext cx="420308" cy="276999"/>
              </a:xfrm>
              <a:prstGeom prst="rect">
                <a:avLst/>
              </a:prstGeom>
              <a:noFill/>
            </p:spPr>
            <p:txBody>
              <a:bodyPr wrap="none" rtlCol="0">
                <a:spAutoFit/>
              </a:bodyPr>
              <a:lstStyle/>
              <a:p>
                <a:r>
                  <a:rPr kumimoji="1" lang="en-US" altLang="ja-JP" sz="1200" dirty="0"/>
                  <a:t>149</a:t>
                </a:r>
                <a:endParaRPr kumimoji="1" lang="ja-JP" altLang="en-US" sz="1200" dirty="0"/>
              </a:p>
            </p:txBody>
          </p:sp>
          <p:sp>
            <p:nvSpPr>
              <p:cNvPr id="16" name="テキスト ボックス 15">
                <a:extLst>
                  <a:ext uri="{FF2B5EF4-FFF2-40B4-BE49-F238E27FC236}">
                    <a16:creationId xmlns:a16="http://schemas.microsoft.com/office/drawing/2014/main" id="{8B7D49B4-B824-0F6E-B4F3-BCD88934F46E}"/>
                  </a:ext>
                </a:extLst>
              </p:cNvPr>
              <p:cNvSpPr txBox="1"/>
              <p:nvPr/>
            </p:nvSpPr>
            <p:spPr>
              <a:xfrm>
                <a:off x="2907385" y="5757841"/>
                <a:ext cx="420308" cy="276999"/>
              </a:xfrm>
              <a:prstGeom prst="rect">
                <a:avLst/>
              </a:prstGeom>
              <a:noFill/>
            </p:spPr>
            <p:txBody>
              <a:bodyPr wrap="none" rtlCol="0">
                <a:spAutoFit/>
              </a:bodyPr>
              <a:lstStyle/>
              <a:p>
                <a:r>
                  <a:rPr kumimoji="1" lang="en-US" altLang="ja-JP" sz="1200" dirty="0"/>
                  <a:t>115</a:t>
                </a:r>
                <a:endParaRPr kumimoji="1" lang="ja-JP" altLang="en-US" sz="1200" dirty="0"/>
              </a:p>
            </p:txBody>
          </p:sp>
          <p:sp>
            <p:nvSpPr>
              <p:cNvPr id="17" name="テキスト ボックス 16">
                <a:extLst>
                  <a:ext uri="{FF2B5EF4-FFF2-40B4-BE49-F238E27FC236}">
                    <a16:creationId xmlns:a16="http://schemas.microsoft.com/office/drawing/2014/main" id="{3E304A1B-1BE2-2F11-D717-4ADCE8656B8A}"/>
                  </a:ext>
                </a:extLst>
              </p:cNvPr>
              <p:cNvSpPr txBox="1"/>
              <p:nvPr/>
            </p:nvSpPr>
            <p:spPr>
              <a:xfrm>
                <a:off x="2958478" y="5937966"/>
                <a:ext cx="341760" cy="276999"/>
              </a:xfrm>
              <a:prstGeom prst="rect">
                <a:avLst/>
              </a:prstGeom>
              <a:noFill/>
            </p:spPr>
            <p:txBody>
              <a:bodyPr wrap="square" rtlCol="0">
                <a:spAutoFit/>
              </a:bodyPr>
              <a:lstStyle/>
              <a:p>
                <a:r>
                  <a:rPr kumimoji="1" lang="en-US" altLang="ja-JP" sz="1200" dirty="0"/>
                  <a:t>63</a:t>
                </a:r>
                <a:endParaRPr kumimoji="1" lang="ja-JP" altLang="en-US" sz="1200" dirty="0"/>
              </a:p>
            </p:txBody>
          </p:sp>
          <p:sp>
            <p:nvSpPr>
              <p:cNvPr id="18" name="テキスト ボックス 17">
                <a:extLst>
                  <a:ext uri="{FF2B5EF4-FFF2-40B4-BE49-F238E27FC236}">
                    <a16:creationId xmlns:a16="http://schemas.microsoft.com/office/drawing/2014/main" id="{87EDB4D0-8557-CD2B-02B5-8E079855E589}"/>
                  </a:ext>
                </a:extLst>
              </p:cNvPr>
              <p:cNvSpPr txBox="1"/>
              <p:nvPr/>
            </p:nvSpPr>
            <p:spPr>
              <a:xfrm>
                <a:off x="1712668" y="3799405"/>
                <a:ext cx="420308" cy="276999"/>
              </a:xfrm>
              <a:prstGeom prst="rect">
                <a:avLst/>
              </a:prstGeom>
              <a:noFill/>
            </p:spPr>
            <p:txBody>
              <a:bodyPr wrap="none" rtlCol="0">
                <a:spAutoFit/>
              </a:bodyPr>
              <a:lstStyle/>
              <a:p>
                <a:r>
                  <a:rPr kumimoji="1" lang="en-US" altLang="ja-JP" sz="1200" dirty="0"/>
                  <a:t>232</a:t>
                </a:r>
                <a:endParaRPr kumimoji="1" lang="ja-JP" altLang="en-US" sz="1200" dirty="0"/>
              </a:p>
            </p:txBody>
          </p:sp>
          <p:sp>
            <p:nvSpPr>
              <p:cNvPr id="19" name="テキスト ボックス 18">
                <a:extLst>
                  <a:ext uri="{FF2B5EF4-FFF2-40B4-BE49-F238E27FC236}">
                    <a16:creationId xmlns:a16="http://schemas.microsoft.com/office/drawing/2014/main" id="{F301B138-8410-542C-589E-AE1C3800865E}"/>
                  </a:ext>
                </a:extLst>
              </p:cNvPr>
              <p:cNvSpPr txBox="1"/>
              <p:nvPr/>
            </p:nvSpPr>
            <p:spPr>
              <a:xfrm>
                <a:off x="1712668" y="4313149"/>
                <a:ext cx="420308" cy="276999"/>
              </a:xfrm>
              <a:prstGeom prst="rect">
                <a:avLst/>
              </a:prstGeom>
              <a:noFill/>
            </p:spPr>
            <p:txBody>
              <a:bodyPr wrap="none" rtlCol="0">
                <a:spAutoFit/>
              </a:bodyPr>
              <a:lstStyle/>
              <a:p>
                <a:r>
                  <a:rPr kumimoji="1" lang="en-US" altLang="ja-JP" sz="1200" dirty="0"/>
                  <a:t>348</a:t>
                </a:r>
                <a:endParaRPr kumimoji="1" lang="ja-JP" altLang="en-US" sz="1200" dirty="0"/>
              </a:p>
            </p:txBody>
          </p:sp>
          <p:sp>
            <p:nvSpPr>
              <p:cNvPr id="20" name="テキスト ボックス 19">
                <a:extLst>
                  <a:ext uri="{FF2B5EF4-FFF2-40B4-BE49-F238E27FC236}">
                    <a16:creationId xmlns:a16="http://schemas.microsoft.com/office/drawing/2014/main" id="{3C90E371-C471-2BB2-A3CA-165407A4735D}"/>
                  </a:ext>
                </a:extLst>
              </p:cNvPr>
              <p:cNvSpPr txBox="1"/>
              <p:nvPr/>
            </p:nvSpPr>
            <p:spPr>
              <a:xfrm>
                <a:off x="1707692" y="4994679"/>
                <a:ext cx="420308" cy="276999"/>
              </a:xfrm>
              <a:prstGeom prst="rect">
                <a:avLst/>
              </a:prstGeom>
              <a:noFill/>
            </p:spPr>
            <p:txBody>
              <a:bodyPr wrap="none" rtlCol="0">
                <a:spAutoFit/>
              </a:bodyPr>
              <a:lstStyle/>
              <a:p>
                <a:r>
                  <a:rPr kumimoji="1" lang="en-US" altLang="ja-JP" sz="1200" dirty="0"/>
                  <a:t>319</a:t>
                </a:r>
                <a:endParaRPr kumimoji="1" lang="ja-JP" altLang="en-US" sz="1200" dirty="0"/>
              </a:p>
            </p:txBody>
          </p:sp>
          <p:sp>
            <p:nvSpPr>
              <p:cNvPr id="21" name="テキスト ボックス 20">
                <a:extLst>
                  <a:ext uri="{FF2B5EF4-FFF2-40B4-BE49-F238E27FC236}">
                    <a16:creationId xmlns:a16="http://schemas.microsoft.com/office/drawing/2014/main" id="{17212846-12C0-0B6C-F12D-F21096332F62}"/>
                  </a:ext>
                </a:extLst>
              </p:cNvPr>
              <p:cNvSpPr txBox="1"/>
              <p:nvPr/>
            </p:nvSpPr>
            <p:spPr>
              <a:xfrm>
                <a:off x="1719129" y="5537709"/>
                <a:ext cx="420308" cy="276999"/>
              </a:xfrm>
              <a:prstGeom prst="rect">
                <a:avLst/>
              </a:prstGeom>
              <a:noFill/>
            </p:spPr>
            <p:txBody>
              <a:bodyPr wrap="none" rtlCol="0">
                <a:spAutoFit/>
              </a:bodyPr>
              <a:lstStyle/>
              <a:p>
                <a:r>
                  <a:rPr kumimoji="1" lang="en-US" altLang="ja-JP" sz="1200" dirty="0"/>
                  <a:t>281</a:t>
                </a:r>
                <a:endParaRPr kumimoji="1" lang="ja-JP" altLang="en-US" sz="1200" dirty="0"/>
              </a:p>
            </p:txBody>
          </p:sp>
          <p:sp>
            <p:nvSpPr>
              <p:cNvPr id="22" name="テキスト ボックス 21">
                <a:extLst>
                  <a:ext uri="{FF2B5EF4-FFF2-40B4-BE49-F238E27FC236}">
                    <a16:creationId xmlns:a16="http://schemas.microsoft.com/office/drawing/2014/main" id="{EC28D96B-DB46-991E-6D47-BD74EC3C3EB1}"/>
                  </a:ext>
                </a:extLst>
              </p:cNvPr>
              <p:cNvSpPr txBox="1"/>
              <p:nvPr/>
            </p:nvSpPr>
            <p:spPr>
              <a:xfrm>
                <a:off x="1707692" y="5895761"/>
                <a:ext cx="420308" cy="276999"/>
              </a:xfrm>
              <a:prstGeom prst="rect">
                <a:avLst/>
              </a:prstGeom>
              <a:noFill/>
            </p:spPr>
            <p:txBody>
              <a:bodyPr wrap="none" rtlCol="0">
                <a:spAutoFit/>
              </a:bodyPr>
              <a:lstStyle/>
              <a:p>
                <a:r>
                  <a:rPr kumimoji="1" lang="en-US" altLang="ja-JP" sz="1200" dirty="0"/>
                  <a:t>100</a:t>
                </a:r>
                <a:endParaRPr kumimoji="1" lang="ja-JP" altLang="en-US" sz="1200" dirty="0"/>
              </a:p>
            </p:txBody>
          </p:sp>
        </p:grpSp>
        <p:sp>
          <p:nvSpPr>
            <p:cNvPr id="24" name="テキスト ボックス 23">
              <a:extLst>
                <a:ext uri="{FF2B5EF4-FFF2-40B4-BE49-F238E27FC236}">
                  <a16:creationId xmlns:a16="http://schemas.microsoft.com/office/drawing/2014/main" id="{1C44A63B-3287-D16B-B57C-5CA7112CC4F9}"/>
                </a:ext>
              </a:extLst>
            </p:cNvPr>
            <p:cNvSpPr txBox="1"/>
            <p:nvPr/>
          </p:nvSpPr>
          <p:spPr>
            <a:xfrm>
              <a:off x="928308" y="3302856"/>
              <a:ext cx="466794" cy="261610"/>
            </a:xfrm>
            <a:prstGeom prst="rect">
              <a:avLst/>
            </a:prstGeom>
            <a:noFill/>
          </p:spPr>
          <p:txBody>
            <a:bodyPr wrap="none" rtlCol="0">
              <a:spAutoFit/>
            </a:bodyPr>
            <a:lstStyle/>
            <a:p>
              <a:r>
                <a:rPr kumimoji="1" lang="ja-JP" altLang="en-US" sz="1050" dirty="0">
                  <a:latin typeface="BIZ UDゴシック" panose="020B0400000000000000" pitchFamily="49" charset="-128"/>
                  <a:ea typeface="BIZ UDゴシック" panose="020B0400000000000000" pitchFamily="49" charset="-128"/>
                </a:rPr>
                <a:t>産業</a:t>
              </a:r>
            </a:p>
          </p:txBody>
        </p:sp>
        <p:sp>
          <p:nvSpPr>
            <p:cNvPr id="25" name="テキスト ボックス 24">
              <a:extLst>
                <a:ext uri="{FF2B5EF4-FFF2-40B4-BE49-F238E27FC236}">
                  <a16:creationId xmlns:a16="http://schemas.microsoft.com/office/drawing/2014/main" id="{25C18BDB-4B1F-5E3F-0AC3-F76D98D0FF81}"/>
                </a:ext>
              </a:extLst>
            </p:cNvPr>
            <p:cNvSpPr txBox="1"/>
            <p:nvPr/>
          </p:nvSpPr>
          <p:spPr>
            <a:xfrm>
              <a:off x="928308" y="4012860"/>
              <a:ext cx="453970" cy="253916"/>
            </a:xfrm>
            <a:prstGeom prst="rect">
              <a:avLst/>
            </a:prstGeom>
            <a:noFill/>
          </p:spPr>
          <p:txBody>
            <a:bodyPr wrap="none" rtlCol="0">
              <a:spAutoFit/>
            </a:bodyPr>
            <a:lstStyle/>
            <a:p>
              <a:r>
                <a:rPr kumimoji="1" lang="ja-JP" altLang="en-US" sz="1050" dirty="0">
                  <a:latin typeface="BIZ UDゴシック" panose="020B0400000000000000" pitchFamily="49" charset="-128"/>
                  <a:ea typeface="BIZ UDゴシック" panose="020B0400000000000000" pitchFamily="49" charset="-128"/>
                </a:rPr>
                <a:t>運輸</a:t>
              </a:r>
            </a:p>
          </p:txBody>
        </p:sp>
        <p:sp>
          <p:nvSpPr>
            <p:cNvPr id="26" name="テキスト ボックス 25">
              <a:extLst>
                <a:ext uri="{FF2B5EF4-FFF2-40B4-BE49-F238E27FC236}">
                  <a16:creationId xmlns:a16="http://schemas.microsoft.com/office/drawing/2014/main" id="{23914BB8-6669-862F-F5EB-B0E4CC461E33}"/>
                </a:ext>
              </a:extLst>
            </p:cNvPr>
            <p:cNvSpPr txBox="1"/>
            <p:nvPr/>
          </p:nvSpPr>
          <p:spPr>
            <a:xfrm>
              <a:off x="928308" y="4725759"/>
              <a:ext cx="588623" cy="415498"/>
            </a:xfrm>
            <a:prstGeom prst="rect">
              <a:avLst/>
            </a:prstGeom>
            <a:noFill/>
          </p:spPr>
          <p:txBody>
            <a:bodyPr wrap="none" rtlCol="0">
              <a:spAutoFit/>
            </a:bodyPr>
            <a:lstStyle/>
            <a:p>
              <a:r>
                <a:rPr kumimoji="1" lang="ja-JP" altLang="en-US" sz="1050" dirty="0">
                  <a:latin typeface="BIZ UDゴシック" panose="020B0400000000000000" pitchFamily="49" charset="-128"/>
                  <a:ea typeface="BIZ UDゴシック" panose="020B0400000000000000" pitchFamily="49" charset="-128"/>
                </a:rPr>
                <a:t>業務</a:t>
              </a:r>
              <a:endParaRPr kumimoji="1" lang="en-US" altLang="ja-JP" sz="1050" dirty="0">
                <a:latin typeface="BIZ UDゴシック" panose="020B0400000000000000" pitchFamily="49" charset="-128"/>
                <a:ea typeface="BIZ UDゴシック" panose="020B0400000000000000" pitchFamily="49" charset="-128"/>
              </a:endParaRPr>
            </a:p>
            <a:p>
              <a:r>
                <a:rPr kumimoji="1" lang="ja-JP" altLang="en-US" sz="1050" dirty="0">
                  <a:latin typeface="BIZ UDゴシック" panose="020B0400000000000000" pitchFamily="49" charset="-128"/>
                  <a:ea typeface="BIZ UDゴシック" panose="020B0400000000000000" pitchFamily="49" charset="-128"/>
                </a:rPr>
                <a:t>その他</a:t>
              </a:r>
            </a:p>
          </p:txBody>
        </p:sp>
        <p:sp>
          <p:nvSpPr>
            <p:cNvPr id="27" name="テキスト ボックス 26">
              <a:extLst>
                <a:ext uri="{FF2B5EF4-FFF2-40B4-BE49-F238E27FC236}">
                  <a16:creationId xmlns:a16="http://schemas.microsoft.com/office/drawing/2014/main" id="{D0255902-51DB-26B5-A5B8-277A3ED478F0}"/>
                </a:ext>
              </a:extLst>
            </p:cNvPr>
            <p:cNvSpPr txBox="1"/>
            <p:nvPr/>
          </p:nvSpPr>
          <p:spPr>
            <a:xfrm>
              <a:off x="938481" y="5485818"/>
              <a:ext cx="453970" cy="253916"/>
            </a:xfrm>
            <a:prstGeom prst="rect">
              <a:avLst/>
            </a:prstGeom>
            <a:noFill/>
          </p:spPr>
          <p:txBody>
            <a:bodyPr wrap="none" rtlCol="0">
              <a:spAutoFit/>
            </a:bodyPr>
            <a:lstStyle/>
            <a:p>
              <a:r>
                <a:rPr kumimoji="1" lang="ja-JP" altLang="en-US" sz="1050" dirty="0">
                  <a:latin typeface="BIZ UDゴシック" panose="020B0400000000000000" pitchFamily="49" charset="-128"/>
                  <a:ea typeface="BIZ UDゴシック" panose="020B0400000000000000" pitchFamily="49" charset="-128"/>
                </a:rPr>
                <a:t>家庭</a:t>
              </a:r>
              <a:endParaRPr kumimoji="1" lang="en-US" altLang="ja-JP" sz="1050" dirty="0">
                <a:latin typeface="BIZ UDゴシック" panose="020B0400000000000000" pitchFamily="49" charset="-128"/>
                <a:ea typeface="BIZ UDゴシック" panose="020B0400000000000000" pitchFamily="49" charset="-128"/>
              </a:endParaRPr>
            </a:p>
          </p:txBody>
        </p:sp>
        <p:sp>
          <p:nvSpPr>
            <p:cNvPr id="28" name="テキスト ボックス 27">
              <a:extLst>
                <a:ext uri="{FF2B5EF4-FFF2-40B4-BE49-F238E27FC236}">
                  <a16:creationId xmlns:a16="http://schemas.microsoft.com/office/drawing/2014/main" id="{291504F6-D1AD-11FD-9C36-03F93158BE76}"/>
                </a:ext>
              </a:extLst>
            </p:cNvPr>
            <p:cNvSpPr txBox="1"/>
            <p:nvPr/>
          </p:nvSpPr>
          <p:spPr>
            <a:xfrm>
              <a:off x="924087" y="5895761"/>
              <a:ext cx="588623" cy="253916"/>
            </a:xfrm>
            <a:prstGeom prst="rect">
              <a:avLst/>
            </a:prstGeom>
            <a:noFill/>
          </p:spPr>
          <p:txBody>
            <a:bodyPr wrap="none" rtlCol="0">
              <a:spAutoFit/>
            </a:bodyPr>
            <a:lstStyle/>
            <a:p>
              <a:r>
                <a:rPr kumimoji="1" lang="ja-JP" altLang="en-US" sz="1050" dirty="0">
                  <a:latin typeface="BIZ UDゴシック" panose="020B0400000000000000" pitchFamily="49" charset="-128"/>
                  <a:ea typeface="BIZ UDゴシック" panose="020B0400000000000000" pitchFamily="49" charset="-128"/>
                </a:rPr>
                <a:t>その他</a:t>
              </a:r>
              <a:endParaRPr kumimoji="1" lang="en-US" altLang="ja-JP" sz="1050" dirty="0">
                <a:latin typeface="BIZ UDゴシック" panose="020B0400000000000000" pitchFamily="49" charset="-128"/>
                <a:ea typeface="BIZ UDゴシック" panose="020B0400000000000000" pitchFamily="49" charset="-128"/>
              </a:endParaRPr>
            </a:p>
          </p:txBody>
        </p:sp>
        <p:sp>
          <p:nvSpPr>
            <p:cNvPr id="29" name="テキスト ボックス 28">
              <a:extLst>
                <a:ext uri="{FF2B5EF4-FFF2-40B4-BE49-F238E27FC236}">
                  <a16:creationId xmlns:a16="http://schemas.microsoft.com/office/drawing/2014/main" id="{B88157DC-23B7-C0B7-B94E-8E444616E03C}"/>
                </a:ext>
              </a:extLst>
            </p:cNvPr>
            <p:cNvSpPr txBox="1"/>
            <p:nvPr/>
          </p:nvSpPr>
          <p:spPr>
            <a:xfrm>
              <a:off x="449490" y="2846477"/>
              <a:ext cx="537327" cy="276999"/>
            </a:xfrm>
            <a:prstGeom prst="rect">
              <a:avLst/>
            </a:prstGeom>
            <a:noFill/>
          </p:spPr>
          <p:txBody>
            <a:bodyPr wrap="none" rtlCol="0">
              <a:spAutoFit/>
            </a:bodyPr>
            <a:lstStyle/>
            <a:p>
              <a:r>
                <a:rPr kumimoji="1" lang="en-US" altLang="ja-JP" sz="1200" dirty="0"/>
                <a:t>1,599</a:t>
              </a:r>
              <a:endParaRPr kumimoji="1" lang="ja-JP" altLang="en-US" sz="1200" dirty="0"/>
            </a:p>
          </p:txBody>
        </p:sp>
        <p:sp>
          <p:nvSpPr>
            <p:cNvPr id="30" name="テキスト ボックス 29">
              <a:extLst>
                <a:ext uri="{FF2B5EF4-FFF2-40B4-BE49-F238E27FC236}">
                  <a16:creationId xmlns:a16="http://schemas.microsoft.com/office/drawing/2014/main" id="{13A79061-C6A1-E246-AACF-E33FEDA3AEF0}"/>
                </a:ext>
              </a:extLst>
            </p:cNvPr>
            <p:cNvSpPr txBox="1"/>
            <p:nvPr/>
          </p:nvSpPr>
          <p:spPr>
            <a:xfrm>
              <a:off x="1641158" y="3403687"/>
              <a:ext cx="537327" cy="276999"/>
            </a:xfrm>
            <a:prstGeom prst="rect">
              <a:avLst/>
            </a:prstGeom>
            <a:noFill/>
          </p:spPr>
          <p:txBody>
            <a:bodyPr wrap="none" rtlCol="0">
              <a:spAutoFit/>
            </a:bodyPr>
            <a:lstStyle/>
            <a:p>
              <a:r>
                <a:rPr kumimoji="1" lang="en-US" altLang="ja-JP" sz="1200" dirty="0"/>
                <a:t>1,280</a:t>
              </a:r>
              <a:endParaRPr kumimoji="1" lang="ja-JP" altLang="en-US" sz="1200" dirty="0"/>
            </a:p>
          </p:txBody>
        </p:sp>
        <p:sp>
          <p:nvSpPr>
            <p:cNvPr id="31" name="テキスト ボックス 30">
              <a:extLst>
                <a:ext uri="{FF2B5EF4-FFF2-40B4-BE49-F238E27FC236}">
                  <a16:creationId xmlns:a16="http://schemas.microsoft.com/office/drawing/2014/main" id="{703F02C0-6353-412A-DC68-B9625FCDEE4F}"/>
                </a:ext>
              </a:extLst>
            </p:cNvPr>
            <p:cNvSpPr txBox="1"/>
            <p:nvPr/>
          </p:nvSpPr>
          <p:spPr>
            <a:xfrm>
              <a:off x="2909794" y="4380641"/>
              <a:ext cx="420308" cy="276999"/>
            </a:xfrm>
            <a:prstGeom prst="rect">
              <a:avLst/>
            </a:prstGeom>
            <a:noFill/>
          </p:spPr>
          <p:txBody>
            <a:bodyPr wrap="none" rtlCol="0">
              <a:spAutoFit/>
            </a:bodyPr>
            <a:lstStyle/>
            <a:p>
              <a:r>
                <a:rPr kumimoji="1" lang="en-US" altLang="ja-JP" sz="1200" dirty="0"/>
                <a:t>774</a:t>
              </a:r>
              <a:endParaRPr kumimoji="1" lang="ja-JP" altLang="en-US" sz="1200" dirty="0"/>
            </a:p>
          </p:txBody>
        </p:sp>
        <p:sp>
          <p:nvSpPr>
            <p:cNvPr id="32" name="テキスト ボックス 31">
              <a:extLst>
                <a:ext uri="{FF2B5EF4-FFF2-40B4-BE49-F238E27FC236}">
                  <a16:creationId xmlns:a16="http://schemas.microsoft.com/office/drawing/2014/main" id="{3F99BAA1-D433-C01A-3DB2-6C194B7E4A1F}"/>
                </a:ext>
              </a:extLst>
            </p:cNvPr>
            <p:cNvSpPr txBox="1"/>
            <p:nvPr/>
          </p:nvSpPr>
          <p:spPr>
            <a:xfrm>
              <a:off x="-24414" y="2583529"/>
              <a:ext cx="734496" cy="261610"/>
            </a:xfrm>
            <a:prstGeom prst="rect">
              <a:avLst/>
            </a:prstGeom>
            <a:noFill/>
          </p:spPr>
          <p:txBody>
            <a:bodyPr wrap="none" rtlCol="0">
              <a:spAutoFit/>
            </a:bodyPr>
            <a:lstStyle/>
            <a:p>
              <a:r>
                <a:rPr kumimoji="1" lang="en-US" altLang="ja-JP" sz="900" dirty="0">
                  <a:latin typeface="BIZ UDゴシック" panose="020B0400000000000000" pitchFamily="49" charset="-128"/>
                  <a:ea typeface="BIZ UDゴシック" panose="020B0400000000000000" pitchFamily="49" charset="-128"/>
                </a:rPr>
                <a:t>(</a:t>
              </a:r>
              <a:r>
                <a:rPr kumimoji="1" lang="ja-JP" altLang="en-US" sz="900" dirty="0">
                  <a:latin typeface="BIZ UDゴシック" panose="020B0400000000000000" pitchFamily="49" charset="-128"/>
                  <a:ea typeface="BIZ UDゴシック" panose="020B0400000000000000" pitchFamily="49" charset="-128"/>
                </a:rPr>
                <a:t>万</a:t>
              </a:r>
              <a:r>
                <a:rPr kumimoji="1" lang="en-US" altLang="ja-JP" sz="1100" dirty="0"/>
                <a:t>t-CO</a:t>
              </a:r>
              <a:r>
                <a:rPr kumimoji="1" lang="en-US" altLang="ja-JP" sz="1100" baseline="-25000" dirty="0"/>
                <a:t>2</a:t>
              </a:r>
              <a:r>
                <a:rPr kumimoji="1" lang="en-US" altLang="ja-JP" sz="1100" dirty="0">
                  <a:latin typeface="BIZ UDゴシック" panose="020B0400000000000000" pitchFamily="49" charset="-128"/>
                  <a:ea typeface="BIZ UDゴシック" panose="020B0400000000000000" pitchFamily="49" charset="-128"/>
                </a:rPr>
                <a:t>)</a:t>
              </a:r>
              <a:endParaRPr kumimoji="1" lang="ja-JP" altLang="en-US" sz="1100" baseline="-25000" dirty="0"/>
            </a:p>
          </p:txBody>
        </p:sp>
        <p:sp>
          <p:nvSpPr>
            <p:cNvPr id="33" name="テキスト ボックス 32">
              <a:extLst>
                <a:ext uri="{FF2B5EF4-FFF2-40B4-BE49-F238E27FC236}">
                  <a16:creationId xmlns:a16="http://schemas.microsoft.com/office/drawing/2014/main" id="{2C574A91-AC11-C946-5F1D-6646F67D2F29}"/>
                </a:ext>
              </a:extLst>
            </p:cNvPr>
            <p:cNvSpPr txBox="1"/>
            <p:nvPr/>
          </p:nvSpPr>
          <p:spPr>
            <a:xfrm>
              <a:off x="3289593" y="4700358"/>
              <a:ext cx="558166" cy="261610"/>
            </a:xfrm>
            <a:prstGeom prst="rect">
              <a:avLst/>
            </a:prstGeom>
            <a:noFill/>
          </p:spPr>
          <p:txBody>
            <a:bodyPr wrap="none" rtlCol="0">
              <a:spAutoFit/>
            </a:bodyPr>
            <a:lstStyle/>
            <a:p>
              <a:r>
                <a:rPr kumimoji="1" lang="ja-JP" altLang="en-US" sz="1000" dirty="0">
                  <a:latin typeface="BIZ UDゴシック" panose="020B0400000000000000" pitchFamily="49" charset="-128"/>
                  <a:ea typeface="BIZ UDゴシック" panose="020B0400000000000000" pitchFamily="49" charset="-128"/>
                </a:rPr>
                <a:t>△</a:t>
              </a:r>
              <a:r>
                <a:rPr kumimoji="1" lang="en-US" altLang="ja-JP" sz="1100" dirty="0"/>
                <a:t>49%</a:t>
              </a:r>
              <a:endParaRPr kumimoji="1" lang="ja-JP" altLang="en-US" sz="1100" dirty="0"/>
            </a:p>
          </p:txBody>
        </p:sp>
        <p:sp>
          <p:nvSpPr>
            <p:cNvPr id="34" name="テキスト ボックス 33">
              <a:extLst>
                <a:ext uri="{FF2B5EF4-FFF2-40B4-BE49-F238E27FC236}">
                  <a16:creationId xmlns:a16="http://schemas.microsoft.com/office/drawing/2014/main" id="{4CC99881-CEFB-50C4-11B3-ED6602BC6D82}"/>
                </a:ext>
              </a:extLst>
            </p:cNvPr>
            <p:cNvSpPr txBox="1"/>
            <p:nvPr/>
          </p:nvSpPr>
          <p:spPr>
            <a:xfrm>
              <a:off x="3289593" y="5121679"/>
              <a:ext cx="558166" cy="261610"/>
            </a:xfrm>
            <a:prstGeom prst="rect">
              <a:avLst/>
            </a:prstGeom>
            <a:noFill/>
          </p:spPr>
          <p:txBody>
            <a:bodyPr wrap="none" rtlCol="0">
              <a:spAutoFit/>
            </a:bodyPr>
            <a:lstStyle/>
            <a:p>
              <a:r>
                <a:rPr kumimoji="1" lang="ja-JP" altLang="en-US" sz="1000" dirty="0">
                  <a:latin typeface="BIZ UDゴシック" panose="020B0400000000000000" pitchFamily="49" charset="-128"/>
                  <a:ea typeface="BIZ UDゴシック" panose="020B0400000000000000" pitchFamily="49" charset="-128"/>
                </a:rPr>
                <a:t>△</a:t>
              </a:r>
              <a:r>
                <a:rPr kumimoji="1" lang="en-US" altLang="ja-JP" sz="1100" dirty="0"/>
                <a:t>37%</a:t>
              </a:r>
              <a:endParaRPr kumimoji="1" lang="ja-JP" altLang="en-US" sz="1100" dirty="0"/>
            </a:p>
          </p:txBody>
        </p:sp>
        <p:sp>
          <p:nvSpPr>
            <p:cNvPr id="35" name="テキスト ボックス 34">
              <a:extLst>
                <a:ext uri="{FF2B5EF4-FFF2-40B4-BE49-F238E27FC236}">
                  <a16:creationId xmlns:a16="http://schemas.microsoft.com/office/drawing/2014/main" id="{1984114F-35F5-4DB5-C874-73C2568CCEEB}"/>
                </a:ext>
              </a:extLst>
            </p:cNvPr>
            <p:cNvSpPr txBox="1"/>
            <p:nvPr/>
          </p:nvSpPr>
          <p:spPr>
            <a:xfrm>
              <a:off x="3289593" y="5506592"/>
              <a:ext cx="558166" cy="261610"/>
            </a:xfrm>
            <a:prstGeom prst="rect">
              <a:avLst/>
            </a:prstGeom>
            <a:noFill/>
          </p:spPr>
          <p:txBody>
            <a:bodyPr wrap="none" rtlCol="0">
              <a:spAutoFit/>
            </a:bodyPr>
            <a:lstStyle/>
            <a:p>
              <a:r>
                <a:rPr kumimoji="1" lang="ja-JP" altLang="en-US" sz="1000" dirty="0">
                  <a:latin typeface="BIZ UDゴシック" panose="020B0400000000000000" pitchFamily="49" charset="-128"/>
                  <a:ea typeface="BIZ UDゴシック" panose="020B0400000000000000" pitchFamily="49" charset="-128"/>
                </a:rPr>
                <a:t>△</a:t>
              </a:r>
              <a:r>
                <a:rPr kumimoji="1" lang="en-US" altLang="ja-JP" sz="1100" dirty="0"/>
                <a:t>62%</a:t>
              </a:r>
              <a:endParaRPr kumimoji="1" lang="ja-JP" altLang="en-US" sz="1100" dirty="0"/>
            </a:p>
          </p:txBody>
        </p:sp>
        <p:sp>
          <p:nvSpPr>
            <p:cNvPr id="36" name="テキスト ボックス 35">
              <a:extLst>
                <a:ext uri="{FF2B5EF4-FFF2-40B4-BE49-F238E27FC236}">
                  <a16:creationId xmlns:a16="http://schemas.microsoft.com/office/drawing/2014/main" id="{46E1CDBB-BA35-8D62-C8B4-1A0B66789F70}"/>
                </a:ext>
              </a:extLst>
            </p:cNvPr>
            <p:cNvSpPr txBox="1"/>
            <p:nvPr/>
          </p:nvSpPr>
          <p:spPr>
            <a:xfrm>
              <a:off x="3289593" y="5749091"/>
              <a:ext cx="558166" cy="261610"/>
            </a:xfrm>
            <a:prstGeom prst="rect">
              <a:avLst/>
            </a:prstGeom>
            <a:noFill/>
          </p:spPr>
          <p:txBody>
            <a:bodyPr wrap="none" rtlCol="0">
              <a:spAutoFit/>
            </a:bodyPr>
            <a:lstStyle/>
            <a:p>
              <a:r>
                <a:rPr kumimoji="1" lang="ja-JP" altLang="en-US" sz="1000" dirty="0">
                  <a:latin typeface="BIZ UDゴシック" panose="020B0400000000000000" pitchFamily="49" charset="-128"/>
                  <a:ea typeface="BIZ UDゴシック" panose="020B0400000000000000" pitchFamily="49" charset="-128"/>
                </a:rPr>
                <a:t>△</a:t>
              </a:r>
              <a:r>
                <a:rPr kumimoji="1" lang="en-US" altLang="ja-JP" sz="1100" dirty="0"/>
                <a:t>66%</a:t>
              </a:r>
              <a:endParaRPr kumimoji="1" lang="ja-JP" altLang="en-US" sz="1100" dirty="0"/>
            </a:p>
          </p:txBody>
        </p:sp>
        <p:sp>
          <p:nvSpPr>
            <p:cNvPr id="37" name="テキスト ボックス 36">
              <a:extLst>
                <a:ext uri="{FF2B5EF4-FFF2-40B4-BE49-F238E27FC236}">
                  <a16:creationId xmlns:a16="http://schemas.microsoft.com/office/drawing/2014/main" id="{939089B1-17FE-0200-BE3F-FCB633C1C2D5}"/>
                </a:ext>
              </a:extLst>
            </p:cNvPr>
            <p:cNvSpPr txBox="1"/>
            <p:nvPr/>
          </p:nvSpPr>
          <p:spPr>
            <a:xfrm>
              <a:off x="3289593" y="5926913"/>
              <a:ext cx="558166" cy="261610"/>
            </a:xfrm>
            <a:prstGeom prst="rect">
              <a:avLst/>
            </a:prstGeom>
            <a:noFill/>
          </p:spPr>
          <p:txBody>
            <a:bodyPr wrap="none" rtlCol="0">
              <a:spAutoFit/>
            </a:bodyPr>
            <a:lstStyle/>
            <a:p>
              <a:r>
                <a:rPr kumimoji="1" lang="ja-JP" altLang="en-US" sz="1000" dirty="0">
                  <a:latin typeface="BIZ UDゴシック" panose="020B0400000000000000" pitchFamily="49" charset="-128"/>
                  <a:ea typeface="BIZ UDゴシック" panose="020B0400000000000000" pitchFamily="49" charset="-128"/>
                </a:rPr>
                <a:t>△</a:t>
              </a:r>
              <a:r>
                <a:rPr kumimoji="1" lang="en-US" altLang="ja-JP" sz="1100" dirty="0"/>
                <a:t>37%</a:t>
              </a:r>
              <a:endParaRPr kumimoji="1" lang="ja-JP" altLang="en-US" sz="1100" dirty="0"/>
            </a:p>
          </p:txBody>
        </p:sp>
        <p:cxnSp>
          <p:nvCxnSpPr>
            <p:cNvPr id="39" name="直線コネクタ 38">
              <a:extLst>
                <a:ext uri="{FF2B5EF4-FFF2-40B4-BE49-F238E27FC236}">
                  <a16:creationId xmlns:a16="http://schemas.microsoft.com/office/drawing/2014/main" id="{8F560CF6-27E3-5AD2-4B01-7C8A0011F2EA}"/>
                </a:ext>
              </a:extLst>
            </p:cNvPr>
            <p:cNvCxnSpPr>
              <a:cxnSpLocks/>
            </p:cNvCxnSpPr>
            <p:nvPr/>
          </p:nvCxnSpPr>
          <p:spPr>
            <a:xfrm>
              <a:off x="469900" y="3098076"/>
              <a:ext cx="2984500" cy="0"/>
            </a:xfrm>
            <a:prstGeom prst="line">
              <a:avLst/>
            </a:prstGeom>
            <a:ln w="28575">
              <a:solidFill>
                <a:srgbClr val="00B0F0"/>
              </a:solidFill>
              <a:prstDash val="dash"/>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2A1E73FE-E225-37AE-4403-CA9B02C3946F}"/>
                </a:ext>
              </a:extLst>
            </p:cNvPr>
            <p:cNvCxnSpPr>
              <a:cxnSpLocks/>
            </p:cNvCxnSpPr>
            <p:nvPr/>
          </p:nvCxnSpPr>
          <p:spPr>
            <a:xfrm>
              <a:off x="2178485" y="3138987"/>
              <a:ext cx="0" cy="576000"/>
            </a:xfrm>
            <a:prstGeom prst="line">
              <a:avLst/>
            </a:prstGeom>
            <a:ln w="28575">
              <a:solidFill>
                <a:srgbClr val="00B0F0"/>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4464C73A-0D3A-AF3D-B45D-7434CE55AFD0}"/>
                </a:ext>
              </a:extLst>
            </p:cNvPr>
            <p:cNvCxnSpPr>
              <a:cxnSpLocks/>
            </p:cNvCxnSpPr>
            <p:nvPr/>
          </p:nvCxnSpPr>
          <p:spPr>
            <a:xfrm>
              <a:off x="3347178" y="3132961"/>
              <a:ext cx="0" cy="1512000"/>
            </a:xfrm>
            <a:prstGeom prst="line">
              <a:avLst/>
            </a:prstGeom>
            <a:ln w="28575">
              <a:solidFill>
                <a:srgbClr val="00B0F0"/>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4" name="テキスト ボックス 43">
              <a:extLst>
                <a:ext uri="{FF2B5EF4-FFF2-40B4-BE49-F238E27FC236}">
                  <a16:creationId xmlns:a16="http://schemas.microsoft.com/office/drawing/2014/main" id="{0F5B0230-C62F-EA9E-E626-86894A20E229}"/>
                </a:ext>
              </a:extLst>
            </p:cNvPr>
            <p:cNvSpPr txBox="1"/>
            <p:nvPr/>
          </p:nvSpPr>
          <p:spPr>
            <a:xfrm>
              <a:off x="2132367" y="3224644"/>
              <a:ext cx="639919" cy="307777"/>
            </a:xfrm>
            <a:prstGeom prst="rect">
              <a:avLst/>
            </a:prstGeom>
            <a:noFill/>
          </p:spPr>
          <p:txBody>
            <a:bodyPr wrap="none" rtlCol="0">
              <a:spAutoFit/>
            </a:bodyPr>
            <a:lstStyle/>
            <a:p>
              <a:r>
                <a:rPr kumimoji="1" lang="ja-JP" altLang="en-US" sz="1100" b="1" dirty="0">
                  <a:solidFill>
                    <a:srgbClr val="00B0F0"/>
                  </a:solidFill>
                  <a:latin typeface="BIZ UDゴシック" panose="020B0400000000000000" pitchFamily="49" charset="-128"/>
                  <a:ea typeface="BIZ UDゴシック" panose="020B0400000000000000" pitchFamily="49" charset="-128"/>
                </a:rPr>
                <a:t>△</a:t>
              </a:r>
              <a:r>
                <a:rPr kumimoji="1" lang="en-US" altLang="ja-JP" sz="1400" b="1" dirty="0">
                  <a:solidFill>
                    <a:srgbClr val="00B0F0"/>
                  </a:solidFill>
                </a:rPr>
                <a:t>20%</a:t>
              </a:r>
              <a:endParaRPr kumimoji="1" lang="ja-JP" altLang="en-US" sz="1400" b="1" dirty="0">
                <a:solidFill>
                  <a:srgbClr val="00B0F0"/>
                </a:solidFill>
              </a:endParaRPr>
            </a:p>
          </p:txBody>
        </p:sp>
        <p:sp>
          <p:nvSpPr>
            <p:cNvPr id="45" name="テキスト ボックス 44">
              <a:extLst>
                <a:ext uri="{FF2B5EF4-FFF2-40B4-BE49-F238E27FC236}">
                  <a16:creationId xmlns:a16="http://schemas.microsoft.com/office/drawing/2014/main" id="{774EA37B-C289-113F-1A63-247397E1AA5B}"/>
                </a:ext>
              </a:extLst>
            </p:cNvPr>
            <p:cNvSpPr txBox="1"/>
            <p:nvPr/>
          </p:nvSpPr>
          <p:spPr>
            <a:xfrm>
              <a:off x="3300238" y="3769771"/>
              <a:ext cx="639919" cy="692497"/>
            </a:xfrm>
            <a:prstGeom prst="rect">
              <a:avLst/>
            </a:prstGeom>
            <a:noFill/>
          </p:spPr>
          <p:txBody>
            <a:bodyPr wrap="none" rtlCol="0">
              <a:spAutoFit/>
            </a:bodyPr>
            <a:lstStyle/>
            <a:p>
              <a:r>
                <a:rPr kumimoji="1" lang="ja-JP" altLang="en-US" sz="1100" b="1" dirty="0">
                  <a:solidFill>
                    <a:srgbClr val="00B0F0"/>
                  </a:solidFill>
                  <a:latin typeface="BIZ UDゴシック" panose="020B0400000000000000" pitchFamily="49" charset="-128"/>
                  <a:ea typeface="BIZ UDゴシック" panose="020B0400000000000000" pitchFamily="49" charset="-128"/>
                </a:rPr>
                <a:t> 目標</a:t>
              </a:r>
              <a:endParaRPr kumimoji="1" lang="en-US" altLang="ja-JP" sz="1100" b="1" dirty="0">
                <a:solidFill>
                  <a:srgbClr val="00B0F0"/>
                </a:solidFill>
                <a:latin typeface="BIZ UDゴシック" panose="020B0400000000000000" pitchFamily="49" charset="-128"/>
                <a:ea typeface="BIZ UDゴシック" panose="020B0400000000000000" pitchFamily="49" charset="-128"/>
              </a:endParaRPr>
            </a:p>
            <a:p>
              <a:r>
                <a:rPr kumimoji="1" lang="ja-JP" altLang="en-US" sz="1100" b="1" dirty="0">
                  <a:solidFill>
                    <a:srgbClr val="00B0F0"/>
                  </a:solidFill>
                  <a:latin typeface="BIZ UDゴシック" panose="020B0400000000000000" pitchFamily="49" charset="-128"/>
                  <a:ea typeface="BIZ UDゴシック" panose="020B0400000000000000" pitchFamily="49" charset="-128"/>
                </a:rPr>
                <a:t>△</a:t>
              </a:r>
              <a:r>
                <a:rPr kumimoji="1" lang="en-US" altLang="ja-JP" sz="1400" b="1" dirty="0">
                  <a:solidFill>
                    <a:srgbClr val="00B0F0"/>
                  </a:solidFill>
                </a:rPr>
                <a:t>52%</a:t>
              </a:r>
              <a:endParaRPr kumimoji="1" lang="en-US" altLang="ja-JP" sz="1400" b="1" dirty="0">
                <a:solidFill>
                  <a:srgbClr val="00B0F0"/>
                </a:solidFill>
                <a:latin typeface="BIZ UDゴシック" panose="020B0400000000000000" pitchFamily="49" charset="-128"/>
                <a:ea typeface="BIZ UDゴシック" panose="020B0400000000000000" pitchFamily="49" charset="-128"/>
              </a:endParaRPr>
            </a:p>
            <a:p>
              <a:endParaRPr kumimoji="1" lang="ja-JP" altLang="en-US" sz="1400" b="1" dirty="0">
                <a:solidFill>
                  <a:srgbClr val="00B0F0"/>
                </a:solidFill>
              </a:endParaRPr>
            </a:p>
          </p:txBody>
        </p:sp>
        <p:sp>
          <p:nvSpPr>
            <p:cNvPr id="46" name="テキスト ボックス 45">
              <a:extLst>
                <a:ext uri="{FF2B5EF4-FFF2-40B4-BE49-F238E27FC236}">
                  <a16:creationId xmlns:a16="http://schemas.microsoft.com/office/drawing/2014/main" id="{0E4E01F2-E22F-5C26-6CA4-0763287D320B}"/>
                </a:ext>
              </a:extLst>
            </p:cNvPr>
            <p:cNvSpPr txBox="1"/>
            <p:nvPr/>
          </p:nvSpPr>
          <p:spPr>
            <a:xfrm>
              <a:off x="2115572" y="2849215"/>
              <a:ext cx="1338828" cy="230832"/>
            </a:xfrm>
            <a:prstGeom prst="rect">
              <a:avLst/>
            </a:prstGeom>
            <a:noFill/>
          </p:spPr>
          <p:txBody>
            <a:bodyPr wrap="none" rtlCol="0">
              <a:spAutoFit/>
            </a:bodyPr>
            <a:lstStyle/>
            <a:p>
              <a:r>
                <a:rPr kumimoji="1" lang="ja-JP" altLang="en-US" sz="900" dirty="0">
                  <a:latin typeface="BIZ UDゴシック" panose="020B0400000000000000" pitchFamily="49" charset="-128"/>
                  <a:ea typeface="BIZ UDゴシック" panose="020B0400000000000000" pitchFamily="49" charset="-128"/>
                </a:rPr>
                <a:t>基準年度からの削減率</a:t>
              </a:r>
            </a:p>
          </p:txBody>
        </p:sp>
      </p:grpSp>
    </p:spTree>
    <p:extLst>
      <p:ext uri="{BB962C8B-B14F-4D97-AF65-F5344CB8AC3E}">
        <p14:creationId xmlns:p14="http://schemas.microsoft.com/office/powerpoint/2010/main" val="2783762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3680" y="2211669"/>
            <a:ext cx="8196639" cy="3652703"/>
          </a:xfrm>
          <a:prstGeom prst="rect">
            <a:avLst/>
          </a:prstGeom>
        </p:spPr>
      </p:pic>
      <p:sp>
        <p:nvSpPr>
          <p:cNvPr id="5" name="テキスト ボックス 4"/>
          <p:cNvSpPr txBox="1"/>
          <p:nvPr/>
        </p:nvSpPr>
        <p:spPr>
          <a:xfrm>
            <a:off x="133349" y="791426"/>
            <a:ext cx="8877301" cy="1107996"/>
          </a:xfrm>
          <a:prstGeom prst="rect">
            <a:avLst/>
          </a:prstGeom>
          <a:noFill/>
        </p:spPr>
        <p:txBody>
          <a:bodyPr wrap="square" rtlCol="0">
            <a:spAutoFit/>
          </a:bodyPr>
          <a:lstStyle/>
          <a:p>
            <a:r>
              <a:rPr kumimoji="1" lang="ja-JP" altLang="en-US" sz="2200" dirty="0">
                <a:latin typeface="メイリオ" panose="020B0604030504040204" pitchFamily="50" charset="-128"/>
                <a:ea typeface="メイリオ" panose="020B0604030504040204" pitchFamily="50" charset="-128"/>
              </a:rPr>
              <a:t>カーボンニュートラルとは、</a:t>
            </a:r>
            <a:r>
              <a:rPr kumimoji="1" lang="en-US" altLang="ja-JP" sz="2200" dirty="0">
                <a:latin typeface="メイリオ" panose="020B0604030504040204" pitchFamily="50" charset="-128"/>
                <a:ea typeface="メイリオ" panose="020B0604030504040204" pitchFamily="50" charset="-128"/>
              </a:rPr>
              <a:t>CO</a:t>
            </a:r>
            <a:r>
              <a:rPr kumimoji="1" lang="en-US" altLang="ja-JP" sz="1600" dirty="0">
                <a:latin typeface="メイリオ" panose="020B0604030504040204" pitchFamily="50" charset="-128"/>
                <a:ea typeface="メイリオ" panose="020B0604030504040204" pitchFamily="50" charset="-128"/>
              </a:rPr>
              <a:t>2</a:t>
            </a:r>
            <a:r>
              <a:rPr kumimoji="1" lang="ja-JP" altLang="en-US" sz="2200" dirty="0">
                <a:latin typeface="メイリオ" panose="020B0604030504040204" pitchFamily="50" charset="-128"/>
                <a:ea typeface="メイリオ" panose="020B0604030504040204" pitchFamily="50" charset="-128"/>
              </a:rPr>
              <a:t>をはじめとする温室効果ガスの</a:t>
            </a:r>
            <a:endParaRPr kumimoji="1" lang="en-US" altLang="ja-JP" sz="2200" dirty="0">
              <a:latin typeface="メイリオ" panose="020B0604030504040204" pitchFamily="50" charset="-128"/>
              <a:ea typeface="メイリオ" panose="020B0604030504040204" pitchFamily="50" charset="-128"/>
            </a:endParaRPr>
          </a:p>
          <a:p>
            <a:r>
              <a:rPr kumimoji="1" lang="ja-JP" altLang="en-US" sz="2200" dirty="0">
                <a:latin typeface="メイリオ" panose="020B0604030504040204" pitchFamily="50" charset="-128"/>
                <a:ea typeface="メイリオ" panose="020B0604030504040204" pitchFamily="50" charset="-128"/>
              </a:rPr>
              <a:t>「排出量」から、植林、森林管理などによる「吸収量」を差し引いて、</a:t>
            </a:r>
            <a:endParaRPr kumimoji="1" lang="en-US" altLang="ja-JP" sz="2200" dirty="0">
              <a:latin typeface="メイリオ" panose="020B0604030504040204" pitchFamily="50" charset="-128"/>
              <a:ea typeface="メイリオ" panose="020B0604030504040204" pitchFamily="50" charset="-128"/>
            </a:endParaRPr>
          </a:p>
          <a:p>
            <a:r>
              <a:rPr kumimoji="1" lang="ja-JP" altLang="en-US" sz="2200" dirty="0">
                <a:latin typeface="メイリオ" panose="020B0604030504040204" pitchFamily="50" charset="-128"/>
                <a:ea typeface="メイリオ" panose="020B0604030504040204" pitchFamily="50" charset="-128"/>
              </a:rPr>
              <a:t>合計を</a:t>
            </a:r>
            <a:r>
              <a:rPr kumimoji="1" lang="ja-JP" altLang="en-US" sz="2200" b="1" u="sng" dirty="0">
                <a:latin typeface="メイリオ" panose="020B0604030504040204" pitchFamily="50" charset="-128"/>
                <a:ea typeface="メイリオ" panose="020B0604030504040204" pitchFamily="50" charset="-128"/>
              </a:rPr>
              <a:t>実質的にゼロ</a:t>
            </a:r>
            <a:r>
              <a:rPr kumimoji="1" lang="ja-JP" altLang="en-US" sz="2200" dirty="0">
                <a:latin typeface="メイリオ" panose="020B0604030504040204" pitchFamily="50" charset="-128"/>
                <a:ea typeface="メイリオ" panose="020B0604030504040204" pitchFamily="50" charset="-128"/>
              </a:rPr>
              <a:t>にすることを意味します。</a:t>
            </a:r>
          </a:p>
        </p:txBody>
      </p:sp>
      <p:sp>
        <p:nvSpPr>
          <p:cNvPr id="6" name="テキスト ボックス 5"/>
          <p:cNvSpPr txBox="1"/>
          <p:nvPr/>
        </p:nvSpPr>
        <p:spPr>
          <a:xfrm>
            <a:off x="6341033" y="5864372"/>
            <a:ext cx="2044149" cy="261610"/>
          </a:xfrm>
          <a:prstGeom prst="rect">
            <a:avLst/>
          </a:prstGeom>
          <a:noFill/>
        </p:spPr>
        <p:txBody>
          <a:bodyPr wrap="none" rtlCol="0">
            <a:spAutoFit/>
          </a:bodyPr>
          <a:lstStyle/>
          <a:p>
            <a:r>
              <a:rPr kumimoji="1" lang="ja-JP" altLang="en-US" sz="1100" dirty="0"/>
              <a:t>出典：環境省「脱炭素ポータル」</a:t>
            </a:r>
          </a:p>
        </p:txBody>
      </p:sp>
      <p:sp>
        <p:nvSpPr>
          <p:cNvPr id="7" name="正方形/長方形 6">
            <a:extLst>
              <a:ext uri="{FF2B5EF4-FFF2-40B4-BE49-F238E27FC236}">
                <a16:creationId xmlns:a16="http://schemas.microsoft.com/office/drawing/2014/main" id="{F166BA2A-159E-10B1-3943-DCA51A782505}"/>
              </a:ext>
            </a:extLst>
          </p:cNvPr>
          <p:cNvSpPr/>
          <p:nvPr/>
        </p:nvSpPr>
        <p:spPr bwMode="ltGray">
          <a:xfrm>
            <a:off x="0" y="0"/>
            <a:ext cx="9144000" cy="552751"/>
          </a:xfrm>
          <a:prstGeom prst="rect">
            <a:avLst/>
          </a:prstGeom>
          <a:solidFill>
            <a:srgbClr val="63A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タイトル 2">
            <a:extLst>
              <a:ext uri="{FF2B5EF4-FFF2-40B4-BE49-F238E27FC236}">
                <a16:creationId xmlns:a16="http://schemas.microsoft.com/office/drawing/2014/main" id="{BA58C36F-E606-C9C3-6C89-65C4CED1466F}"/>
              </a:ext>
            </a:extLst>
          </p:cNvPr>
          <p:cNvSpPr txBox="1">
            <a:spLocks/>
          </p:cNvSpPr>
          <p:nvPr/>
        </p:nvSpPr>
        <p:spPr bwMode="gray">
          <a:xfrm>
            <a:off x="0" y="55847"/>
            <a:ext cx="9144000" cy="626323"/>
          </a:xfrm>
          <a:prstGeom prst="rect">
            <a:avLst/>
          </a:prstGeom>
        </p:spPr>
        <p:txBody>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3200" dirty="0">
                <a:solidFill>
                  <a:schemeClr val="bg1"/>
                </a:solidFill>
              </a:rPr>
              <a:t>　カーボンニュートラル（ＣＮ）とは</a:t>
            </a:r>
          </a:p>
        </p:txBody>
      </p:sp>
    </p:spTree>
    <p:extLst>
      <p:ext uri="{BB962C8B-B14F-4D97-AF65-F5344CB8AC3E}">
        <p14:creationId xmlns:p14="http://schemas.microsoft.com/office/powerpoint/2010/main" val="2665314499"/>
      </p:ext>
    </p:extLst>
  </p:cSld>
  <p:clrMapOvr>
    <a:masterClrMapping/>
  </p:clrMapOvr>
</p:sld>
</file>

<file path=ppt/theme/theme1.xml><?xml version="1.0" encoding="utf-8"?>
<a:theme xmlns:a="http://schemas.openxmlformats.org/drawingml/2006/main" name="レトロスペクト">
  <a:themeElements>
    <a:clrScheme name="レトロスペクト">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Template>Retrospect</Template>
  <TotalTime>1162</TotalTime>
  <Words>2852</Words>
  <PresentationFormat>画面に合わせる (4:3)</PresentationFormat>
  <Paragraphs>228</Paragraphs>
  <Slides>16</Slides>
  <Notes>16</Notes>
  <HiddenSlides>0</HiddenSlides>
  <MMClips>0</MMClips>
  <ScaleCrop>false</ScaleCrop>
  <HeadingPairs>
    <vt:vector baseType="variant" size="6">
      <vt:variant>
        <vt:lpstr>使用されているフォント</vt:lpstr>
      </vt:variant>
      <vt:variant>
        <vt:i4>5</vt:i4>
      </vt:variant>
      <vt:variant>
        <vt:lpstr>テーマ</vt:lpstr>
      </vt:variant>
      <vt:variant>
        <vt:i4>1</vt:i4>
      </vt:variant>
      <vt:variant>
        <vt:lpstr>スライド タイトル</vt:lpstr>
      </vt:variant>
      <vt:variant>
        <vt:i4>16</vt:i4>
      </vt:variant>
    </vt:vector>
  </HeadingPairs>
  <TitlesOfParts>
    <vt:vector baseType="lpstr" size="22">
      <vt:lpstr>BIZ UDゴシック</vt:lpstr>
      <vt:lpstr>メイリオ</vt:lpstr>
      <vt:lpstr>游ゴシック</vt:lpstr>
      <vt:lpstr>Calibri</vt:lpstr>
      <vt:lpstr>Calibri Light</vt:lpstr>
      <vt:lpstr>レトロスペクト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mitype="http://purl.org/dc/dcmitype/" xmlns:dcterms="http://purl.org/dc/terms/" xmlns:xsi="http://www.w3.org/2001/XMLSchema-instance">
  <cp:lastPrinted>2026-03-05T07:24:41Z</cp:lastPrinted>
  <dcterms:created xsi:type="dcterms:W3CDTF">2025-01-21T08:18:51Z</dcterms:created>
  <dcterms:modified xsi:type="dcterms:W3CDTF">2026-03-17T02:49:45Z</dcterms:modified>
</cp:coreProperties>
</file>