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docMetadata/LabelInfo.xml" ContentType="application/vnd.ms-office.classificationlabel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uthors.xml" ContentType="application/vnd.ms-powerpoi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revisionInfo.xml" ContentType="application/vnd.ms-powerpoint.revisioninfo+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 id="2147483951" r:id="rId3"/>
    <p:sldMasterId id="2147483963" r:id="rId4"/>
  </p:sldMasterIdLst>
  <p:notesMasterIdLst>
    <p:notesMasterId r:id="rId55"/>
  </p:notesMasterIdLst>
  <p:sldIdLst>
    <p:sldId id="2147472557" r:id="rId5"/>
    <p:sldId id="2147472558" r:id="rId6"/>
    <p:sldId id="2147472436" r:id="rId7"/>
    <p:sldId id="2147472605" r:id="rId8"/>
    <p:sldId id="2147472595" r:id="rId9"/>
    <p:sldId id="2147472606" r:id="rId10"/>
    <p:sldId id="2147472607" r:id="rId11"/>
    <p:sldId id="2147472560" r:id="rId12"/>
    <p:sldId id="2147472501" r:id="rId13"/>
    <p:sldId id="2147472603" r:id="rId14"/>
    <p:sldId id="2147472401" r:id="rId15"/>
    <p:sldId id="2147472502" r:id="rId16"/>
    <p:sldId id="2147472604" r:id="rId17"/>
    <p:sldId id="2147472625" r:id="rId18"/>
    <p:sldId id="2147472579" r:id="rId19"/>
    <p:sldId id="2147472561" r:id="rId20"/>
    <p:sldId id="2147472562" r:id="rId21"/>
    <p:sldId id="2147472423" r:id="rId22"/>
    <p:sldId id="2147472418" r:id="rId23"/>
    <p:sldId id="2147472566" r:id="rId24"/>
    <p:sldId id="2147472596" r:id="rId25"/>
    <p:sldId id="2147472563" r:id="rId26"/>
    <p:sldId id="2147472597" r:id="rId27"/>
    <p:sldId id="2147472500" r:id="rId28"/>
    <p:sldId id="2147472598" r:id="rId29"/>
    <p:sldId id="2147472564" r:id="rId30"/>
    <p:sldId id="2147472570" r:id="rId31"/>
    <p:sldId id="2147472602" r:id="rId32"/>
    <p:sldId id="2147472594" r:id="rId33"/>
    <p:sldId id="2147472516" r:id="rId34"/>
    <p:sldId id="2147472402" r:id="rId35"/>
    <p:sldId id="2147472619" r:id="rId36"/>
    <p:sldId id="2147472549" r:id="rId37"/>
    <p:sldId id="2147472608" r:id="rId38"/>
    <p:sldId id="2147472609" r:id="rId39"/>
    <p:sldId id="2147472614" r:id="rId40"/>
    <p:sldId id="2147472615" r:id="rId41"/>
    <p:sldId id="2147472574" r:id="rId42"/>
    <p:sldId id="2147472626" r:id="rId43"/>
    <p:sldId id="2147472592" r:id="rId44"/>
    <p:sldId id="2147472578" r:id="rId45"/>
    <p:sldId id="2147472588" r:id="rId46"/>
    <p:sldId id="2147472610" r:id="rId47"/>
    <p:sldId id="2147472620" r:id="rId48"/>
    <p:sldId id="2147472621" r:id="rId49"/>
    <p:sldId id="2147472616" r:id="rId50"/>
    <p:sldId id="2147472622" r:id="rId51"/>
    <p:sldId id="2147472623" r:id="rId52"/>
    <p:sldId id="2147472565" r:id="rId53"/>
    <p:sldId id="2147472567" r:id="rId54"/>
  </p:sldIdLst>
  <p:sldSz cx="9906000" cy="6858000" type="A4"/>
  <p:notesSz cx="6735763" cy="9866313"/>
  <p:custDataLst>
    <p:tags r:id="rId56"/>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2" pos="3256" userDrawn="1">
          <p15:clr>
            <a:srgbClr val="A4A3A4"/>
          </p15:clr>
        </p15:guide>
        <p15:guide id="3" orient="horz" pos="890" userDrawn="1">
          <p15:clr>
            <a:srgbClr val="A4A3A4"/>
          </p15:clr>
        </p15:guide>
        <p15:guide id="4" pos="19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CCCC"/>
    <a:srgbClr val="BBBCBC"/>
    <a:srgbClr val="E8F6CF"/>
    <a:srgbClr val="BCE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E1956A-7D2E-4314-8F27-418BC0EAE8DF}" v="162" dt="2026-01-23T09:26:54.891"/>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446" y="102"/>
      </p:cViewPr>
      <p:guideLst>
        <p:guide pos="3256"/>
        <p:guide orient="horz" pos="890"/>
        <p:guide pos="196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63" Type="http://schemas.openxmlformats.org/officeDocument/2006/relationships/customXml" Target="../customXml/item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gs" Target="tags/tag1.xml"/><Relationship Id="rId64" Type="http://schemas.openxmlformats.org/officeDocument/2006/relationships/customXml" Target="../customXml/item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65" Type="http://schemas.openxmlformats.org/officeDocument/2006/relationships/customXml" Target="../customXml/item3.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9413" cy="495300"/>
          </a:xfrm>
          <a:prstGeom prst="rect">
            <a:avLst/>
          </a:prstGeom>
        </p:spPr>
        <p:txBody>
          <a:bodyPr vert="horz" lIns="91434" tIns="45717" rIns="91434" bIns="45717"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34" tIns="45717" rIns="91434" bIns="45717"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2026/1/23</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ー 4"/>
          <p:cNvSpPr>
            <a:spLocks noGrp="1"/>
          </p:cNvSpPr>
          <p:nvPr>
            <p:ph type="body" sz="quarter" idx="3"/>
          </p:nvPr>
        </p:nvSpPr>
        <p:spPr>
          <a:xfrm>
            <a:off x="673101" y="4748213"/>
            <a:ext cx="5389563" cy="388461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013"/>
            <a:ext cx="2919413" cy="495300"/>
          </a:xfrm>
          <a:prstGeom prst="rect">
            <a:avLst/>
          </a:prstGeom>
        </p:spPr>
        <p:txBody>
          <a:bodyPr vert="horz" lIns="91434" tIns="45717" rIns="91434" bIns="45717"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34" tIns="45717" rIns="91434" bIns="45717"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8E70A-9D7C-C83E-F5AB-8FC2EC5B7EE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305DE7-D1C7-4626-6754-1B632DA783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21B5FD-47F3-CD93-EEE6-AB76FB052B8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145873B-559D-06FF-48C4-AA50BD444A22}"/>
              </a:ext>
            </a:extLst>
          </p:cNvPr>
          <p:cNvSpPr>
            <a:spLocks noGrp="1"/>
          </p:cNvSpPr>
          <p:nvPr>
            <p:ph type="sldNum" sz="quarter" idx="5"/>
          </p:nvPr>
        </p:nvSpPr>
        <p:spPr/>
        <p:txBody>
          <a:bodyPr/>
          <a:lstStyle/>
          <a:p>
            <a:fld id="{24DE13BB-FCB6-4491-A87D-1E9BA7500F8E}" type="slidenum">
              <a:rPr kumimoji="1" lang="ja-JP" altLang="en-US" smtClean="0"/>
              <a:pPr/>
              <a:t>7</a:t>
            </a:fld>
            <a:endParaRPr kumimoji="1" lang="ja-JP" altLang="en-US"/>
          </a:p>
        </p:txBody>
      </p:sp>
    </p:spTree>
    <p:extLst>
      <p:ext uri="{BB962C8B-B14F-4D97-AF65-F5344CB8AC3E}">
        <p14:creationId xmlns:p14="http://schemas.microsoft.com/office/powerpoint/2010/main" val="1353209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50</a:t>
            </a:fld>
            <a:endParaRPr kumimoji="1" lang="ja-JP" altLang="en-US"/>
          </a:p>
        </p:txBody>
      </p:sp>
    </p:spTree>
    <p:extLst>
      <p:ext uri="{BB962C8B-B14F-4D97-AF65-F5344CB8AC3E}">
        <p14:creationId xmlns:p14="http://schemas.microsoft.com/office/powerpoint/2010/main" val="2536361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11</a:t>
            </a:fld>
            <a:endParaRPr kumimoji="1" lang="ja-JP" altLang="en-US"/>
          </a:p>
        </p:txBody>
      </p:sp>
    </p:spTree>
    <p:extLst>
      <p:ext uri="{BB962C8B-B14F-4D97-AF65-F5344CB8AC3E}">
        <p14:creationId xmlns:p14="http://schemas.microsoft.com/office/powerpoint/2010/main" val="4068966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15</a:t>
            </a:fld>
            <a:endParaRPr kumimoji="1" lang="ja-JP" altLang="en-US"/>
          </a:p>
        </p:txBody>
      </p:sp>
    </p:spTree>
    <p:extLst>
      <p:ext uri="{BB962C8B-B14F-4D97-AF65-F5344CB8AC3E}">
        <p14:creationId xmlns:p14="http://schemas.microsoft.com/office/powerpoint/2010/main" val="2888611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345CB-96DB-CB45-A27B-84B9B1CE829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AA14F67-343B-3C82-FCB2-D10CC3276D1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3511667-46FA-3721-A4B9-D8ED725846B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4577E2F-1BE4-F211-5FE3-A3AC567A22CB}"/>
              </a:ext>
            </a:extLst>
          </p:cNvPr>
          <p:cNvSpPr>
            <a:spLocks noGrp="1"/>
          </p:cNvSpPr>
          <p:nvPr>
            <p:ph type="sldNum" sz="quarter" idx="5"/>
          </p:nvPr>
        </p:nvSpPr>
        <p:spPr/>
        <p:txBody>
          <a:bodyPr/>
          <a:lstStyle/>
          <a:p>
            <a:fld id="{24DE13BB-FCB6-4491-A87D-1E9BA7500F8E}" type="slidenum">
              <a:rPr kumimoji="1" lang="ja-JP" altLang="en-US" smtClean="0"/>
              <a:pPr/>
              <a:t>21</a:t>
            </a:fld>
            <a:endParaRPr kumimoji="1" lang="ja-JP" altLang="en-US"/>
          </a:p>
        </p:txBody>
      </p:sp>
    </p:spTree>
    <p:extLst>
      <p:ext uri="{BB962C8B-B14F-4D97-AF65-F5344CB8AC3E}">
        <p14:creationId xmlns:p14="http://schemas.microsoft.com/office/powerpoint/2010/main" val="1022641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E44BC-71AE-E555-E06A-931C6DECE51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924C3B0-B597-14AC-E7FC-AA6CDEB3D7B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8A4AD7B-0B7C-E681-2FE4-6D421EDD712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4CD30D8-54FF-DA3A-FA2B-1D6AEA869584}"/>
              </a:ext>
            </a:extLst>
          </p:cNvPr>
          <p:cNvSpPr>
            <a:spLocks noGrp="1"/>
          </p:cNvSpPr>
          <p:nvPr>
            <p:ph type="sldNum" sz="quarter" idx="5"/>
          </p:nvPr>
        </p:nvSpPr>
        <p:spPr/>
        <p:txBody>
          <a:bodyPr/>
          <a:lstStyle/>
          <a:p>
            <a:fld id="{24DE13BB-FCB6-4491-A87D-1E9BA7500F8E}" type="slidenum">
              <a:rPr kumimoji="1" lang="ja-JP" altLang="en-US" smtClean="0"/>
              <a:pPr/>
              <a:t>23</a:t>
            </a:fld>
            <a:endParaRPr kumimoji="1" lang="ja-JP" altLang="en-US"/>
          </a:p>
        </p:txBody>
      </p:sp>
    </p:spTree>
    <p:extLst>
      <p:ext uri="{BB962C8B-B14F-4D97-AF65-F5344CB8AC3E}">
        <p14:creationId xmlns:p14="http://schemas.microsoft.com/office/powerpoint/2010/main" val="1180743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62DB4-1FE6-DC9A-0C95-AF77AEEB1FF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5615BD8-7918-19B1-4227-0C47C57F3DC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B7536F-8934-A66F-2593-3DC36864026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9F8E575-8539-F4B8-EA32-2FF719F90DCA}"/>
              </a:ext>
            </a:extLst>
          </p:cNvPr>
          <p:cNvSpPr>
            <a:spLocks noGrp="1"/>
          </p:cNvSpPr>
          <p:nvPr>
            <p:ph type="sldNum" sz="quarter" idx="5"/>
          </p:nvPr>
        </p:nvSpPr>
        <p:spPr/>
        <p:txBody>
          <a:bodyPr/>
          <a:lstStyle/>
          <a:p>
            <a:fld id="{24DE13BB-FCB6-4491-A87D-1E9BA7500F8E}" type="slidenum">
              <a:rPr kumimoji="1" lang="ja-JP" altLang="en-US" smtClean="0"/>
              <a:pPr/>
              <a:t>25</a:t>
            </a:fld>
            <a:endParaRPr kumimoji="1" lang="ja-JP" altLang="en-US"/>
          </a:p>
        </p:txBody>
      </p:sp>
    </p:spTree>
    <p:extLst>
      <p:ext uri="{BB962C8B-B14F-4D97-AF65-F5344CB8AC3E}">
        <p14:creationId xmlns:p14="http://schemas.microsoft.com/office/powerpoint/2010/main" val="1494592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DE13BB-FCB6-4491-A87D-1E9BA7500F8E}" type="slidenum">
              <a:rPr kumimoji="1" lang="ja-JP" altLang="en-US" smtClean="0"/>
              <a:pPr/>
              <a:t>35</a:t>
            </a:fld>
            <a:endParaRPr kumimoji="1" lang="ja-JP" altLang="en-US"/>
          </a:p>
        </p:txBody>
      </p:sp>
    </p:spTree>
    <p:extLst>
      <p:ext uri="{BB962C8B-B14F-4D97-AF65-F5344CB8AC3E}">
        <p14:creationId xmlns:p14="http://schemas.microsoft.com/office/powerpoint/2010/main" val="1825578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8CABE3-695C-89B2-AE85-43C97F0D2EE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388D45-9138-101A-FFEB-B64CD82AC03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CB6ACF6-D7B0-AC09-121F-6C50CD0EC40F}"/>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A67B6D5-C431-10A2-EA16-F0A2C364600B}"/>
              </a:ext>
            </a:extLst>
          </p:cNvPr>
          <p:cNvSpPr>
            <a:spLocks noGrp="1"/>
          </p:cNvSpPr>
          <p:nvPr>
            <p:ph type="sldNum" sz="quarter" idx="5"/>
          </p:nvPr>
        </p:nvSpPr>
        <p:spPr/>
        <p:txBody>
          <a:bodyPr/>
          <a:lstStyle/>
          <a:p>
            <a:fld id="{24DE13BB-FCB6-4491-A87D-1E9BA7500F8E}" type="slidenum">
              <a:rPr kumimoji="1" lang="ja-JP" altLang="en-US" smtClean="0"/>
              <a:pPr/>
              <a:t>36</a:t>
            </a:fld>
            <a:endParaRPr kumimoji="1" lang="ja-JP" altLang="en-US"/>
          </a:p>
        </p:txBody>
      </p:sp>
    </p:spTree>
    <p:extLst>
      <p:ext uri="{BB962C8B-B14F-4D97-AF65-F5344CB8AC3E}">
        <p14:creationId xmlns:p14="http://schemas.microsoft.com/office/powerpoint/2010/main" val="834523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4C9AA-16DC-349D-655C-7DF966AEBA8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9878739-32A4-8FFF-897F-0CBA16B0071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21ADF2-68A0-5F83-F384-B55F9C3FFD1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DC8A407-AE05-8C91-4176-992FFAD1ACBA}"/>
              </a:ext>
            </a:extLst>
          </p:cNvPr>
          <p:cNvSpPr>
            <a:spLocks noGrp="1"/>
          </p:cNvSpPr>
          <p:nvPr>
            <p:ph type="sldNum" sz="quarter" idx="5"/>
          </p:nvPr>
        </p:nvSpPr>
        <p:spPr/>
        <p:txBody>
          <a:bodyPr/>
          <a:lstStyle/>
          <a:p>
            <a:fld id="{24DE13BB-FCB6-4491-A87D-1E9BA7500F8E}" type="slidenum">
              <a:rPr kumimoji="1" lang="ja-JP" altLang="en-US" smtClean="0"/>
              <a:pPr/>
              <a:t>37</a:t>
            </a:fld>
            <a:endParaRPr kumimoji="1" lang="ja-JP" altLang="en-US"/>
          </a:p>
        </p:txBody>
      </p:sp>
    </p:spTree>
    <p:extLst>
      <p:ext uri="{BB962C8B-B14F-4D97-AF65-F5344CB8AC3E}">
        <p14:creationId xmlns:p14="http://schemas.microsoft.com/office/powerpoint/2010/main" val="3882399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4.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5.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6.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19.xml"/><Relationship Id="rId5" Type="http://schemas.openxmlformats.org/officeDocument/2006/relationships/image" Target="../media/image2.png"/><Relationship Id="rId4"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20.xml"/><Relationship Id="rId4"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21.xml"/><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3.xml"/><Relationship Id="rId1" Type="http://schemas.openxmlformats.org/officeDocument/2006/relationships/tags" Target="../tags/tag22.xml"/><Relationship Id="rId4" Type="http://schemas.openxmlformats.org/officeDocument/2006/relationships/image" Target="../media/image4.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4.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5.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6.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7.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8.xml"/><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29.xml"/><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30.xml"/><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31.xml"/><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32.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7259415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1944443"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baseline="0">
                <a:solidFill>
                  <a:srgbClr val="000000"/>
                </a:solidFill>
                <a:latin typeface="+mn-lt"/>
                <a:ea typeface="+mn-ea"/>
                <a:cs typeface="+mn-cs"/>
                <a:sym typeface="+mn-lt"/>
              </a:rPr>
              <a:t>有限責任監査法人トーマツ</a:t>
            </a:r>
            <a:endParaRPr lang="en-US" altLang="ja-JP" sz="1400" kern="1200" baseline="0">
              <a:solidFill>
                <a:srgbClr val="000000"/>
              </a:solidFill>
              <a:latin typeface="+mn-lt"/>
              <a:ea typeface="+mn-ea"/>
              <a:cs typeface="+mn-cs"/>
              <a:sym typeface="+mn-lt"/>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基本版）タイトルのみ_出所・脚注なし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9960027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square" anchor="ctr">
            <a:noAutofit/>
          </a:bodyPr>
          <a:lstStyle>
            <a:lvl1pPr>
              <a:lnSpc>
                <a:spcPct val="100000"/>
              </a:lnSpc>
              <a:spcBef>
                <a:spcPts val="0"/>
              </a:spcBef>
              <a:defRPr sz="1600" b="1">
                <a:solidFill>
                  <a:schemeClr val="accent3"/>
                </a:solidFill>
                <a:latin typeface="+mn-lt"/>
                <a:ea typeface="+mn-ea"/>
                <a:cs typeface="+mn-cs"/>
                <a:sym typeface="+mn-lt"/>
              </a:defRPr>
            </a:lvl1pPr>
          </a:lstStyle>
          <a:p>
            <a:pPr lvl="0"/>
            <a:r>
              <a:rPr kumimoji="1" lang="ja-JP" altLang="en-US"/>
              <a:t>スライドタイトル</a:t>
            </a:r>
          </a:p>
        </p:txBody>
      </p:sp>
      <p:sp>
        <p:nvSpPr>
          <p:cNvPr id="6" name="タイトル 2"/>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3737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173860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796521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4061195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0221084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998751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0527183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a:t>マスター テキストの書式設定</a:t>
            </a:r>
            <a:endParaRPr lang="en-US" altLang="ja-JP"/>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endParaRPr lang="en-US" altLang="ja-JP"/>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4858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444" imgH="443" progId="TCLayout.ActiveDocument.1">
                  <p:embed/>
                </p:oleObj>
              </mc:Choice>
              <mc:Fallback>
                <p:oleObj name="think-cell スライド" r:id="rId3" imgW="444" imgH="443"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3274935"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ja-JP" sz="1400" kern="1200" baseline="0">
                <a:solidFill>
                  <a:srgbClr val="000000"/>
                </a:solidFill>
                <a:latin typeface="+mn-lt"/>
                <a:ea typeface="+mn-ea"/>
                <a:cs typeface="Arial" charset="0"/>
              </a:rPr>
              <a:t>デロイト トーマツ コンサルティング</a:t>
            </a:r>
            <a:r>
              <a:rPr lang="ja-JP" altLang="en-US" sz="1400" kern="1200" baseline="0">
                <a:solidFill>
                  <a:srgbClr val="000000"/>
                </a:solidFill>
                <a:latin typeface="+mn-lt"/>
                <a:ea typeface="+mn-ea"/>
                <a:cs typeface="Arial" charset="0"/>
              </a:rPr>
              <a:t>合同</a:t>
            </a:r>
            <a:r>
              <a:rPr lang="ja-JP" altLang="ja-JP" sz="1400" kern="1200" baseline="0">
                <a:solidFill>
                  <a:srgbClr val="000000"/>
                </a:solidFill>
                <a:latin typeface="+mn-lt"/>
                <a:ea typeface="+mn-ea"/>
                <a:cs typeface="Arial" charset="0"/>
              </a:rPr>
              <a:t>会社</a:t>
            </a:r>
            <a:endParaRPr lang="en-US" altLang="ja-JP" sz="1400" kern="1200" baseline="0">
              <a:solidFill>
                <a:srgbClr val="000000"/>
              </a:solidFill>
              <a:latin typeface="+mn-lt"/>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4277850621"/>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444" imgH="443" progId="TCLayout.ActiveDocument.1">
                  <p:embed/>
                </p:oleObj>
              </mc:Choice>
              <mc:Fallback>
                <p:oleObj name="think-cell スライド" r:id="rId3" imgW="444" imgH="443"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1717393381"/>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492669598"/>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3244997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mj-lt"/>
                <a:ea typeface="+mj-ea"/>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Tree>
    <p:extLst>
      <p:ext uri="{BB962C8B-B14F-4D97-AF65-F5344CB8AC3E}">
        <p14:creationId xmlns:p14="http://schemas.microsoft.com/office/powerpoint/2010/main" val="1226365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54310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4" name="スライド番号プレースホルダ 3"/>
          <p:cNvSpPr>
            <a:spLocks noGrp="1"/>
          </p:cNvSpPr>
          <p:nvPr>
            <p:ph type="sldNum" sz="quarter" idx="11"/>
          </p:nvPr>
        </p:nvSpPr>
        <p:spPr bwMode="gray">
          <a:xfrm>
            <a:off x="417000" y="6588000"/>
            <a:ext cx="180000" cy="169200"/>
          </a:xfrm>
        </p:spPr>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87602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a:xfrm>
            <a:off x="417000" y="6588000"/>
            <a:ext cx="180000" cy="169200"/>
          </a:xfrm>
        </p:spPr>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90221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indent="-172800">
              <a:lnSpc>
                <a:spcPct val="106000"/>
              </a:lnSpc>
              <a:spcBef>
                <a:spcPts val="240"/>
              </a:spcBef>
              <a:buFont typeface="Arial" pitchFamily="34" charset="0"/>
              <a:buChar char="•"/>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a:xfrm>
            <a:off x="417000" y="6588000"/>
            <a:ext cx="180000" cy="169200"/>
          </a:xfrm>
        </p:spPr>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8815942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7000" y="1476000"/>
            <a:ext cx="9072000" cy="4824000"/>
          </a:xfrm>
          <a:prstGeom prst="rect">
            <a:avLst/>
          </a:prstGeom>
        </p:spPr>
        <p:txBody>
          <a:bodyPr/>
          <a:lstStyle>
            <a:lvl1pPr>
              <a:buFont typeface="Arial" pitchFamily="34" charset="0"/>
              <a:buNone/>
              <a:defRPr sz="1200" baseline="0">
                <a:latin typeface="+mn-lt"/>
                <a:ea typeface="+mn-ea"/>
                <a:cs typeface="Arial" pitchFamily="34" charset="0"/>
              </a:defRPr>
            </a:lvl1pPr>
            <a:lvl2pPr marL="172800" indent="-172800">
              <a:lnSpc>
                <a:spcPct val="106000"/>
              </a:lnSpc>
              <a:spcBef>
                <a:spcPts val="1056"/>
              </a:spcBef>
              <a:buFont typeface="Wingdings" pitchFamily="2" charset="2"/>
              <a:buChar char="n"/>
              <a:defRPr sz="1200" baseline="0">
                <a:latin typeface="+mn-lt"/>
                <a:ea typeface="+mn-ea"/>
                <a:cs typeface="Arial" pitchFamily="34" charset="0"/>
              </a:defRPr>
            </a:lvl2pPr>
            <a:lvl3pPr marL="345600" indent="-172800">
              <a:lnSpc>
                <a:spcPct val="106000"/>
              </a:lnSpc>
              <a:spcBef>
                <a:spcPts val="480"/>
              </a:spcBef>
              <a:buFont typeface="Wingdings" pitchFamily="2" charset="2"/>
              <a:buChar char="Ø"/>
              <a:defRPr sz="1200" baseline="0">
                <a:latin typeface="+mn-lt"/>
                <a:ea typeface="+mn-ea"/>
                <a:cs typeface="Arial" pitchFamily="34" charset="0"/>
              </a:defRPr>
            </a:lvl3pPr>
            <a:lvl4pPr marL="518400" indent="-172800">
              <a:lnSpc>
                <a:spcPct val="106000"/>
              </a:lnSpc>
              <a:spcBef>
                <a:spcPts val="240"/>
              </a:spcBef>
              <a:buFont typeface="Arial" pitchFamily="34" charset="0"/>
              <a:buChar char="•"/>
              <a:defRPr sz="1200" baseline="0">
                <a:latin typeface="+mn-lt"/>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a:xfrm>
            <a:off x="417000" y="6588000"/>
            <a:ext cx="180000" cy="169200"/>
          </a:xfrm>
        </p:spPr>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295905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基本版） タイトルのみ_Seminar">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444" imgH="443" progId="TCLayout.ActiveDocument.1">
                  <p:embed/>
                </p:oleObj>
              </mc:Choice>
              <mc:Fallback>
                <p:oleObj name="think-cell スライド" r:id="rId3" imgW="444" imgH="443"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tIns="0" anchor="ctr">
            <a:noAutofit/>
          </a:bodyPr>
          <a:lstStyle>
            <a:lvl1pPr>
              <a:lnSpc>
                <a:spcPct val="100000"/>
              </a:lnSpc>
              <a:spcBef>
                <a:spcPts val="0"/>
              </a:spcBef>
              <a:defRPr sz="18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136800"/>
            <a:ext cx="9072000" cy="651600"/>
          </a:xfrm>
        </p:spPr>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445869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216" imgH="216" progId="TCLayout.ActiveDocument.1">
                  <p:embed/>
                </p:oleObj>
              </mc:Choice>
              <mc:Fallback>
                <p:oleObj name="think-cell スライド" r:id="rId3" imgW="216" imgH="216"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3" name="Title 2"/>
          <p:cNvSpPr>
            <a:spLocks noGrp="1"/>
          </p:cNvSpPr>
          <p:nvPr>
            <p:ph type="title" hasCustomPrompt="1"/>
          </p:nvPr>
        </p:nvSpPr>
        <p:spPr bwMode="gray"/>
        <p:txBody>
          <a:bodyPr/>
          <a:lstStyle>
            <a:lvl1pPr>
              <a:defRPr b="1">
                <a:latin typeface="Meiryo UI" panose="020B0604030504040204" pitchFamily="50" charset="-128"/>
                <a:ea typeface="Meiryo UI" panose="020B0604030504040204" pitchFamily="50" charset="-128"/>
                <a:cs typeface="Meiryo UI" panose="020B0604030504040204" pitchFamily="50" charset="-128"/>
              </a:defRPr>
            </a:lvl1pPr>
          </a:lstStyle>
          <a:p>
            <a:r>
              <a:rPr lang="en-US"/>
              <a:t>Click to edit title</a:t>
            </a:r>
          </a:p>
        </p:txBody>
      </p:sp>
      <p:sp>
        <p:nvSpPr>
          <p:cNvPr id="6" name="Text Placeholder 5"/>
          <p:cNvSpPr>
            <a:spLocks noGrp="1"/>
          </p:cNvSpPr>
          <p:nvPr>
            <p:ph type="body" sz="quarter" idx="10"/>
          </p:nvPr>
        </p:nvSpPr>
        <p:spPr>
          <a:xfrm>
            <a:off x="377825" y="1160748"/>
            <a:ext cx="9147175" cy="4537075"/>
          </a:xfrm>
          <a:prstGeom prst="rect">
            <a:avLst/>
          </a:prstGeom>
        </p:spPr>
        <p:txBody>
          <a:bodyPr vert="horz" lIns="0" tIns="0" rIns="0" bIns="0" rtlCol="0">
            <a:noAutofit/>
          </a:bodyPr>
          <a:lstStyle>
            <a:lvl1pPr>
              <a:spcBef>
                <a:spcPts val="0"/>
              </a:spcBef>
              <a:defRPr lang="en-US" sz="1400" smtClean="0">
                <a:latin typeface="Meiryo UI" panose="020B0604030504040204" pitchFamily="50" charset="-128"/>
                <a:ea typeface="Meiryo UI" panose="020B0604030504040204" pitchFamily="50" charset="-128"/>
                <a:cs typeface="Meiryo UI" panose="020B0604030504040204" pitchFamily="50" charset="-128"/>
              </a:defRPr>
            </a:lvl1pPr>
            <a:lvl2pPr>
              <a:spcBef>
                <a:spcPts val="0"/>
              </a:spcBef>
              <a:defRPr lang="en-US" sz="1400" smtClean="0">
                <a:latin typeface="Meiryo UI" panose="020B0604030504040204" pitchFamily="50" charset="-128"/>
                <a:ea typeface="Meiryo UI" panose="020B0604030504040204" pitchFamily="50" charset="-128"/>
                <a:cs typeface="Meiryo UI" panose="020B0604030504040204" pitchFamily="50" charset="-128"/>
              </a:defRPr>
            </a:lvl2pPr>
            <a:lvl3pPr>
              <a:spcBef>
                <a:spcPts val="0"/>
              </a:spcBef>
              <a:defRPr lang="en-US" sz="1200" smtClean="0">
                <a:latin typeface="Meiryo UI" panose="020B0604030504040204" pitchFamily="50" charset="-128"/>
                <a:ea typeface="Meiryo UI" panose="020B0604030504040204" pitchFamily="50" charset="-128"/>
                <a:cs typeface="Meiryo UI" panose="020B0604030504040204" pitchFamily="50" charset="-128"/>
              </a:defRPr>
            </a:lvl3pPr>
            <a:lvl4pPr>
              <a:spcBef>
                <a:spcPts val="0"/>
              </a:spcBef>
              <a:defRPr lang="en-US" sz="1200" smtClean="0">
                <a:latin typeface="Meiryo UI" panose="020B0604030504040204" pitchFamily="50" charset="-128"/>
                <a:ea typeface="Meiryo UI" panose="020B0604030504040204" pitchFamily="50" charset="-128"/>
                <a:cs typeface="Meiryo UI" panose="020B0604030504040204" pitchFamily="50" charset="-128"/>
              </a:defRPr>
            </a:lvl4pPr>
            <a:lvl5pPr>
              <a:spcBef>
                <a:spcPts val="0"/>
              </a:spcBef>
              <a:defRPr lang="en-US" sz="1200" dirty="0">
                <a:latin typeface="Meiryo UI" panose="020B0604030504040204" pitchFamily="50" charset="-128"/>
                <a:ea typeface="Meiryo UI" panose="020B0604030504040204" pitchFamily="50" charset="-128"/>
                <a:cs typeface="Meiryo UI" panose="020B0604030504040204" pitchFamily="50" charset="-12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53486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7259415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1944443"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baseline="0">
                <a:solidFill>
                  <a:srgbClr val="000000"/>
                </a:solidFill>
                <a:latin typeface="+mn-lt"/>
                <a:ea typeface="+mn-ea"/>
                <a:cs typeface="+mn-cs"/>
                <a:sym typeface="+mn-lt"/>
              </a:rPr>
              <a:t>有限責任監査法人トーマツ</a:t>
            </a:r>
            <a:endParaRPr lang="en-US" altLang="ja-JP" sz="1400" kern="1200" baseline="0">
              <a:solidFill>
                <a:srgbClr val="000000"/>
              </a:solidFill>
              <a:latin typeface="+mn-lt"/>
              <a:ea typeface="+mn-ea"/>
              <a:cs typeface="+mn-cs"/>
              <a:sym typeface="+mn-lt"/>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46903676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54310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882142725"/>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基本版） 目次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838779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72687597"/>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0557967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en-GB" altLang="en-GB"/>
              <a:t>＜Confidential＞</a:t>
            </a:r>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1127244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基本版） 目次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838779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基本版） 中表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016041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n-lt"/>
                <a:ea typeface="+mn-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Tree>
    <p:extLst>
      <p:ext uri="{BB962C8B-B14F-4D97-AF65-F5344CB8AC3E}">
        <p14:creationId xmlns:p14="http://schemas.microsoft.com/office/powerpoint/2010/main" val="32008324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071420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grpSp>
        <p:nvGrpSpPr>
          <p:cNvPr id="5" name="グループ化 4">
            <a:extLst>
              <a:ext uri="{FF2B5EF4-FFF2-40B4-BE49-F238E27FC236}">
                <a16:creationId xmlns:a16="http://schemas.microsoft.com/office/drawing/2014/main" id="{72E9B2F6-8908-7812-FD37-24179EC72EFB}"/>
              </a:ext>
            </a:extLst>
          </p:cNvPr>
          <p:cNvGrpSpPr/>
          <p:nvPr userDrawn="1"/>
        </p:nvGrpSpPr>
        <p:grpSpPr>
          <a:xfrm>
            <a:off x="0" y="1820"/>
            <a:ext cx="3910628" cy="150046"/>
            <a:chOff x="0" y="1820"/>
            <a:chExt cx="3910628" cy="150046"/>
          </a:xfrm>
        </p:grpSpPr>
        <p:sp>
          <p:nvSpPr>
            <p:cNvPr id="7" name="四角形: 角を丸くする 6">
              <a:extLst>
                <a:ext uri="{FF2B5EF4-FFF2-40B4-BE49-F238E27FC236}">
                  <a16:creationId xmlns:a16="http://schemas.microsoft.com/office/drawing/2014/main" id="{823B1554-E3C1-8E55-2906-6E6E0CC7745D}"/>
                </a:ext>
              </a:extLst>
            </p:cNvPr>
            <p:cNvSpPr/>
            <p:nvPr/>
          </p:nvSpPr>
          <p:spPr bwMode="gray">
            <a:xfrm>
              <a:off x="0" y="1820"/>
              <a:ext cx="1303500" cy="150046"/>
            </a:xfrm>
            <a:prstGeom prst="roundRect">
              <a:avLst>
                <a:gd name="adj" fmla="val 0"/>
              </a:avLst>
            </a:prstGeom>
            <a:solidFill>
              <a:srgbClr val="7F7F7F"/>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i="0" u="none" strike="noStrike" kern="1200" cap="none" spc="0" normalizeH="0" baseline="0" noProof="0">
                  <a:ln>
                    <a:noFill/>
                  </a:ln>
                  <a:solidFill>
                    <a:prstClr val="white"/>
                  </a:solidFill>
                  <a:effectLst/>
                  <a:uLnTx/>
                  <a:uFillTx/>
                  <a:latin typeface="Yu Gothic UI"/>
                  <a:ea typeface="Yu Gothic UI"/>
                  <a:cs typeface="Arial" charset="0"/>
                </a:rPr>
                <a:t>行政手続関連</a:t>
              </a:r>
              <a:endParaRPr kumimoji="1" lang="en-US" altLang="ja-JP" sz="900"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8" name="四角形: 角を丸くする 7">
              <a:extLst>
                <a:ext uri="{FF2B5EF4-FFF2-40B4-BE49-F238E27FC236}">
                  <a16:creationId xmlns:a16="http://schemas.microsoft.com/office/drawing/2014/main" id="{6255161F-3B50-4BD4-CB76-1B6CC2C3EB59}"/>
                </a:ext>
              </a:extLst>
            </p:cNvPr>
            <p:cNvSpPr/>
            <p:nvPr/>
          </p:nvSpPr>
          <p:spPr bwMode="gray">
            <a:xfrm>
              <a:off x="1303500" y="1820"/>
              <a:ext cx="1303500" cy="150046"/>
            </a:xfrm>
            <a:prstGeom prst="roundRect">
              <a:avLst>
                <a:gd name="adj" fmla="val 0"/>
              </a:avLst>
            </a:prstGeom>
            <a:solidFill>
              <a:srgbClr val="00ABAB"/>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1" i="0" u="none" strike="noStrike" kern="1200" cap="none" spc="0" normalizeH="0" baseline="0" noProof="0">
                  <a:ln>
                    <a:noFill/>
                  </a:ln>
                  <a:solidFill>
                    <a:prstClr val="white"/>
                  </a:solidFill>
                  <a:effectLst/>
                  <a:uLnTx/>
                  <a:uFillTx/>
                  <a:latin typeface="Yu Gothic UI"/>
                  <a:ea typeface="Yu Gothic UI"/>
                  <a:cs typeface="Arial" charset="0"/>
                </a:rPr>
                <a:t>団体手続関連</a:t>
              </a:r>
              <a:endParaRPr kumimoji="1" lang="en-US" altLang="ja-JP" sz="900" b="1"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0" name="四角形: 角を丸くする 9">
              <a:extLst>
                <a:ext uri="{FF2B5EF4-FFF2-40B4-BE49-F238E27FC236}">
                  <a16:creationId xmlns:a16="http://schemas.microsoft.com/office/drawing/2014/main" id="{F9971BD8-3F49-C823-F5FA-7FD201E38EE1}"/>
                </a:ext>
              </a:extLst>
            </p:cNvPr>
            <p:cNvSpPr/>
            <p:nvPr/>
          </p:nvSpPr>
          <p:spPr bwMode="gray">
            <a:xfrm>
              <a:off x="2607128" y="1820"/>
              <a:ext cx="1303500" cy="150046"/>
            </a:xfrm>
            <a:prstGeom prst="roundRect">
              <a:avLst>
                <a:gd name="adj" fmla="val 0"/>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u="none" strike="noStrike" kern="1200" cap="none" spc="0" normalizeH="0" baseline="0" noProof="0">
                  <a:ln>
                    <a:noFill/>
                  </a:ln>
                  <a:solidFill>
                    <a:prstClr val="white"/>
                  </a:solidFill>
                  <a:effectLst/>
                  <a:uLnTx/>
                  <a:uFillTx/>
                  <a:latin typeface="Yu Gothic UI"/>
                  <a:ea typeface="Yu Gothic UI"/>
                  <a:cs typeface="Arial" charset="0"/>
                </a:rPr>
                <a:t>点検業務のデジタル化</a:t>
              </a:r>
              <a:endParaRPr kumimoji="1" lang="en-US" altLang="ja-JP" sz="900" b="0" i="0" u="none" strike="noStrike" kern="1200" cap="none" spc="0" normalizeH="0" baseline="0" noProof="0">
                <a:ln>
                  <a:noFill/>
                </a:ln>
                <a:solidFill>
                  <a:prstClr val="white"/>
                </a:solidFill>
                <a:effectLst/>
                <a:uLnTx/>
                <a:uFillTx/>
                <a:latin typeface="Yu Gothic UI"/>
                <a:ea typeface="Yu Gothic UI"/>
                <a:cs typeface="Arial" charset="0"/>
              </a:endParaRPr>
            </a:p>
          </p:txBody>
        </p:sp>
      </p:grpSp>
    </p:spTree>
    <p:extLst>
      <p:ext uri="{BB962C8B-B14F-4D97-AF65-F5344CB8AC3E}">
        <p14:creationId xmlns:p14="http://schemas.microsoft.com/office/powerpoint/2010/main" val="35458805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109869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grpSp>
        <p:nvGrpSpPr>
          <p:cNvPr id="5" name="グループ化 4">
            <a:extLst>
              <a:ext uri="{FF2B5EF4-FFF2-40B4-BE49-F238E27FC236}">
                <a16:creationId xmlns:a16="http://schemas.microsoft.com/office/drawing/2014/main" id="{8EECC34C-1F4B-BAD8-28DA-3EA269F67082}"/>
              </a:ext>
            </a:extLst>
          </p:cNvPr>
          <p:cNvGrpSpPr/>
          <p:nvPr userDrawn="1"/>
        </p:nvGrpSpPr>
        <p:grpSpPr>
          <a:xfrm>
            <a:off x="0" y="1820"/>
            <a:ext cx="3910628" cy="150046"/>
            <a:chOff x="0" y="1820"/>
            <a:chExt cx="3910628" cy="150046"/>
          </a:xfrm>
        </p:grpSpPr>
        <p:sp>
          <p:nvSpPr>
            <p:cNvPr id="9" name="四角形: 角を丸くする 8">
              <a:extLst>
                <a:ext uri="{FF2B5EF4-FFF2-40B4-BE49-F238E27FC236}">
                  <a16:creationId xmlns:a16="http://schemas.microsoft.com/office/drawing/2014/main" id="{189E4400-C247-87F9-B825-94CB89892032}"/>
                </a:ext>
              </a:extLst>
            </p:cNvPr>
            <p:cNvSpPr/>
            <p:nvPr/>
          </p:nvSpPr>
          <p:spPr bwMode="gray">
            <a:xfrm>
              <a:off x="0" y="1820"/>
              <a:ext cx="1303500" cy="150046"/>
            </a:xfrm>
            <a:prstGeom prst="roundRect">
              <a:avLst>
                <a:gd name="adj" fmla="val 0"/>
              </a:avLst>
            </a:prstGeom>
            <a:solidFill>
              <a:srgbClr val="7F7F7F"/>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i="0" u="none" strike="noStrike" kern="1200" cap="none" spc="0" normalizeH="0" baseline="0" noProof="0">
                  <a:ln>
                    <a:noFill/>
                  </a:ln>
                  <a:solidFill>
                    <a:prstClr val="white"/>
                  </a:solidFill>
                  <a:effectLst/>
                  <a:uLnTx/>
                  <a:uFillTx/>
                  <a:latin typeface="Yu Gothic UI"/>
                  <a:ea typeface="Yu Gothic UI"/>
                  <a:cs typeface="Arial" charset="0"/>
                </a:rPr>
                <a:t>行政手続関連</a:t>
              </a:r>
              <a:endParaRPr kumimoji="1" lang="en-US" altLang="ja-JP" sz="900"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0" name="四角形: 角を丸くする 9">
              <a:extLst>
                <a:ext uri="{FF2B5EF4-FFF2-40B4-BE49-F238E27FC236}">
                  <a16:creationId xmlns:a16="http://schemas.microsoft.com/office/drawing/2014/main" id="{E95D43EF-C5A7-5CD4-564F-73FBBF010DB4}"/>
                </a:ext>
              </a:extLst>
            </p:cNvPr>
            <p:cNvSpPr/>
            <p:nvPr/>
          </p:nvSpPr>
          <p:spPr bwMode="gray">
            <a:xfrm>
              <a:off x="1303500" y="1820"/>
              <a:ext cx="1303500" cy="150046"/>
            </a:xfrm>
            <a:prstGeom prst="roundRect">
              <a:avLst>
                <a:gd name="adj" fmla="val 0"/>
              </a:avLst>
            </a:prstGeom>
            <a:solidFill>
              <a:srgbClr val="00ABAB"/>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1" i="0" u="none" strike="noStrike" kern="1200" cap="none" spc="0" normalizeH="0" baseline="0" noProof="0">
                  <a:ln>
                    <a:noFill/>
                  </a:ln>
                  <a:solidFill>
                    <a:prstClr val="white"/>
                  </a:solidFill>
                  <a:effectLst/>
                  <a:uLnTx/>
                  <a:uFillTx/>
                  <a:latin typeface="Yu Gothic UI"/>
                  <a:ea typeface="Yu Gothic UI"/>
                  <a:cs typeface="Arial" charset="0"/>
                </a:rPr>
                <a:t>団体手続関連</a:t>
              </a:r>
              <a:endParaRPr kumimoji="1" lang="en-US" altLang="ja-JP" sz="900" b="1"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1" name="四角形: 角を丸くする 10">
              <a:extLst>
                <a:ext uri="{FF2B5EF4-FFF2-40B4-BE49-F238E27FC236}">
                  <a16:creationId xmlns:a16="http://schemas.microsoft.com/office/drawing/2014/main" id="{CDC443F8-2470-C34F-C97F-26B1D55E4E64}"/>
                </a:ext>
              </a:extLst>
            </p:cNvPr>
            <p:cNvSpPr/>
            <p:nvPr/>
          </p:nvSpPr>
          <p:spPr bwMode="gray">
            <a:xfrm>
              <a:off x="2607128" y="1820"/>
              <a:ext cx="1303500" cy="150046"/>
            </a:xfrm>
            <a:prstGeom prst="roundRect">
              <a:avLst>
                <a:gd name="adj" fmla="val 0"/>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u="none" strike="noStrike" kern="1200" cap="none" spc="0" normalizeH="0" baseline="0" noProof="0">
                  <a:ln>
                    <a:noFill/>
                  </a:ln>
                  <a:solidFill>
                    <a:prstClr val="white"/>
                  </a:solidFill>
                  <a:effectLst/>
                  <a:uLnTx/>
                  <a:uFillTx/>
                  <a:latin typeface="Yu Gothic UI"/>
                  <a:ea typeface="Yu Gothic UI"/>
                  <a:cs typeface="Arial" charset="0"/>
                </a:rPr>
                <a:t>点検業務のデジタル化</a:t>
              </a:r>
              <a:endParaRPr kumimoji="1" lang="en-US" altLang="ja-JP" sz="900" b="0" i="0" u="none" strike="noStrike" kern="1200" cap="none" spc="0" normalizeH="0" baseline="0" noProof="0">
                <a:ln>
                  <a:noFill/>
                </a:ln>
                <a:solidFill>
                  <a:prstClr val="white"/>
                </a:solidFill>
                <a:effectLst/>
                <a:uLnTx/>
                <a:uFillTx/>
                <a:latin typeface="Yu Gothic UI"/>
                <a:ea typeface="Yu Gothic UI"/>
                <a:cs typeface="Arial" charset="0"/>
              </a:endParaRPr>
            </a:p>
          </p:txBody>
        </p:sp>
      </p:grpSp>
    </p:spTree>
    <p:extLst>
      <p:ext uri="{BB962C8B-B14F-4D97-AF65-F5344CB8AC3E}">
        <p14:creationId xmlns:p14="http://schemas.microsoft.com/office/powerpoint/2010/main" val="32404270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1448369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508106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556056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grpSp>
        <p:nvGrpSpPr>
          <p:cNvPr id="4" name="グループ化 3">
            <a:extLst>
              <a:ext uri="{FF2B5EF4-FFF2-40B4-BE49-F238E27FC236}">
                <a16:creationId xmlns:a16="http://schemas.microsoft.com/office/drawing/2014/main" id="{60B7683B-3E87-117C-EBEA-8A0954EE60BC}"/>
              </a:ext>
            </a:extLst>
          </p:cNvPr>
          <p:cNvGrpSpPr/>
          <p:nvPr userDrawn="1"/>
        </p:nvGrpSpPr>
        <p:grpSpPr>
          <a:xfrm>
            <a:off x="0" y="1820"/>
            <a:ext cx="3910628" cy="150046"/>
            <a:chOff x="0" y="1820"/>
            <a:chExt cx="3910628" cy="150046"/>
          </a:xfrm>
        </p:grpSpPr>
        <p:sp>
          <p:nvSpPr>
            <p:cNvPr id="5" name="四角形: 角を丸くする 4">
              <a:extLst>
                <a:ext uri="{FF2B5EF4-FFF2-40B4-BE49-F238E27FC236}">
                  <a16:creationId xmlns:a16="http://schemas.microsoft.com/office/drawing/2014/main" id="{B8FDE78D-5B25-367B-375B-9D3596A9CF37}"/>
                </a:ext>
              </a:extLst>
            </p:cNvPr>
            <p:cNvSpPr/>
            <p:nvPr/>
          </p:nvSpPr>
          <p:spPr bwMode="gray">
            <a:xfrm>
              <a:off x="0" y="1820"/>
              <a:ext cx="1303500" cy="150046"/>
            </a:xfrm>
            <a:prstGeom prst="roundRect">
              <a:avLst>
                <a:gd name="adj" fmla="val 0"/>
              </a:avLst>
            </a:prstGeom>
            <a:solidFill>
              <a:srgbClr val="7F7F7F"/>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i="0" u="none" strike="noStrike" kern="1200" cap="none" spc="0" normalizeH="0" baseline="0" noProof="0">
                  <a:ln>
                    <a:noFill/>
                  </a:ln>
                  <a:solidFill>
                    <a:prstClr val="white"/>
                  </a:solidFill>
                  <a:effectLst/>
                  <a:uLnTx/>
                  <a:uFillTx/>
                  <a:latin typeface="Yu Gothic UI"/>
                  <a:ea typeface="Yu Gothic UI"/>
                  <a:cs typeface="Arial" charset="0"/>
                </a:rPr>
                <a:t>行政手続関連</a:t>
              </a:r>
              <a:endParaRPr kumimoji="1" lang="en-US" altLang="ja-JP" sz="900"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7" name="四角形: 角を丸くする 6">
              <a:extLst>
                <a:ext uri="{FF2B5EF4-FFF2-40B4-BE49-F238E27FC236}">
                  <a16:creationId xmlns:a16="http://schemas.microsoft.com/office/drawing/2014/main" id="{4758EAB6-623C-7AEF-BDA7-58B3953E836E}"/>
                </a:ext>
              </a:extLst>
            </p:cNvPr>
            <p:cNvSpPr/>
            <p:nvPr/>
          </p:nvSpPr>
          <p:spPr bwMode="gray">
            <a:xfrm>
              <a:off x="1303500" y="1820"/>
              <a:ext cx="1303500" cy="150046"/>
            </a:xfrm>
            <a:prstGeom prst="roundRect">
              <a:avLst>
                <a:gd name="adj" fmla="val 0"/>
              </a:avLst>
            </a:prstGeom>
            <a:solidFill>
              <a:srgbClr val="00ABAB"/>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1" i="0" u="none" strike="noStrike" kern="1200" cap="none" spc="0" normalizeH="0" baseline="0" noProof="0">
                  <a:ln>
                    <a:noFill/>
                  </a:ln>
                  <a:solidFill>
                    <a:prstClr val="white"/>
                  </a:solidFill>
                  <a:effectLst/>
                  <a:uLnTx/>
                  <a:uFillTx/>
                  <a:latin typeface="Yu Gothic UI"/>
                  <a:ea typeface="Yu Gothic UI"/>
                  <a:cs typeface="Arial" charset="0"/>
                </a:rPr>
                <a:t>団体手続関連</a:t>
              </a:r>
              <a:endParaRPr kumimoji="1" lang="en-US" altLang="ja-JP" sz="900" b="1" i="0" u="none" strike="noStrike" kern="1200" cap="none" spc="0" normalizeH="0" baseline="0" noProof="0">
                <a:ln>
                  <a:noFill/>
                </a:ln>
                <a:solidFill>
                  <a:prstClr val="white"/>
                </a:solidFill>
                <a:effectLst/>
                <a:uLnTx/>
                <a:uFillTx/>
                <a:latin typeface="Yu Gothic UI"/>
                <a:ea typeface="Yu Gothic UI"/>
                <a:cs typeface="Arial" charset="0"/>
              </a:endParaRPr>
            </a:p>
          </p:txBody>
        </p:sp>
        <p:sp>
          <p:nvSpPr>
            <p:cNvPr id="11" name="四角形: 角を丸くする 10">
              <a:extLst>
                <a:ext uri="{FF2B5EF4-FFF2-40B4-BE49-F238E27FC236}">
                  <a16:creationId xmlns:a16="http://schemas.microsoft.com/office/drawing/2014/main" id="{A5E5581C-85F2-B7EE-0E63-6853530829C6}"/>
                </a:ext>
              </a:extLst>
            </p:cNvPr>
            <p:cNvSpPr/>
            <p:nvPr/>
          </p:nvSpPr>
          <p:spPr bwMode="gray">
            <a:xfrm>
              <a:off x="2607128" y="1820"/>
              <a:ext cx="1303500" cy="150046"/>
            </a:xfrm>
            <a:prstGeom prst="roundRect">
              <a:avLst>
                <a:gd name="adj" fmla="val 0"/>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u="none" strike="noStrike" kern="1200" cap="none" spc="0" normalizeH="0" baseline="0" noProof="0">
                  <a:ln>
                    <a:noFill/>
                  </a:ln>
                  <a:solidFill>
                    <a:prstClr val="white"/>
                  </a:solidFill>
                  <a:effectLst/>
                  <a:uLnTx/>
                  <a:uFillTx/>
                  <a:latin typeface="Yu Gothic UI"/>
                  <a:ea typeface="Yu Gothic UI"/>
                  <a:cs typeface="Arial" charset="0"/>
                </a:rPr>
                <a:t>点検業務のデジタル化</a:t>
              </a:r>
              <a:endParaRPr kumimoji="1" lang="en-US" altLang="ja-JP" sz="900" b="0" i="0" u="none" strike="noStrike" kern="1200" cap="none" spc="0" normalizeH="0" baseline="0" noProof="0">
                <a:ln>
                  <a:noFill/>
                </a:ln>
                <a:solidFill>
                  <a:prstClr val="white"/>
                </a:solidFill>
                <a:effectLst/>
                <a:uLnTx/>
                <a:uFillTx/>
                <a:latin typeface="Yu Gothic UI"/>
                <a:ea typeface="Yu Gothic UI"/>
                <a:cs typeface="Arial" charset="0"/>
              </a:endParaRPr>
            </a:p>
          </p:txBody>
        </p:sp>
      </p:grpSp>
    </p:spTree>
    <p:extLst>
      <p:ext uri="{BB962C8B-B14F-4D97-AF65-F5344CB8AC3E}">
        <p14:creationId xmlns:p14="http://schemas.microsoft.com/office/powerpoint/2010/main" val="394006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0557967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en-GB" altLang="en-GB"/>
              <a:t>＜Confidential＞</a:t>
            </a:r>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基本版） 中表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016041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n-lt"/>
                <a:ea typeface="+mn-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Tree>
    <p:extLst>
      <p:ext uri="{BB962C8B-B14F-4D97-AF65-F5344CB8AC3E}">
        <p14:creationId xmlns:p14="http://schemas.microsoft.com/office/powerpoint/2010/main" val="1633268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071420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en-GB" altLang="en-GB"/>
              <a:t>＜Confidential＞</a:t>
            </a:r>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109869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1448369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556056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en-GB" altLang="en-GB"/>
              <a:t>＜Confidential＞</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3.xml"/><Relationship Id="rId7"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ags" Target="../tags/tag13.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ags" Target="../tags/tag18.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emf"/><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oleObject" Target="../embeddings/oleObject4.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emf"/><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oleObject" Target="../embeddings/oleObject1.bin"/><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tags" Target="../tags/tag23.xml"/><Relationship Id="rId5" Type="http://schemas.openxmlformats.org/officeDocument/2006/relationships/slideLayout" Target="../slideLayouts/slideLayout30.xml"/><Relationship Id="rId10" Type="http://schemas.openxmlformats.org/officeDocument/2006/relationships/theme" Target="../theme/theme4.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extLst>
              <p:ext uri="{D42A27DB-BD31-4B8C-83A1-F6EECF244321}">
                <p14:modId xmlns:p14="http://schemas.microsoft.com/office/powerpoint/2010/main" val="22420924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3" imgW="563" imgH="564" progId="TCLayout.ActiveDocument.1">
                  <p:embed/>
                </p:oleObj>
              </mc:Choice>
              <mc:Fallback>
                <p:oleObj name="think-cell スライド" r:id="rId13" imgW="563" imgH="564" progId="TCLayout.ActiveDocument.1">
                  <p:embed/>
                  <p:pic>
                    <p:nvPicPr>
                      <p:cNvPr id="4" name="オブジェクト 3" hidden="1"/>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＜Confidential＞</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 id="2147483973" r:id="rId10"/>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6"/>
            </p:custDataLst>
            <p:extLst>
              <p:ext uri="{D42A27DB-BD31-4B8C-83A1-F6EECF244321}">
                <p14:modId xmlns:p14="http://schemas.microsoft.com/office/powerpoint/2010/main" val="1446039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563" imgH="564" progId="TCLayout.ActiveDocument.1">
                  <p:embed/>
                </p:oleObj>
              </mc:Choice>
              <mc:Fallback>
                <p:oleObj name="think-cell スライド" r:id="rId7" imgW="563" imgH="564" progId="TCLayout.ActiveDocument.1">
                  <p:embed/>
                  <p:pic>
                    <p:nvPicPr>
                      <p:cNvPr id="4" name="オブジェクト 3" hidden="1"/>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＜Confidential＞</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3"/>
            </p:custDataLst>
            <p:extLst>
              <p:ext uri="{D42A27DB-BD31-4B8C-83A1-F6EECF244321}">
                <p14:modId xmlns:p14="http://schemas.microsoft.com/office/powerpoint/2010/main" val="251819068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4" imgW="444" imgH="443" progId="TCLayout.ActiveDocument.1">
                  <p:embed/>
                </p:oleObj>
              </mc:Choice>
              <mc:Fallback>
                <p:oleObj name="think-cell スライド" r:id="rId14" imgW="444" imgH="443" progId="TCLayout.ActiveDocument.1">
                  <p:embed/>
                  <p:pic>
                    <p:nvPicPr>
                      <p:cNvPr id="4" name="オブジェクト 3" hidden="1"/>
                      <p:cNvPicPr/>
                      <p:nvPr/>
                    </p:nvPicPr>
                    <p:blipFill>
                      <a:blip r:embed="rId15"/>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baseline="0">
                <a:solidFill>
                  <a:schemeClr val="tx1"/>
                </a:solidFill>
                <a:latin typeface="+mn-lt"/>
                <a:cs typeface="Arial" pitchFamily="34" charset="0"/>
              </a:defRPr>
            </a:lvl1pPr>
          </a:lstStyle>
          <a:p>
            <a:pPr fontAlgn="auto">
              <a:spcBef>
                <a:spcPts val="0"/>
              </a:spcBef>
              <a:spcAft>
                <a:spcPts val="0"/>
              </a:spcAft>
            </a:pPr>
            <a:r>
              <a:rPr kumimoji="1" lang="ja-JP" altLang="en-US"/>
              <a:t>＜</a:t>
            </a:r>
            <a:r>
              <a:rPr kumimoji="1" lang="en-US" altLang="ja-JP"/>
              <a:t>Confidential</a:t>
            </a:r>
            <a:r>
              <a:rPr kumimoji="1" lang="ja-JP" altLang="en-US"/>
              <a:t>＞</a:t>
            </a:r>
            <a:endParaRPr kumimoji="1" lang="en-GB" altLang="en-GB"/>
          </a:p>
        </p:txBody>
      </p:sp>
      <p:sp>
        <p:nvSpPr>
          <p:cNvPr id="9" name="スライド番号プレースホルダ 9"/>
          <p:cNvSpPr>
            <a:spLocks noGrp="1"/>
          </p:cNvSpPr>
          <p:nvPr>
            <p:ph type="sldNum" sz="quarter" idx="4"/>
          </p:nvPr>
        </p:nvSpPr>
        <p:spPr bwMode="gray">
          <a:xfrm>
            <a:off x="4170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641676503"/>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1"/>
            </p:custDataLst>
            <p:extLst>
              <p:ext uri="{D42A27DB-BD31-4B8C-83A1-F6EECF244321}">
                <p14:modId xmlns:p14="http://schemas.microsoft.com/office/powerpoint/2010/main" val="22420924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2" imgW="563" imgH="564" progId="TCLayout.ActiveDocument.1">
                  <p:embed/>
                </p:oleObj>
              </mc:Choice>
              <mc:Fallback>
                <p:oleObj name="think-cell スライド" r:id="rId12" imgW="563" imgH="564" progId="TCLayout.ActiveDocument.1">
                  <p:embed/>
                  <p:pic>
                    <p:nvPicPr>
                      <p:cNvPr id="4" name="オブジェクト 3" hidden="1"/>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en-GB" altLang="en-GB"/>
              <a:t>＜Confidential＞</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Tree>
    <p:extLst>
      <p:ext uri="{BB962C8B-B14F-4D97-AF65-F5344CB8AC3E}">
        <p14:creationId xmlns:p14="http://schemas.microsoft.com/office/powerpoint/2010/main" val="1264427242"/>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BE5D79C-1BBA-054E-02F0-49138EC8BEC7}"/>
              </a:ext>
            </a:extLst>
          </p:cNvPr>
          <p:cNvSpPr>
            <a:spLocks noGrp="1"/>
          </p:cNvSpPr>
          <p:nvPr>
            <p:ph type="body" sz="quarter" idx="12"/>
          </p:nvPr>
        </p:nvSpPr>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ja-JP" altLang="en-US" sz="3600" b="1" i="0" u="none" strike="noStrike" kern="1200" cap="none" spc="0" normalizeH="0" baseline="0" noProof="0" dirty="0">
                <a:ln>
                  <a:noFill/>
                </a:ln>
                <a:solidFill>
                  <a:prstClr val="black"/>
                </a:solidFill>
                <a:effectLst/>
                <a:uLnTx/>
                <a:uFillTx/>
                <a:latin typeface="Arial" charset="0"/>
                <a:ea typeface="Yu Gothic UI"/>
                <a:cs typeface="Arial" charset="0"/>
              </a:rPr>
              <a:t>基本方針</a:t>
            </a:r>
            <a:endParaRPr kumimoji="0" lang="en-US" altLang="ja-JP" sz="3600" b="1" i="0" u="none" strike="noStrike" kern="1200" cap="none" spc="0" normalizeH="0" baseline="0" noProof="0" dirty="0">
              <a:ln>
                <a:noFill/>
              </a:ln>
              <a:solidFill>
                <a:prstClr val="black"/>
              </a:solidFill>
              <a:effectLst/>
              <a:uLnTx/>
              <a:uFillTx/>
              <a:latin typeface="Arial" charset="0"/>
              <a:ea typeface="Yu Gothic UI"/>
              <a:cs typeface="Arial" charset="0"/>
            </a:endParaRPr>
          </a:p>
        </p:txBody>
      </p:sp>
      <p:sp>
        <p:nvSpPr>
          <p:cNvPr id="9" name="フッター プレースホルダー 8">
            <a:extLst>
              <a:ext uri="{FF2B5EF4-FFF2-40B4-BE49-F238E27FC236}">
                <a16:creationId xmlns:a16="http://schemas.microsoft.com/office/drawing/2014/main" id="{2C49DAF3-4582-88F8-36C4-F9D714A4B2BA}"/>
              </a:ext>
            </a:extLst>
          </p:cNvPr>
          <p:cNvSpPr>
            <a:spLocks noGrp="1"/>
          </p:cNvSpPr>
          <p:nvPr>
            <p:ph type="ftr" sz="quarter" idx="10"/>
          </p:nvPr>
        </p:nvSpPr>
        <p:spPr/>
        <p:txBody>
          <a:bodyPr/>
          <a:lstStyle/>
          <a:p>
            <a:r>
              <a:rPr lang="en-GB" altLang="en-GB" dirty="0"/>
              <a:t>＜Confidential＞</a:t>
            </a:r>
          </a:p>
        </p:txBody>
      </p:sp>
      <p:sp>
        <p:nvSpPr>
          <p:cNvPr id="10" name="スライド番号プレースホルダー 9">
            <a:extLst>
              <a:ext uri="{FF2B5EF4-FFF2-40B4-BE49-F238E27FC236}">
                <a16:creationId xmlns:a16="http://schemas.microsoft.com/office/drawing/2014/main" id="{AD7D18F9-4473-9415-7A8B-4958DCEC090F}"/>
              </a:ext>
            </a:extLst>
          </p:cNvPr>
          <p:cNvSpPr>
            <a:spLocks noGrp="1"/>
          </p:cNvSpPr>
          <p:nvPr>
            <p:ph type="sldNum" sz="quarter" idx="11"/>
          </p:nvPr>
        </p:nvSpPr>
        <p:spPr/>
        <p:txBody>
          <a:bodyPr/>
          <a:lstStyle/>
          <a:p>
            <a:fld id="{AA5FCFE5-FE56-4EF1-80A8-07776887C2A1}" type="slidenum">
              <a:rPr lang="ja-JP" altLang="en-US" smtClean="0"/>
              <a:pPr/>
              <a:t>1</a:t>
            </a:fld>
            <a:endParaRPr lang="ja-JP" altLang="en-US"/>
          </a:p>
        </p:txBody>
      </p:sp>
    </p:spTree>
    <p:extLst>
      <p:ext uri="{BB962C8B-B14F-4D97-AF65-F5344CB8AC3E}">
        <p14:creationId xmlns:p14="http://schemas.microsoft.com/office/powerpoint/2010/main" val="2979310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2A784C4-25DA-1C9A-D1A0-1E1CE3BBE7BE}"/>
              </a:ext>
            </a:extLst>
          </p:cNvPr>
          <p:cNvSpPr>
            <a:spLocks noGrp="1"/>
          </p:cNvSpPr>
          <p:nvPr>
            <p:ph type="sldNum" sz="quarter" idx="10"/>
          </p:nvPr>
        </p:nvSpPr>
        <p:spPr/>
        <p:txBody>
          <a:bodyPr/>
          <a:lstStyle/>
          <a:p>
            <a:fld id="{543A0986-838B-4D2A-A95C-8CB1738263FE}" type="slidenum">
              <a:rPr lang="ja-JP" altLang="en-US" smtClean="0"/>
              <a:pPr/>
              <a:t>10</a:t>
            </a:fld>
            <a:endParaRPr lang="ja-JP" altLang="en-US"/>
          </a:p>
        </p:txBody>
      </p:sp>
      <p:sp>
        <p:nvSpPr>
          <p:cNvPr id="4" name="フッター プレースホルダー 3">
            <a:extLst>
              <a:ext uri="{FF2B5EF4-FFF2-40B4-BE49-F238E27FC236}">
                <a16:creationId xmlns:a16="http://schemas.microsoft.com/office/drawing/2014/main" id="{22E78664-6756-921D-11B3-13483E10DC6F}"/>
              </a:ext>
            </a:extLst>
          </p:cNvPr>
          <p:cNvSpPr>
            <a:spLocks noGrp="1"/>
          </p:cNvSpPr>
          <p:nvPr>
            <p:ph type="ftr" sz="quarter" idx="11"/>
          </p:nvPr>
        </p:nvSpPr>
        <p:spPr/>
        <p:txBody>
          <a:bodyPr/>
          <a:lstStyle/>
          <a:p>
            <a:r>
              <a:rPr lang="en-GB" altLang="en-GB"/>
              <a:t>＜Confidential＞</a:t>
            </a:r>
          </a:p>
        </p:txBody>
      </p:sp>
      <p:sp>
        <p:nvSpPr>
          <p:cNvPr id="5" name="テキスト プレースホルダー 4">
            <a:extLst>
              <a:ext uri="{FF2B5EF4-FFF2-40B4-BE49-F238E27FC236}">
                <a16:creationId xmlns:a16="http://schemas.microsoft.com/office/drawing/2014/main" id="{9B6E1D59-88C1-8AFE-3148-4CECB62EC284}"/>
              </a:ext>
            </a:extLst>
          </p:cNvPr>
          <p:cNvSpPr>
            <a:spLocks noGrp="1"/>
          </p:cNvSpPr>
          <p:nvPr>
            <p:ph type="body" sz="quarter" idx="15"/>
          </p:nvPr>
        </p:nvSpPr>
        <p:spPr/>
        <p:txBody>
          <a:bodyPr/>
          <a:lstStyle/>
          <a:p>
            <a:r>
              <a:rPr lang="ja-JP" altLang="en-US"/>
              <a:t>新業務の基本方針</a:t>
            </a:r>
          </a:p>
        </p:txBody>
      </p:sp>
      <p:sp>
        <p:nvSpPr>
          <p:cNvPr id="6" name="タイトル 5">
            <a:extLst>
              <a:ext uri="{FF2B5EF4-FFF2-40B4-BE49-F238E27FC236}">
                <a16:creationId xmlns:a16="http://schemas.microsoft.com/office/drawing/2014/main" id="{B73391FB-5BF1-7171-11BF-31C982D9AB75}"/>
              </a:ext>
            </a:extLst>
          </p:cNvPr>
          <p:cNvSpPr>
            <a:spLocks noGrp="1"/>
          </p:cNvSpPr>
          <p:nvPr>
            <p:ph type="title"/>
          </p:nvPr>
        </p:nvSpPr>
        <p:spPr/>
        <p:txBody>
          <a:bodyPr/>
          <a:lstStyle/>
          <a:p>
            <a:r>
              <a:rPr lang="ja-JP" altLang="en-US"/>
              <a:t>申請・許可業務のオンライン完結により利用者サービス向上と職員負荷の軽減を図り、デジタルを前提とした効率的な許可業務実現に向けて業務の標準化・共通化を進める。</a:t>
            </a:r>
            <a:endParaRPr kumimoji="1" lang="ja-JP" altLang="en-US"/>
          </a:p>
        </p:txBody>
      </p:sp>
      <p:sp>
        <p:nvSpPr>
          <p:cNvPr id="7" name="正方形/長方形 6">
            <a:extLst>
              <a:ext uri="{FF2B5EF4-FFF2-40B4-BE49-F238E27FC236}">
                <a16:creationId xmlns:a16="http://schemas.microsoft.com/office/drawing/2014/main" id="{B2F72DF8-3612-9AE4-4F61-C8380E36C088}"/>
              </a:ext>
            </a:extLst>
          </p:cNvPr>
          <p:cNvSpPr/>
          <p:nvPr/>
        </p:nvSpPr>
        <p:spPr bwMode="gray">
          <a:xfrm>
            <a:off x="654472" y="1476000"/>
            <a:ext cx="2880000" cy="1512000"/>
          </a:xfrm>
          <a:prstGeom prst="rect">
            <a:avLst/>
          </a:prstGeom>
          <a:solidFill>
            <a:schemeClr val="accent1"/>
          </a:solidFill>
          <a:ln w="12700" algn="ctr">
            <a:solidFill>
              <a:schemeClr val="bg1"/>
            </a:solidFill>
            <a:miter lim="800000"/>
            <a:headEnd/>
            <a:tailEnd/>
          </a:ln>
        </p:spPr>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400" b="1">
                <a:solidFill>
                  <a:schemeClr val="bg1"/>
                </a:solidFill>
              </a:rPr>
              <a:t>申請・許可業務の「オンライン完結」に</a:t>
            </a:r>
            <a:endParaRPr kumimoji="1" lang="en-US" altLang="ja-JP" sz="1400" b="1">
              <a:solidFill>
                <a:schemeClr val="bg1"/>
              </a:solidFill>
            </a:endParaRPr>
          </a:p>
          <a:p>
            <a:pPr algn="ctr" defTabSz="990564" fontAlgn="auto">
              <a:spcBef>
                <a:spcPts val="0"/>
              </a:spcBef>
              <a:spcAft>
                <a:spcPts val="0"/>
              </a:spcAft>
              <a:buSzPct val="100000"/>
            </a:pPr>
            <a:r>
              <a:rPr kumimoji="1" lang="ja-JP" altLang="en-US" sz="1400" b="1">
                <a:solidFill>
                  <a:schemeClr val="bg1"/>
                </a:solidFill>
              </a:rPr>
              <a:t>より</a:t>
            </a:r>
            <a:r>
              <a:rPr kumimoji="1" lang="ja-JP" altLang="en-US" sz="1400" b="1">
                <a:solidFill>
                  <a:schemeClr val="bg1"/>
                </a:solidFill>
                <a:latin typeface="+mn-ea"/>
              </a:rPr>
              <a:t>市民・事業者サービス向上と</a:t>
            </a:r>
            <a:endParaRPr kumimoji="1" lang="en-US" altLang="ja-JP" sz="1400" b="1">
              <a:solidFill>
                <a:schemeClr val="bg1"/>
              </a:solidFill>
              <a:latin typeface="+mn-ea"/>
            </a:endParaRPr>
          </a:p>
          <a:p>
            <a:pPr algn="ctr" defTabSz="990564" fontAlgn="auto">
              <a:spcBef>
                <a:spcPts val="0"/>
              </a:spcBef>
              <a:spcAft>
                <a:spcPts val="0"/>
              </a:spcAft>
              <a:buSzPct val="100000"/>
            </a:pPr>
            <a:r>
              <a:rPr kumimoji="1" lang="ja-JP" altLang="en-US" sz="1400" b="1">
                <a:solidFill>
                  <a:schemeClr val="bg1"/>
                </a:solidFill>
                <a:latin typeface="+mn-ea"/>
              </a:rPr>
              <a:t>職員の業務負荷軽減</a:t>
            </a:r>
          </a:p>
        </p:txBody>
      </p:sp>
      <p:sp>
        <p:nvSpPr>
          <p:cNvPr id="8" name="正方形/長方形 7">
            <a:extLst>
              <a:ext uri="{FF2B5EF4-FFF2-40B4-BE49-F238E27FC236}">
                <a16:creationId xmlns:a16="http://schemas.microsoft.com/office/drawing/2014/main" id="{1155998B-4C35-E44F-C64F-1332E9055AE3}"/>
              </a:ext>
            </a:extLst>
          </p:cNvPr>
          <p:cNvSpPr/>
          <p:nvPr/>
        </p:nvSpPr>
        <p:spPr bwMode="gray">
          <a:xfrm>
            <a:off x="3695615" y="1476000"/>
            <a:ext cx="5256000" cy="1512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4625" indent="-174625" defTabSz="990564" fontAlgn="auto">
              <a:spcBef>
                <a:spcPts val="0"/>
              </a:spcBef>
              <a:spcAft>
                <a:spcPts val="0"/>
              </a:spcAft>
              <a:buSzPct val="100000"/>
              <a:buFont typeface="Wingdings" panose="05000000000000000000" pitchFamily="2" charset="2"/>
              <a:buChar char="ü"/>
              <a:tabLst>
                <a:tab pos="92075" algn="l"/>
              </a:tabLst>
            </a:pPr>
            <a:r>
              <a:rPr kumimoji="1" lang="ja-JP" altLang="en-US" sz="1400" dirty="0">
                <a:latin typeface="+mn-ea"/>
              </a:rPr>
              <a:t>電子申請システムの導入により、書類の提出や受理の手間をなくし、市民・事業者の利便性の向上を目指す。</a:t>
            </a:r>
            <a:endParaRPr kumimoji="1" lang="en-US" altLang="ja-JP" sz="1400" dirty="0">
              <a:latin typeface="+mn-ea"/>
            </a:endParaRPr>
          </a:p>
          <a:p>
            <a:pPr marL="174625" indent="-174625" defTabSz="990564" fontAlgn="auto">
              <a:spcBef>
                <a:spcPts val="0"/>
              </a:spcBef>
              <a:spcAft>
                <a:spcPts val="0"/>
              </a:spcAft>
              <a:buSzPct val="100000"/>
              <a:buFont typeface="Wingdings" panose="05000000000000000000" pitchFamily="2" charset="2"/>
              <a:buChar char="ü"/>
              <a:tabLst>
                <a:tab pos="92075" algn="l"/>
              </a:tabLst>
            </a:pPr>
            <a:r>
              <a:rPr kumimoji="1" lang="ja-JP" altLang="en-US" sz="1400" dirty="0">
                <a:latin typeface="+mn-ea"/>
              </a:rPr>
              <a:t>紙による申請許可業務から電子での申請許可へ移行することにより、職員の手間や処理時間の短縮を図る。</a:t>
            </a:r>
          </a:p>
        </p:txBody>
      </p:sp>
      <p:sp>
        <p:nvSpPr>
          <p:cNvPr id="10" name="正方形/長方形 9">
            <a:extLst>
              <a:ext uri="{FF2B5EF4-FFF2-40B4-BE49-F238E27FC236}">
                <a16:creationId xmlns:a16="http://schemas.microsoft.com/office/drawing/2014/main" id="{5281593F-A896-7342-F50D-83B3E223CECA}"/>
              </a:ext>
            </a:extLst>
          </p:cNvPr>
          <p:cNvSpPr/>
          <p:nvPr/>
        </p:nvSpPr>
        <p:spPr bwMode="gray">
          <a:xfrm>
            <a:off x="654472" y="3114001"/>
            <a:ext cx="2880000" cy="1512000"/>
          </a:xfrm>
          <a:prstGeom prst="rect">
            <a:avLst/>
          </a:prstGeom>
          <a:solidFill>
            <a:schemeClr val="accent1"/>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400" b="1">
                <a:solidFill>
                  <a:schemeClr val="bg1"/>
                </a:solidFill>
                <a:latin typeface="+mn-ea"/>
              </a:rPr>
              <a:t>デジタル中心の効率的な</a:t>
            </a:r>
            <a:endParaRPr kumimoji="1" lang="en-US" altLang="ja-JP" sz="1400" b="1">
              <a:solidFill>
                <a:schemeClr val="bg1"/>
              </a:solidFill>
              <a:latin typeface="+mn-ea"/>
            </a:endParaRPr>
          </a:p>
          <a:p>
            <a:pPr algn="ctr" defTabSz="990564" fontAlgn="auto">
              <a:spcBef>
                <a:spcPts val="0"/>
              </a:spcBef>
              <a:spcAft>
                <a:spcPts val="0"/>
              </a:spcAft>
              <a:buSzPct val="100000"/>
            </a:pPr>
            <a:r>
              <a:rPr kumimoji="1" lang="ja-JP" altLang="en-US" sz="1400" b="1">
                <a:solidFill>
                  <a:schemeClr val="bg1"/>
                </a:solidFill>
                <a:latin typeface="+mn-ea"/>
              </a:rPr>
              <a:t>許可業務の実現を</a:t>
            </a:r>
            <a:endParaRPr kumimoji="1" lang="en-US" altLang="ja-JP" sz="1400" b="1">
              <a:solidFill>
                <a:schemeClr val="bg1"/>
              </a:solidFill>
              <a:latin typeface="+mn-ea"/>
            </a:endParaRPr>
          </a:p>
          <a:p>
            <a:pPr algn="ctr" defTabSz="990564" fontAlgn="auto">
              <a:spcBef>
                <a:spcPts val="0"/>
              </a:spcBef>
              <a:spcAft>
                <a:spcPts val="0"/>
              </a:spcAft>
              <a:buSzPct val="100000"/>
            </a:pPr>
            <a:r>
              <a:rPr kumimoji="1" lang="ja-JP" altLang="en-US" sz="1400" b="1">
                <a:solidFill>
                  <a:schemeClr val="bg1"/>
                </a:solidFill>
                <a:latin typeface="+mn-ea"/>
              </a:rPr>
              <a:t>見据えた業務見直し</a:t>
            </a:r>
            <a:endParaRPr kumimoji="1" lang="en-US" altLang="ja-JP" sz="1400" b="1">
              <a:solidFill>
                <a:schemeClr val="bg1"/>
              </a:solidFill>
              <a:latin typeface="+mn-ea"/>
            </a:endParaRPr>
          </a:p>
          <a:p>
            <a:pPr algn="ctr" defTabSz="990564" fontAlgn="auto">
              <a:spcBef>
                <a:spcPts val="0"/>
              </a:spcBef>
              <a:spcAft>
                <a:spcPts val="0"/>
              </a:spcAft>
              <a:buSzPct val="100000"/>
            </a:pPr>
            <a:r>
              <a:rPr kumimoji="1" lang="ja-JP" altLang="en-US" sz="1400" b="1">
                <a:solidFill>
                  <a:schemeClr val="bg1"/>
                </a:solidFill>
                <a:latin typeface="+mn-ea"/>
              </a:rPr>
              <a:t>（標準化・共通化）</a:t>
            </a:r>
            <a:endParaRPr kumimoji="1" lang="en-US" altLang="ja-JP" sz="1400" b="1">
              <a:solidFill>
                <a:schemeClr val="bg1"/>
              </a:solidFill>
              <a:latin typeface="+mn-ea"/>
            </a:endParaRPr>
          </a:p>
        </p:txBody>
      </p:sp>
      <p:sp>
        <p:nvSpPr>
          <p:cNvPr id="11" name="正方形/長方形 10">
            <a:extLst>
              <a:ext uri="{FF2B5EF4-FFF2-40B4-BE49-F238E27FC236}">
                <a16:creationId xmlns:a16="http://schemas.microsoft.com/office/drawing/2014/main" id="{7B70D001-52EE-55C0-12D9-F31D2B14E439}"/>
              </a:ext>
            </a:extLst>
          </p:cNvPr>
          <p:cNvSpPr/>
          <p:nvPr/>
        </p:nvSpPr>
        <p:spPr bwMode="gray">
          <a:xfrm>
            <a:off x="3695615" y="3114001"/>
            <a:ext cx="5256000" cy="1512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4625" marR="0" lvl="1" indent="-174625" defTabSz="990564" eaLnBrk="1" fontAlgn="auto" latinLnBrk="0" hangingPunct="1">
              <a:lnSpc>
                <a:spcPct val="100000"/>
              </a:lnSpc>
              <a:spcBef>
                <a:spcPts val="0"/>
              </a:spcBef>
              <a:spcAft>
                <a:spcPts val="0"/>
              </a:spcAft>
              <a:buClrTx/>
              <a:buSzPct val="100000"/>
              <a:buFont typeface="Wingdings" panose="05000000000000000000" pitchFamily="2" charset="2"/>
              <a:buChar char="ü"/>
              <a:tabLst>
                <a:tab pos="92075" algn="l"/>
              </a:tabLst>
              <a:defRPr/>
            </a:pPr>
            <a:r>
              <a:rPr kumimoji="1" lang="ja-JP" altLang="en-US" sz="1400" dirty="0">
                <a:latin typeface="+mn-ea"/>
              </a:rPr>
              <a:t>申請受付から審査・許可までの業務プロセスを見直し、適切なデジタル化を進めることで、職員の手作業や対応時間を大幅に削減する。</a:t>
            </a:r>
            <a:endParaRPr kumimoji="1" lang="en-US" altLang="ja-JP" sz="1400" dirty="0">
              <a:latin typeface="+mn-ea"/>
            </a:endParaRPr>
          </a:p>
        </p:txBody>
      </p:sp>
      <p:sp>
        <p:nvSpPr>
          <p:cNvPr id="12" name="正方形/長方形 11">
            <a:extLst>
              <a:ext uri="{FF2B5EF4-FFF2-40B4-BE49-F238E27FC236}">
                <a16:creationId xmlns:a16="http://schemas.microsoft.com/office/drawing/2014/main" id="{3B80D487-0E9F-7C44-ED0E-ED761A0ACBC2}"/>
              </a:ext>
            </a:extLst>
          </p:cNvPr>
          <p:cNvSpPr/>
          <p:nvPr/>
        </p:nvSpPr>
        <p:spPr bwMode="gray">
          <a:xfrm>
            <a:off x="654472" y="4796725"/>
            <a:ext cx="2880000" cy="1512000"/>
          </a:xfrm>
          <a:prstGeom prst="rect">
            <a:avLst/>
          </a:prstGeom>
          <a:solidFill>
            <a:schemeClr val="accent1"/>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400" b="1">
                <a:solidFill>
                  <a:schemeClr val="bg1"/>
                </a:solidFill>
                <a:latin typeface="+mn-ea"/>
              </a:rPr>
              <a:t>過去事例など職員間で</a:t>
            </a:r>
            <a:endParaRPr kumimoji="1" lang="en-US" altLang="ja-JP" sz="1400" b="1">
              <a:solidFill>
                <a:schemeClr val="bg1"/>
              </a:solidFill>
              <a:latin typeface="+mn-ea"/>
            </a:endParaRPr>
          </a:p>
          <a:p>
            <a:pPr algn="ctr" defTabSz="990564" fontAlgn="auto">
              <a:spcBef>
                <a:spcPts val="0"/>
              </a:spcBef>
              <a:spcAft>
                <a:spcPts val="0"/>
              </a:spcAft>
              <a:buSzPct val="100000"/>
            </a:pPr>
            <a:r>
              <a:rPr kumimoji="1" lang="ja-JP" altLang="en-US" sz="1400" b="1">
                <a:solidFill>
                  <a:schemeClr val="bg1"/>
                </a:solidFill>
                <a:latin typeface="+mn-ea"/>
              </a:rPr>
              <a:t>共有できる仕組みの構築</a:t>
            </a:r>
          </a:p>
        </p:txBody>
      </p:sp>
      <p:sp>
        <p:nvSpPr>
          <p:cNvPr id="13" name="正方形/長方形 12">
            <a:extLst>
              <a:ext uri="{FF2B5EF4-FFF2-40B4-BE49-F238E27FC236}">
                <a16:creationId xmlns:a16="http://schemas.microsoft.com/office/drawing/2014/main" id="{D5EE569F-5FDD-4DB0-F4EC-58D35F4789F0}"/>
              </a:ext>
            </a:extLst>
          </p:cNvPr>
          <p:cNvSpPr/>
          <p:nvPr/>
        </p:nvSpPr>
        <p:spPr bwMode="gray">
          <a:xfrm>
            <a:off x="3695615" y="4796725"/>
            <a:ext cx="5256000" cy="1512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4625" lvl="1" indent="-174625" defTabSz="990564" fontAlgn="auto">
              <a:spcBef>
                <a:spcPts val="0"/>
              </a:spcBef>
              <a:spcAft>
                <a:spcPts val="0"/>
              </a:spcAft>
              <a:buSzPct val="100000"/>
              <a:buFont typeface="Wingdings" panose="05000000000000000000" pitchFamily="2" charset="2"/>
              <a:buChar char="ü"/>
              <a:tabLst>
                <a:tab pos="92075" algn="l"/>
              </a:tabLst>
              <a:defRPr/>
            </a:pPr>
            <a:r>
              <a:rPr kumimoji="1" lang="ja-JP" altLang="en-US" sz="1400">
                <a:latin typeface="+mn-ea"/>
              </a:rPr>
              <a:t>過去の事例を共有することにより、各担当者が業務上の課題を速やかに解決できるような「ナレッジ共有」の</a:t>
            </a:r>
            <a:r>
              <a:rPr kumimoji="1" lang="ja-JP" altLang="ja-JP" sz="1400">
                <a:latin typeface="+mn-ea"/>
              </a:rPr>
              <a:t>仕組みを</a:t>
            </a:r>
            <a:r>
              <a:rPr kumimoji="1" lang="ja-JP" altLang="en-US" sz="1400">
                <a:latin typeface="+mn-ea"/>
              </a:rPr>
              <a:t>検討する</a:t>
            </a:r>
            <a:r>
              <a:rPr kumimoji="1" lang="ja-JP" altLang="ja-JP" sz="1400">
                <a:latin typeface="+mn-ea"/>
              </a:rPr>
              <a:t>。</a:t>
            </a:r>
          </a:p>
        </p:txBody>
      </p:sp>
    </p:spTree>
    <p:extLst>
      <p:ext uri="{BB962C8B-B14F-4D97-AF65-F5344CB8AC3E}">
        <p14:creationId xmlns:p14="http://schemas.microsoft.com/office/powerpoint/2010/main" val="2916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22AE429B-1570-FE6C-E233-EFA5557EA3AF}"/>
              </a:ext>
            </a:extLst>
          </p:cNvPr>
          <p:cNvSpPr>
            <a:spLocks noGrp="1"/>
          </p:cNvSpPr>
          <p:nvPr>
            <p:ph type="body" sz="quarter" idx="15"/>
          </p:nvPr>
        </p:nvSpPr>
        <p:spPr/>
        <p:txBody>
          <a:bodyPr/>
          <a:lstStyle/>
          <a:p>
            <a:r>
              <a:rPr lang="ja-JP" altLang="en-US"/>
              <a:t>業務の共通化俯瞰図</a:t>
            </a:r>
          </a:p>
        </p:txBody>
      </p:sp>
      <p:sp>
        <p:nvSpPr>
          <p:cNvPr id="6" name="タイトル 5">
            <a:extLst>
              <a:ext uri="{FF2B5EF4-FFF2-40B4-BE49-F238E27FC236}">
                <a16:creationId xmlns:a16="http://schemas.microsoft.com/office/drawing/2014/main" id="{798ABA47-BD77-84E3-32AD-0B4A00CE80B5}"/>
              </a:ext>
            </a:extLst>
          </p:cNvPr>
          <p:cNvSpPr>
            <a:spLocks noGrp="1"/>
          </p:cNvSpPr>
          <p:nvPr>
            <p:ph type="title"/>
          </p:nvPr>
        </p:nvSpPr>
        <p:spPr/>
        <p:txBody>
          <a:bodyPr/>
          <a:lstStyle/>
          <a:p>
            <a:r>
              <a:rPr lang="ja-JP" altLang="en-US"/>
              <a:t>業務共通化対象は、一般道路占用許可と河川占用・水路使用許可、公園の占用・設置・管理許可、行為許可、行政財産使用許可（道路・河川・公園）とする。</a:t>
            </a:r>
          </a:p>
        </p:txBody>
      </p:sp>
      <p:sp>
        <p:nvSpPr>
          <p:cNvPr id="65" name="矢印: 五方向 64">
            <a:extLst>
              <a:ext uri="{FF2B5EF4-FFF2-40B4-BE49-F238E27FC236}">
                <a16:creationId xmlns:a16="http://schemas.microsoft.com/office/drawing/2014/main" id="{9CF9292A-9D3E-DEB2-7A62-25878D7FDA0E}"/>
              </a:ext>
            </a:extLst>
          </p:cNvPr>
          <p:cNvSpPr/>
          <p:nvPr/>
        </p:nvSpPr>
        <p:spPr bwMode="gray">
          <a:xfrm>
            <a:off x="1466259" y="1594052"/>
            <a:ext cx="1080000"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事前相談</a:t>
            </a:r>
            <a:br>
              <a:rPr kumimoji="1" lang="en-US" altLang="ja-JP" sz="1200">
                <a:solidFill>
                  <a:prstClr val="white"/>
                </a:solidFill>
                <a:latin typeface="+mn-ea"/>
              </a:rPr>
            </a:br>
            <a:r>
              <a:rPr kumimoji="1" lang="ja-JP" altLang="en-US" sz="1200">
                <a:solidFill>
                  <a:prstClr val="white"/>
                </a:solidFill>
                <a:latin typeface="+mn-ea"/>
              </a:rPr>
              <a:t>～受付</a:t>
            </a:r>
          </a:p>
        </p:txBody>
      </p:sp>
      <p:sp>
        <p:nvSpPr>
          <p:cNvPr id="69" name="矢印: 五方向 68">
            <a:extLst>
              <a:ext uri="{FF2B5EF4-FFF2-40B4-BE49-F238E27FC236}">
                <a16:creationId xmlns:a16="http://schemas.microsoft.com/office/drawing/2014/main" id="{B9A87978-2053-92BE-BFB8-986FE6885B35}"/>
              </a:ext>
            </a:extLst>
          </p:cNvPr>
          <p:cNvSpPr/>
          <p:nvPr/>
        </p:nvSpPr>
        <p:spPr bwMode="gray">
          <a:xfrm>
            <a:off x="2659105" y="1594052"/>
            <a:ext cx="1080000"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許可・決裁</a:t>
            </a:r>
          </a:p>
        </p:txBody>
      </p:sp>
      <p:sp>
        <p:nvSpPr>
          <p:cNvPr id="72" name="矢印: 五方向 71">
            <a:extLst>
              <a:ext uri="{FF2B5EF4-FFF2-40B4-BE49-F238E27FC236}">
                <a16:creationId xmlns:a16="http://schemas.microsoft.com/office/drawing/2014/main" id="{925CBD8E-7F1F-08A2-D075-965A43B8A106}"/>
              </a:ext>
            </a:extLst>
          </p:cNvPr>
          <p:cNvSpPr/>
          <p:nvPr/>
        </p:nvSpPr>
        <p:spPr bwMode="gray">
          <a:xfrm>
            <a:off x="3840295" y="1594052"/>
            <a:ext cx="1080000"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工事進行管理</a:t>
            </a:r>
          </a:p>
        </p:txBody>
      </p:sp>
      <p:sp>
        <p:nvSpPr>
          <p:cNvPr id="76" name="矢印: 五方向 75">
            <a:extLst>
              <a:ext uri="{FF2B5EF4-FFF2-40B4-BE49-F238E27FC236}">
                <a16:creationId xmlns:a16="http://schemas.microsoft.com/office/drawing/2014/main" id="{F0B09D75-636F-D243-77D1-A978034908B5}"/>
              </a:ext>
            </a:extLst>
          </p:cNvPr>
          <p:cNvSpPr/>
          <p:nvPr/>
        </p:nvSpPr>
        <p:spPr bwMode="gray">
          <a:xfrm>
            <a:off x="5044799" y="1594052"/>
            <a:ext cx="1080000"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検査</a:t>
            </a:r>
          </a:p>
        </p:txBody>
      </p:sp>
      <p:sp>
        <p:nvSpPr>
          <p:cNvPr id="85" name="矢印: 五方向 84">
            <a:extLst>
              <a:ext uri="{FF2B5EF4-FFF2-40B4-BE49-F238E27FC236}">
                <a16:creationId xmlns:a16="http://schemas.microsoft.com/office/drawing/2014/main" id="{B498D7C4-2CA2-EE7B-61DD-9DAD2595858D}"/>
              </a:ext>
            </a:extLst>
          </p:cNvPr>
          <p:cNvSpPr/>
          <p:nvPr/>
        </p:nvSpPr>
        <p:spPr bwMode="gray">
          <a:xfrm>
            <a:off x="7430490" y="1594052"/>
            <a:ext cx="1080000" cy="363270"/>
          </a:xfrm>
          <a:prstGeom prst="homePlate">
            <a:avLst>
              <a:gd name="adj" fmla="val 0"/>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許可の更新</a:t>
            </a:r>
          </a:p>
        </p:txBody>
      </p:sp>
      <p:sp>
        <p:nvSpPr>
          <p:cNvPr id="87" name="矢印: 五方向 86">
            <a:extLst>
              <a:ext uri="{FF2B5EF4-FFF2-40B4-BE49-F238E27FC236}">
                <a16:creationId xmlns:a16="http://schemas.microsoft.com/office/drawing/2014/main" id="{D7A1C72B-D462-A87A-EBE7-260738197C91}"/>
              </a:ext>
            </a:extLst>
          </p:cNvPr>
          <p:cNvSpPr/>
          <p:nvPr/>
        </p:nvSpPr>
        <p:spPr bwMode="gray">
          <a:xfrm>
            <a:off x="6237645" y="1594052"/>
            <a:ext cx="1080000" cy="363270"/>
          </a:xfrm>
          <a:prstGeom prst="homePlate">
            <a:avLst>
              <a:gd name="adj" fmla="val 0"/>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収納</a:t>
            </a:r>
          </a:p>
        </p:txBody>
      </p:sp>
      <p:sp>
        <p:nvSpPr>
          <p:cNvPr id="88" name="矢印: 五方向 87">
            <a:extLst>
              <a:ext uri="{FF2B5EF4-FFF2-40B4-BE49-F238E27FC236}">
                <a16:creationId xmlns:a16="http://schemas.microsoft.com/office/drawing/2014/main" id="{9E2FA0F8-43B1-6071-DB53-D01DE320CD10}"/>
              </a:ext>
            </a:extLst>
          </p:cNvPr>
          <p:cNvSpPr/>
          <p:nvPr/>
        </p:nvSpPr>
        <p:spPr bwMode="gray">
          <a:xfrm>
            <a:off x="8604273" y="1594052"/>
            <a:ext cx="1080000" cy="363270"/>
          </a:xfrm>
          <a:prstGeom prst="homePlate">
            <a:avLst>
              <a:gd name="adj" fmla="val 0"/>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その他</a:t>
            </a:r>
          </a:p>
        </p:txBody>
      </p:sp>
      <p:sp>
        <p:nvSpPr>
          <p:cNvPr id="2" name="フッター プレースホルダー 1">
            <a:extLst>
              <a:ext uri="{FF2B5EF4-FFF2-40B4-BE49-F238E27FC236}">
                <a16:creationId xmlns:a16="http://schemas.microsoft.com/office/drawing/2014/main" id="{A64869EE-6939-8115-9866-57B9D281CF76}"/>
              </a:ext>
            </a:extLst>
          </p:cNvPr>
          <p:cNvSpPr>
            <a:spLocks noGrp="1"/>
          </p:cNvSpPr>
          <p:nvPr>
            <p:ph type="ftr" sz="quarter" idx="10"/>
          </p:nvPr>
        </p:nvSpPr>
        <p:spPr/>
        <p:txBody>
          <a:bodyPr/>
          <a:lstStyle/>
          <a:p>
            <a:r>
              <a:rPr lang="en-GB" altLang="en-GB"/>
              <a:t>＜Confidential＞</a:t>
            </a:r>
          </a:p>
        </p:txBody>
      </p:sp>
      <p:sp>
        <p:nvSpPr>
          <p:cNvPr id="5" name="スライド番号プレースホルダー 4">
            <a:extLst>
              <a:ext uri="{FF2B5EF4-FFF2-40B4-BE49-F238E27FC236}">
                <a16:creationId xmlns:a16="http://schemas.microsoft.com/office/drawing/2014/main" id="{C64E2D35-F7EA-FB61-0630-CDFC82DD844A}"/>
              </a:ext>
            </a:extLst>
          </p:cNvPr>
          <p:cNvSpPr>
            <a:spLocks noGrp="1"/>
          </p:cNvSpPr>
          <p:nvPr>
            <p:ph type="sldNum" sz="quarter" idx="11"/>
          </p:nvPr>
        </p:nvSpPr>
        <p:spPr/>
        <p:txBody>
          <a:bodyPr/>
          <a:lstStyle/>
          <a:p>
            <a:fld id="{AA5FCFE5-FE56-4EF1-80A8-07776887C2A1}" type="slidenum">
              <a:rPr lang="ja-JP" altLang="en-US" smtClean="0"/>
              <a:pPr/>
              <a:t>11</a:t>
            </a:fld>
            <a:endParaRPr lang="ja-JP" altLang="en-US"/>
          </a:p>
        </p:txBody>
      </p:sp>
      <p:sp>
        <p:nvSpPr>
          <p:cNvPr id="42" name="正方形/長方形 41">
            <a:extLst>
              <a:ext uri="{FF2B5EF4-FFF2-40B4-BE49-F238E27FC236}">
                <a16:creationId xmlns:a16="http://schemas.microsoft.com/office/drawing/2014/main" id="{903FD9BD-6A58-E897-2F81-116909DD885A}"/>
              </a:ext>
            </a:extLst>
          </p:cNvPr>
          <p:cNvSpPr/>
          <p:nvPr/>
        </p:nvSpPr>
        <p:spPr bwMode="gray">
          <a:xfrm>
            <a:off x="1451300" y="4060431"/>
            <a:ext cx="8240157" cy="2311402"/>
          </a:xfrm>
          <a:prstGeom prst="rect">
            <a:avLst/>
          </a:prstGeom>
          <a:solidFill>
            <a:schemeClr val="accent6">
              <a:lumMod val="20000"/>
              <a:lumOff val="80000"/>
            </a:schemeClr>
          </a:solidFill>
          <a:ln w="3810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2400" b="1">
                <a:solidFill>
                  <a:prstClr val="black"/>
                </a:solidFill>
                <a:latin typeface="Calibri Light"/>
                <a:ea typeface="Yu Gothic UI"/>
              </a:rPr>
              <a:t>業務共通化対象</a:t>
            </a:r>
            <a:endParaRPr kumimoji="1" lang="en-US" altLang="ja-JP" sz="2400" b="1">
              <a:solidFill>
                <a:prstClr val="black"/>
              </a:solidFill>
              <a:latin typeface="Calibri Light"/>
              <a:ea typeface="Yu Gothic UI"/>
            </a:endParaRPr>
          </a:p>
          <a:p>
            <a:pPr algn="ctr" defTabSz="990564" fontAlgn="auto">
              <a:spcBef>
                <a:spcPts val="0"/>
              </a:spcBef>
              <a:spcAft>
                <a:spcPts val="0"/>
              </a:spcAft>
              <a:buSzPct val="100000"/>
            </a:pPr>
            <a:r>
              <a:rPr kumimoji="1" lang="en-US" altLang="ja-JP" sz="1800" b="1">
                <a:solidFill>
                  <a:prstClr val="black"/>
                </a:solidFill>
                <a:latin typeface="Calibri Light"/>
                <a:ea typeface="Yu Gothic UI"/>
              </a:rPr>
              <a:t>※</a:t>
            </a:r>
            <a:r>
              <a:rPr kumimoji="1" lang="ja-JP" altLang="en-US" sz="1800" b="1">
                <a:solidFill>
                  <a:prstClr val="black"/>
                </a:solidFill>
                <a:latin typeface="Calibri Light"/>
                <a:ea typeface="Yu Gothic UI"/>
              </a:rPr>
              <a:t>各業務の詳細については、「許可業務の分類」を参照</a:t>
            </a:r>
          </a:p>
        </p:txBody>
      </p:sp>
      <p:sp>
        <p:nvSpPr>
          <p:cNvPr id="4" name="正方形/長方形 3">
            <a:extLst>
              <a:ext uri="{FF2B5EF4-FFF2-40B4-BE49-F238E27FC236}">
                <a16:creationId xmlns:a16="http://schemas.microsoft.com/office/drawing/2014/main" id="{DFF0B67F-E44D-F568-E8C6-8D4450942135}"/>
              </a:ext>
            </a:extLst>
          </p:cNvPr>
          <p:cNvSpPr/>
          <p:nvPr/>
        </p:nvSpPr>
        <p:spPr bwMode="gray">
          <a:xfrm>
            <a:off x="1439557" y="2879431"/>
            <a:ext cx="8251901" cy="1123222"/>
          </a:xfrm>
          <a:prstGeom prst="rect">
            <a:avLst/>
          </a:prstGeom>
          <a:solidFill>
            <a:schemeClr val="bg1">
              <a:lumMod val="95000"/>
            </a:schemeClr>
          </a:solidFill>
          <a:ln w="381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800" b="1">
                <a:solidFill>
                  <a:prstClr val="black"/>
                </a:solidFill>
                <a:latin typeface="Calibri Light"/>
                <a:ea typeface="Yu Gothic UI"/>
              </a:rPr>
              <a:t>対象外</a:t>
            </a:r>
            <a:endParaRPr kumimoji="1" lang="en-US" altLang="ja-JP" sz="1800" b="1">
              <a:solidFill>
                <a:prstClr val="black"/>
              </a:solidFill>
              <a:latin typeface="Calibri Light"/>
              <a:ea typeface="Yu Gothic UI"/>
            </a:endParaRPr>
          </a:p>
        </p:txBody>
      </p:sp>
      <p:sp>
        <p:nvSpPr>
          <p:cNvPr id="119" name="正方形/長方形 118">
            <a:extLst>
              <a:ext uri="{FF2B5EF4-FFF2-40B4-BE49-F238E27FC236}">
                <a16:creationId xmlns:a16="http://schemas.microsoft.com/office/drawing/2014/main" id="{EAF479BB-3C15-FBD7-E0C4-9B234D554D7C}"/>
              </a:ext>
            </a:extLst>
          </p:cNvPr>
          <p:cNvSpPr/>
          <p:nvPr/>
        </p:nvSpPr>
        <p:spPr bwMode="gray">
          <a:xfrm rot="16200000">
            <a:off x="-334335" y="3451832"/>
            <a:ext cx="1392802"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道路</a:t>
            </a:r>
          </a:p>
        </p:txBody>
      </p:sp>
      <p:sp>
        <p:nvSpPr>
          <p:cNvPr id="111" name="正方形/長方形 110">
            <a:extLst>
              <a:ext uri="{FF2B5EF4-FFF2-40B4-BE49-F238E27FC236}">
                <a16:creationId xmlns:a16="http://schemas.microsoft.com/office/drawing/2014/main" id="{04FAA905-9192-084E-674C-D04B43FC3560}"/>
              </a:ext>
            </a:extLst>
          </p:cNvPr>
          <p:cNvSpPr/>
          <p:nvPr/>
        </p:nvSpPr>
        <p:spPr bwMode="gray">
          <a:xfrm>
            <a:off x="531198" y="3459036"/>
            <a:ext cx="864000" cy="237964"/>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a:solidFill>
                  <a:prstClr val="black"/>
                </a:solidFill>
                <a:latin typeface="Calibri Light"/>
                <a:ea typeface="Yu Gothic UI"/>
              </a:rPr>
              <a:t>道路工事</a:t>
            </a:r>
            <a:endParaRPr kumimoji="1" lang="en-US" altLang="ja-JP" sz="1000">
              <a:solidFill>
                <a:prstClr val="black"/>
              </a:solidFill>
              <a:latin typeface="Calibri Light"/>
              <a:ea typeface="Yu Gothic UI"/>
            </a:endParaRPr>
          </a:p>
          <a:p>
            <a:pPr algn="ctr" defTabSz="990564" fontAlgn="auto">
              <a:spcBef>
                <a:spcPts val="0"/>
              </a:spcBef>
              <a:spcAft>
                <a:spcPts val="0"/>
              </a:spcAft>
              <a:buSzPct val="100000"/>
            </a:pPr>
            <a:r>
              <a:rPr kumimoji="1" lang="ja-JP" altLang="en-US" sz="1000">
                <a:solidFill>
                  <a:prstClr val="black"/>
                </a:solidFill>
                <a:latin typeface="Calibri Light"/>
                <a:ea typeface="Yu Gothic UI"/>
              </a:rPr>
              <a:t>調整業務</a:t>
            </a:r>
          </a:p>
        </p:txBody>
      </p:sp>
      <p:sp>
        <p:nvSpPr>
          <p:cNvPr id="116" name="正方形/長方形 115">
            <a:extLst>
              <a:ext uri="{FF2B5EF4-FFF2-40B4-BE49-F238E27FC236}">
                <a16:creationId xmlns:a16="http://schemas.microsoft.com/office/drawing/2014/main" id="{6C4D0081-AEF7-D7AF-D0E2-4F2AE7BA8F0D}"/>
              </a:ext>
            </a:extLst>
          </p:cNvPr>
          <p:cNvSpPr/>
          <p:nvPr/>
        </p:nvSpPr>
        <p:spPr bwMode="gray">
          <a:xfrm>
            <a:off x="531198" y="3748917"/>
            <a:ext cx="864000" cy="237964"/>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a:solidFill>
                  <a:prstClr val="black"/>
                </a:solidFill>
                <a:latin typeface="Calibri Light"/>
                <a:ea typeface="Yu Gothic UI"/>
              </a:rPr>
              <a:t>道路承認</a:t>
            </a:r>
            <a:endParaRPr kumimoji="1" lang="en-US" altLang="ja-JP" sz="1000">
              <a:solidFill>
                <a:prstClr val="black"/>
              </a:solidFill>
              <a:latin typeface="Calibri Light"/>
              <a:ea typeface="Yu Gothic UI"/>
            </a:endParaRPr>
          </a:p>
          <a:p>
            <a:pPr algn="ctr" defTabSz="990564" fontAlgn="auto">
              <a:spcBef>
                <a:spcPts val="0"/>
              </a:spcBef>
              <a:spcAft>
                <a:spcPts val="0"/>
              </a:spcAft>
              <a:buSzPct val="100000"/>
            </a:pPr>
            <a:r>
              <a:rPr kumimoji="1" lang="ja-JP" altLang="en-US" sz="1000">
                <a:solidFill>
                  <a:prstClr val="black"/>
                </a:solidFill>
                <a:latin typeface="Calibri Light"/>
                <a:ea typeface="Yu Gothic UI"/>
              </a:rPr>
              <a:t>工事</a:t>
            </a:r>
          </a:p>
        </p:txBody>
      </p:sp>
      <p:sp>
        <p:nvSpPr>
          <p:cNvPr id="19" name="正方形/長方形 18">
            <a:extLst>
              <a:ext uri="{FF2B5EF4-FFF2-40B4-BE49-F238E27FC236}">
                <a16:creationId xmlns:a16="http://schemas.microsoft.com/office/drawing/2014/main" id="{54FCB819-81DD-2477-75B1-15B545CC203A}"/>
              </a:ext>
            </a:extLst>
          </p:cNvPr>
          <p:cNvSpPr/>
          <p:nvPr/>
        </p:nvSpPr>
        <p:spPr bwMode="gray">
          <a:xfrm>
            <a:off x="531198" y="4038798"/>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一般道路</a:t>
            </a:r>
            <a:endParaRPr kumimoji="1" lang="en-US" altLang="ja-JP" sz="1050" b="0" i="0"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占用許可</a:t>
            </a:r>
            <a:endParaRPr kumimoji="1" lang="en-US" altLang="ja-JP" sz="105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20" name="正方形/長方形 19">
            <a:extLst>
              <a:ext uri="{FF2B5EF4-FFF2-40B4-BE49-F238E27FC236}">
                <a16:creationId xmlns:a16="http://schemas.microsoft.com/office/drawing/2014/main" id="{0DEA61E6-775E-C97E-382D-BF5797A32E53}"/>
              </a:ext>
            </a:extLst>
          </p:cNvPr>
          <p:cNvSpPr/>
          <p:nvPr/>
        </p:nvSpPr>
        <p:spPr bwMode="gray">
          <a:xfrm>
            <a:off x="531198" y="4328678"/>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solidFill>
                  <a:prstClr val="black"/>
                </a:solidFill>
                <a:latin typeface="Calibri Light"/>
              </a:rPr>
              <a:t>河川占用</a:t>
            </a:r>
            <a:endParaRPr kumimoji="1" lang="en-US" altLang="ja-JP" sz="1050">
              <a:solidFill>
                <a:prstClr val="black"/>
              </a:solidFill>
              <a:latin typeface="Calibri Light"/>
            </a:endParaRPr>
          </a:p>
          <a:p>
            <a:pPr lvl="0" algn="ctr" defTabSz="990564" fontAlgn="auto">
              <a:spcBef>
                <a:spcPts val="0"/>
              </a:spcBef>
              <a:spcAft>
                <a:spcPts val="0"/>
              </a:spcAft>
              <a:buSzPct val="100000"/>
              <a:defRPr/>
            </a:pPr>
            <a:r>
              <a:rPr kumimoji="1" lang="ja-JP" altLang="en-US" sz="1050">
                <a:solidFill>
                  <a:prstClr val="black"/>
                </a:solidFill>
                <a:latin typeface="Calibri Light"/>
              </a:rPr>
              <a:t>許可</a:t>
            </a:r>
            <a:endParaRPr kumimoji="1" lang="en-US" altLang="ja-JP" sz="1050">
              <a:solidFill>
                <a:prstClr val="black"/>
              </a:solidFill>
              <a:latin typeface="Calibri Light"/>
            </a:endParaRPr>
          </a:p>
        </p:txBody>
      </p:sp>
      <p:sp>
        <p:nvSpPr>
          <p:cNvPr id="24" name="正方形/長方形 23">
            <a:extLst>
              <a:ext uri="{FF2B5EF4-FFF2-40B4-BE49-F238E27FC236}">
                <a16:creationId xmlns:a16="http://schemas.microsoft.com/office/drawing/2014/main" id="{A90C4427-7505-F7B8-7E54-49ACAEB48B88}"/>
              </a:ext>
            </a:extLst>
          </p:cNvPr>
          <p:cNvSpPr/>
          <p:nvPr/>
        </p:nvSpPr>
        <p:spPr bwMode="gray">
          <a:xfrm rot="16200000">
            <a:off x="107744" y="4459157"/>
            <a:ext cx="508647"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河川</a:t>
            </a:r>
          </a:p>
        </p:txBody>
      </p:sp>
      <p:sp>
        <p:nvSpPr>
          <p:cNvPr id="26" name="正方形/長方形 25">
            <a:extLst>
              <a:ext uri="{FF2B5EF4-FFF2-40B4-BE49-F238E27FC236}">
                <a16:creationId xmlns:a16="http://schemas.microsoft.com/office/drawing/2014/main" id="{E54C26A9-4979-9539-94ED-7CC50D200623}"/>
              </a:ext>
            </a:extLst>
          </p:cNvPr>
          <p:cNvSpPr/>
          <p:nvPr/>
        </p:nvSpPr>
        <p:spPr bwMode="gray">
          <a:xfrm>
            <a:off x="531198" y="4618559"/>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solidFill>
                  <a:prstClr val="black"/>
                </a:solidFill>
                <a:latin typeface="Calibri Light"/>
              </a:rPr>
              <a:t>水路使用</a:t>
            </a:r>
            <a:endParaRPr kumimoji="1" lang="en-US" altLang="ja-JP" sz="1050">
              <a:solidFill>
                <a:prstClr val="black"/>
              </a:solidFill>
              <a:latin typeface="Calibri Light"/>
            </a:endParaRPr>
          </a:p>
          <a:p>
            <a:pPr lvl="0" algn="ctr" defTabSz="990564" fontAlgn="auto">
              <a:spcBef>
                <a:spcPts val="0"/>
              </a:spcBef>
              <a:spcAft>
                <a:spcPts val="0"/>
              </a:spcAft>
              <a:buSzPct val="100000"/>
              <a:defRPr/>
            </a:pPr>
            <a:r>
              <a:rPr kumimoji="1" lang="ja-JP" altLang="en-US" sz="1050">
                <a:solidFill>
                  <a:prstClr val="black"/>
                </a:solidFill>
                <a:latin typeface="Calibri Light"/>
              </a:rPr>
              <a:t>許可</a:t>
            </a:r>
          </a:p>
        </p:txBody>
      </p:sp>
      <p:sp>
        <p:nvSpPr>
          <p:cNvPr id="27" name="正方形/長方形 26">
            <a:extLst>
              <a:ext uri="{FF2B5EF4-FFF2-40B4-BE49-F238E27FC236}">
                <a16:creationId xmlns:a16="http://schemas.microsoft.com/office/drawing/2014/main" id="{83BEC8F2-E450-888C-9E9E-A9A32A9E70A1}"/>
              </a:ext>
            </a:extLst>
          </p:cNvPr>
          <p:cNvSpPr/>
          <p:nvPr/>
        </p:nvSpPr>
        <p:spPr bwMode="gray">
          <a:xfrm>
            <a:off x="531198" y="4908439"/>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solidFill>
                  <a:prstClr val="black"/>
                </a:solidFill>
                <a:latin typeface="Calibri Light"/>
              </a:rPr>
              <a:t>公園占用</a:t>
            </a:r>
            <a:endParaRPr kumimoji="1" lang="en-US" altLang="ja-JP" sz="1050">
              <a:solidFill>
                <a:prstClr val="black"/>
              </a:solidFill>
              <a:latin typeface="Calibri Light"/>
            </a:endParaRPr>
          </a:p>
          <a:p>
            <a:pPr lvl="0" algn="ctr" defTabSz="990564" fontAlgn="auto">
              <a:spcBef>
                <a:spcPts val="0"/>
              </a:spcBef>
              <a:spcAft>
                <a:spcPts val="0"/>
              </a:spcAft>
              <a:buSzPct val="100000"/>
              <a:defRPr/>
            </a:pPr>
            <a:r>
              <a:rPr kumimoji="1" lang="ja-JP" altLang="en-US" sz="1050">
                <a:solidFill>
                  <a:prstClr val="black"/>
                </a:solidFill>
                <a:latin typeface="Calibri Light"/>
              </a:rPr>
              <a:t>許可</a:t>
            </a:r>
          </a:p>
        </p:txBody>
      </p:sp>
      <p:sp>
        <p:nvSpPr>
          <p:cNvPr id="28" name="正方形/長方形 27">
            <a:extLst>
              <a:ext uri="{FF2B5EF4-FFF2-40B4-BE49-F238E27FC236}">
                <a16:creationId xmlns:a16="http://schemas.microsoft.com/office/drawing/2014/main" id="{C75030DA-844B-CB8B-74D1-E6DAB679FA71}"/>
              </a:ext>
            </a:extLst>
          </p:cNvPr>
          <p:cNvSpPr/>
          <p:nvPr/>
        </p:nvSpPr>
        <p:spPr bwMode="gray">
          <a:xfrm>
            <a:off x="531198" y="5198320"/>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rPr>
              <a:t>公園施設</a:t>
            </a:r>
            <a:endParaRPr kumimoji="1" lang="en-US" altLang="zh-TW" sz="1050" b="0" i="0"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rPr>
              <a:t>設置許可</a:t>
            </a:r>
          </a:p>
        </p:txBody>
      </p:sp>
      <p:sp>
        <p:nvSpPr>
          <p:cNvPr id="29" name="正方形/長方形 28">
            <a:extLst>
              <a:ext uri="{FF2B5EF4-FFF2-40B4-BE49-F238E27FC236}">
                <a16:creationId xmlns:a16="http://schemas.microsoft.com/office/drawing/2014/main" id="{22B3C5A2-DC00-3F7B-21CC-403934C2B61C}"/>
              </a:ext>
            </a:extLst>
          </p:cNvPr>
          <p:cNvSpPr/>
          <p:nvPr/>
        </p:nvSpPr>
        <p:spPr bwMode="gray">
          <a:xfrm>
            <a:off x="531198" y="5488201"/>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rPr>
              <a:t>公園施設</a:t>
            </a:r>
            <a:endParaRPr kumimoji="1" lang="en-US" altLang="zh-TW" sz="1050" b="0" i="0"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rPr>
              <a:t>管理許可</a:t>
            </a:r>
          </a:p>
        </p:txBody>
      </p:sp>
      <p:sp>
        <p:nvSpPr>
          <p:cNvPr id="30" name="正方形/長方形 29">
            <a:extLst>
              <a:ext uri="{FF2B5EF4-FFF2-40B4-BE49-F238E27FC236}">
                <a16:creationId xmlns:a16="http://schemas.microsoft.com/office/drawing/2014/main" id="{F9D19A3A-C31B-0DE9-9441-AB7D117D0185}"/>
              </a:ext>
            </a:extLst>
          </p:cNvPr>
          <p:cNvSpPr/>
          <p:nvPr/>
        </p:nvSpPr>
        <p:spPr bwMode="gray">
          <a:xfrm rot="16200000">
            <a:off x="-189364" y="5338658"/>
            <a:ext cx="1102863"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公園</a:t>
            </a:r>
          </a:p>
        </p:txBody>
      </p:sp>
      <p:sp>
        <p:nvSpPr>
          <p:cNvPr id="177" name="正方形/長方形 176">
            <a:extLst>
              <a:ext uri="{FF2B5EF4-FFF2-40B4-BE49-F238E27FC236}">
                <a16:creationId xmlns:a16="http://schemas.microsoft.com/office/drawing/2014/main" id="{8282365F-7A14-9E3D-60B9-7327AAE3DEFC}"/>
              </a:ext>
            </a:extLst>
          </p:cNvPr>
          <p:cNvSpPr/>
          <p:nvPr/>
        </p:nvSpPr>
        <p:spPr bwMode="gray">
          <a:xfrm>
            <a:off x="531198" y="2879275"/>
            <a:ext cx="864000" cy="237964"/>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900">
                <a:solidFill>
                  <a:prstClr val="black"/>
                </a:solidFill>
                <a:latin typeface="+mn-lt"/>
                <a:cs typeface="+mn-cs"/>
              </a:rPr>
              <a:t>公益企業</a:t>
            </a:r>
            <a:endParaRPr kumimoji="1" lang="en-US" altLang="ja-JP" sz="900">
              <a:solidFill>
                <a:prstClr val="black"/>
              </a:solidFill>
              <a:latin typeface="+mn-lt"/>
              <a:cs typeface="+mn-cs"/>
            </a:endParaRPr>
          </a:p>
          <a:p>
            <a:pPr algn="ctr" defTabSz="990564" fontAlgn="auto">
              <a:spcBef>
                <a:spcPts val="0"/>
              </a:spcBef>
              <a:spcAft>
                <a:spcPts val="0"/>
              </a:spcAft>
              <a:buSzPct val="100000"/>
              <a:defRPr/>
            </a:pPr>
            <a:r>
              <a:rPr kumimoji="1" lang="ja-JP" altLang="en-US" sz="900" b="0" i="0" strike="noStrike" kern="1200" cap="none" spc="0" normalizeH="0" baseline="0" noProof="0">
                <a:ln>
                  <a:noFill/>
                </a:ln>
                <a:solidFill>
                  <a:prstClr val="black"/>
                </a:solidFill>
                <a:effectLst/>
                <a:uLnTx/>
                <a:uFillTx/>
                <a:latin typeface="Calibri Light"/>
                <a:ea typeface="Yu Gothic UI"/>
                <a:cs typeface="Arial" charset="0"/>
              </a:rPr>
              <a:t>道路占用許可</a:t>
            </a:r>
            <a:endParaRPr kumimoji="1" lang="ja-JP" altLang="en-US" sz="900" b="0" i="0" strike="noStrike" kern="1200" cap="none" spc="0" normalizeH="0" baseline="0" noProof="0">
              <a:ln>
                <a:noFill/>
              </a:ln>
              <a:solidFill>
                <a:srgbClr val="FF0000"/>
              </a:solidFill>
              <a:effectLst/>
              <a:uLnTx/>
              <a:uFillTx/>
              <a:latin typeface="Calibri Light"/>
              <a:ea typeface="Yu Gothic UI"/>
              <a:cs typeface="Arial" charset="0"/>
            </a:endParaRPr>
          </a:p>
        </p:txBody>
      </p:sp>
      <p:sp>
        <p:nvSpPr>
          <p:cNvPr id="178" name="正方形/長方形 177">
            <a:extLst>
              <a:ext uri="{FF2B5EF4-FFF2-40B4-BE49-F238E27FC236}">
                <a16:creationId xmlns:a16="http://schemas.microsoft.com/office/drawing/2014/main" id="{B8DC15C5-9F64-2140-97D7-DD80ED859B82}"/>
              </a:ext>
            </a:extLst>
          </p:cNvPr>
          <p:cNvSpPr/>
          <p:nvPr/>
        </p:nvSpPr>
        <p:spPr bwMode="gray">
          <a:xfrm>
            <a:off x="531198" y="3169156"/>
            <a:ext cx="864000" cy="237964"/>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900">
                <a:solidFill>
                  <a:prstClr val="black"/>
                </a:solidFill>
                <a:latin typeface="Calibri Light"/>
                <a:ea typeface="Yu Gothic UI"/>
              </a:rPr>
              <a:t>電線共同溝</a:t>
            </a:r>
            <a:endParaRPr kumimoji="1" lang="en-US" altLang="ja-JP" sz="900">
              <a:solidFill>
                <a:prstClr val="black"/>
              </a:solidFill>
              <a:latin typeface="Calibri Light"/>
              <a:ea typeface="Yu Gothic UI"/>
            </a:endParaRPr>
          </a:p>
          <a:p>
            <a:pPr algn="ctr" defTabSz="990564" fontAlgn="auto">
              <a:spcBef>
                <a:spcPts val="0"/>
              </a:spcBef>
              <a:spcAft>
                <a:spcPts val="0"/>
              </a:spcAft>
              <a:buSzPct val="100000"/>
              <a:defRPr/>
            </a:pPr>
            <a:r>
              <a:rPr kumimoji="1" lang="ja-JP" altLang="en-US" sz="900">
                <a:solidFill>
                  <a:prstClr val="black"/>
                </a:solidFill>
                <a:latin typeface="Calibri Light"/>
                <a:ea typeface="Yu Gothic UI"/>
              </a:rPr>
              <a:t>管理・占用許可</a:t>
            </a:r>
          </a:p>
        </p:txBody>
      </p:sp>
      <p:sp>
        <p:nvSpPr>
          <p:cNvPr id="10" name="正方形/長方形 9">
            <a:extLst>
              <a:ext uri="{FF2B5EF4-FFF2-40B4-BE49-F238E27FC236}">
                <a16:creationId xmlns:a16="http://schemas.microsoft.com/office/drawing/2014/main" id="{B19F85F2-CECC-0ABF-CEC8-4D1177B78365}"/>
              </a:ext>
            </a:extLst>
          </p:cNvPr>
          <p:cNvSpPr/>
          <p:nvPr/>
        </p:nvSpPr>
        <p:spPr bwMode="gray">
          <a:xfrm>
            <a:off x="531198" y="6100917"/>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rPr>
              <a:t>行政財産</a:t>
            </a:r>
            <a:br>
              <a:rPr kumimoji="1" lang="en-US" altLang="zh-TW" sz="1050" b="0" i="0" strike="noStrike" kern="1200" cap="none" spc="0" normalizeH="0" baseline="0" noProof="0">
                <a:ln>
                  <a:noFill/>
                </a:ln>
                <a:solidFill>
                  <a:prstClr val="black"/>
                </a:solidFill>
                <a:effectLst/>
                <a:uLnTx/>
                <a:uFillTx/>
                <a:latin typeface="Calibri Light"/>
                <a:ea typeface="Yu Gothic UI"/>
                <a:cs typeface="Arial" charset="0"/>
              </a:rPr>
            </a:br>
            <a:r>
              <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rPr>
              <a:t>使用許可</a:t>
            </a:r>
            <a:endPar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7" name="正方形/長方形 16">
            <a:extLst>
              <a:ext uri="{FF2B5EF4-FFF2-40B4-BE49-F238E27FC236}">
                <a16:creationId xmlns:a16="http://schemas.microsoft.com/office/drawing/2014/main" id="{A2214A2C-340C-009E-AEE2-657B9B8F9188}"/>
              </a:ext>
            </a:extLst>
          </p:cNvPr>
          <p:cNvSpPr/>
          <p:nvPr/>
        </p:nvSpPr>
        <p:spPr bwMode="gray">
          <a:xfrm>
            <a:off x="531198" y="5778081"/>
            <a:ext cx="864000" cy="237964"/>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行為許可</a:t>
            </a:r>
            <a:endParaRPr kumimoji="1" lang="zh-TW" altLang="en-US" sz="105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8" name="正方形/長方形 17">
            <a:extLst>
              <a:ext uri="{FF2B5EF4-FFF2-40B4-BE49-F238E27FC236}">
                <a16:creationId xmlns:a16="http://schemas.microsoft.com/office/drawing/2014/main" id="{6F6033C6-6BB7-AD86-C3D9-4AA056183806}"/>
              </a:ext>
            </a:extLst>
          </p:cNvPr>
          <p:cNvSpPr/>
          <p:nvPr/>
        </p:nvSpPr>
        <p:spPr bwMode="gray">
          <a:xfrm rot="16200000">
            <a:off x="212111" y="6094078"/>
            <a:ext cx="303867" cy="251643"/>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共通</a:t>
            </a:r>
          </a:p>
        </p:txBody>
      </p:sp>
      <p:sp>
        <p:nvSpPr>
          <p:cNvPr id="23" name="正方形/長方形 22">
            <a:extLst>
              <a:ext uri="{FF2B5EF4-FFF2-40B4-BE49-F238E27FC236}">
                <a16:creationId xmlns:a16="http://schemas.microsoft.com/office/drawing/2014/main" id="{C361B400-43B4-558F-B7AD-E186A6AD6B88}"/>
              </a:ext>
            </a:extLst>
          </p:cNvPr>
          <p:cNvSpPr/>
          <p:nvPr/>
        </p:nvSpPr>
        <p:spPr bwMode="gray">
          <a:xfrm>
            <a:off x="1466259"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申請者と事前相談の上、申請を受け付け</a:t>
            </a:r>
          </a:p>
        </p:txBody>
      </p:sp>
      <p:sp>
        <p:nvSpPr>
          <p:cNvPr id="25" name="正方形/長方形 24">
            <a:extLst>
              <a:ext uri="{FF2B5EF4-FFF2-40B4-BE49-F238E27FC236}">
                <a16:creationId xmlns:a16="http://schemas.microsoft.com/office/drawing/2014/main" id="{AD933FC6-63E6-C189-399B-EF4879E7EBE7}"/>
              </a:ext>
            </a:extLst>
          </p:cNvPr>
          <p:cNvSpPr/>
          <p:nvPr/>
        </p:nvSpPr>
        <p:spPr bwMode="gray">
          <a:xfrm>
            <a:off x="2659105"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目的、位置、物件や施設の構造、工事の計画等を審査して許可する</a:t>
            </a:r>
          </a:p>
        </p:txBody>
      </p:sp>
      <p:sp>
        <p:nvSpPr>
          <p:cNvPr id="31" name="正方形/長方形 30">
            <a:extLst>
              <a:ext uri="{FF2B5EF4-FFF2-40B4-BE49-F238E27FC236}">
                <a16:creationId xmlns:a16="http://schemas.microsoft.com/office/drawing/2014/main" id="{DAE970E7-4524-3B69-30E0-E5F1A1C61277}"/>
              </a:ext>
            </a:extLst>
          </p:cNvPr>
          <p:cNvSpPr/>
          <p:nvPr/>
        </p:nvSpPr>
        <p:spPr bwMode="gray">
          <a:xfrm>
            <a:off x="3840295"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0" lang="ja-JP" altLang="en-US" sz="1050" b="0" i="0" u="none" strike="noStrike" kern="1200" cap="none" spc="0" normalizeH="0" baseline="0" noProof="0">
                <a:ln>
                  <a:noFill/>
                </a:ln>
                <a:solidFill>
                  <a:prstClr val="black"/>
                </a:solidFill>
                <a:effectLst/>
                <a:uLnTx/>
                <a:uFillTx/>
                <a:latin typeface="+mn-ea"/>
                <a:cs typeface="Arial" charset="0"/>
              </a:rPr>
              <a:t>工事等の状況を把握する</a:t>
            </a:r>
            <a:endParaRPr kumimoji="1" lang="ja-JP" altLang="en-US" sz="1050" b="0" i="0" u="none" strike="noStrike" kern="1200" cap="none" spc="0" normalizeH="0" baseline="0" noProof="0">
              <a:ln>
                <a:noFill/>
              </a:ln>
              <a:solidFill>
                <a:prstClr val="black"/>
              </a:solidFill>
              <a:effectLst/>
              <a:uLnTx/>
              <a:uFillTx/>
              <a:latin typeface="+mn-ea"/>
              <a:cs typeface="Arial" charset="0"/>
            </a:endParaRPr>
          </a:p>
        </p:txBody>
      </p:sp>
      <p:sp>
        <p:nvSpPr>
          <p:cNvPr id="32" name="正方形/長方形 31">
            <a:extLst>
              <a:ext uri="{FF2B5EF4-FFF2-40B4-BE49-F238E27FC236}">
                <a16:creationId xmlns:a16="http://schemas.microsoft.com/office/drawing/2014/main" id="{853BF48E-2958-7D06-8D15-1891EBF0C651}"/>
              </a:ext>
            </a:extLst>
          </p:cNvPr>
          <p:cNvSpPr/>
          <p:nvPr/>
        </p:nvSpPr>
        <p:spPr bwMode="gray">
          <a:xfrm>
            <a:off x="5044799"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effectLst/>
                <a:uLnTx/>
                <a:uFillTx/>
                <a:latin typeface="+mn-ea"/>
                <a:cs typeface="Arial" charset="0"/>
              </a:rPr>
              <a:t>工事等の</a:t>
            </a:r>
            <a:r>
              <a:rPr kumimoji="1" lang="ja-JP" altLang="en-US" sz="1050">
                <a:latin typeface="+mn-ea"/>
              </a:rPr>
              <a:t>完了</a:t>
            </a:r>
            <a:r>
              <a:rPr kumimoji="1" lang="ja-JP" altLang="en-US" sz="1050" b="0" i="0" u="none" strike="noStrike" kern="1200" cap="none" spc="0" normalizeH="0" baseline="0" noProof="0">
                <a:ln>
                  <a:noFill/>
                </a:ln>
                <a:effectLst/>
                <a:uLnTx/>
                <a:uFillTx/>
                <a:latin typeface="+mn-ea"/>
                <a:cs typeface="Arial" charset="0"/>
              </a:rPr>
              <a:t>後、検査する</a:t>
            </a:r>
          </a:p>
        </p:txBody>
      </p:sp>
      <p:sp>
        <p:nvSpPr>
          <p:cNvPr id="33" name="正方形/長方形 32">
            <a:extLst>
              <a:ext uri="{FF2B5EF4-FFF2-40B4-BE49-F238E27FC236}">
                <a16:creationId xmlns:a16="http://schemas.microsoft.com/office/drawing/2014/main" id="{155DE939-FF2F-30AF-1113-75C0D77EABB7}"/>
              </a:ext>
            </a:extLst>
          </p:cNvPr>
          <p:cNvSpPr/>
          <p:nvPr/>
        </p:nvSpPr>
        <p:spPr bwMode="gray">
          <a:xfrm>
            <a:off x="7430490"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占用許可等の期間を更新し、許可の履歴を管理する</a:t>
            </a:r>
          </a:p>
        </p:txBody>
      </p:sp>
      <p:sp>
        <p:nvSpPr>
          <p:cNvPr id="34" name="正方形/長方形 33">
            <a:extLst>
              <a:ext uri="{FF2B5EF4-FFF2-40B4-BE49-F238E27FC236}">
                <a16:creationId xmlns:a16="http://schemas.microsoft.com/office/drawing/2014/main" id="{7832812A-6C27-A20A-7A5C-8D90D6BC8A51}"/>
              </a:ext>
            </a:extLst>
          </p:cNvPr>
          <p:cNvSpPr/>
          <p:nvPr/>
        </p:nvSpPr>
        <p:spPr bwMode="gray">
          <a:xfrm>
            <a:off x="6237645"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0" lang="ja-JP" altLang="en-US" sz="1050" b="0" i="0" u="none" strike="noStrike" kern="1200" cap="none" spc="0" normalizeH="0" baseline="0" noProof="0">
                <a:ln>
                  <a:noFill/>
                </a:ln>
                <a:solidFill>
                  <a:prstClr val="black"/>
                </a:solidFill>
                <a:effectLst/>
                <a:uLnTx/>
                <a:uFillTx/>
                <a:latin typeface="+mn-ea"/>
                <a:cs typeface="Arial" charset="0"/>
              </a:rPr>
              <a:t>占用料・使用料を徴収する</a:t>
            </a:r>
          </a:p>
        </p:txBody>
      </p:sp>
      <p:sp>
        <p:nvSpPr>
          <p:cNvPr id="35" name="正方形/長方形 34">
            <a:extLst>
              <a:ext uri="{FF2B5EF4-FFF2-40B4-BE49-F238E27FC236}">
                <a16:creationId xmlns:a16="http://schemas.microsoft.com/office/drawing/2014/main" id="{6B737E1D-9E0E-DF1A-4305-DDD2FEF4486B}"/>
              </a:ext>
            </a:extLst>
          </p:cNvPr>
          <p:cNvSpPr/>
          <p:nvPr/>
        </p:nvSpPr>
        <p:spPr bwMode="gray">
          <a:xfrm>
            <a:off x="8611458" y="2015714"/>
            <a:ext cx="1080000" cy="792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defTabSz="990564" fontAlgn="auto">
              <a:spcBef>
                <a:spcPts val="0"/>
              </a:spcBef>
              <a:spcAft>
                <a:spcPts val="0"/>
              </a:spcAft>
              <a:buSzPct val="100000"/>
              <a:defRPr/>
            </a:pPr>
            <a:r>
              <a:rPr kumimoji="1" lang="ja-JP" altLang="en-US" sz="1050">
                <a:latin typeface="+mn-ea"/>
              </a:rPr>
              <a:t>債権管理やデータ、図面管理等</a:t>
            </a:r>
          </a:p>
        </p:txBody>
      </p:sp>
    </p:spTree>
    <p:extLst>
      <p:ext uri="{BB962C8B-B14F-4D97-AF65-F5344CB8AC3E}">
        <p14:creationId xmlns:p14="http://schemas.microsoft.com/office/powerpoint/2010/main" val="72829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6CAE0-264C-3B15-E9C2-71DC49B9CA09}"/>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1BEA0F76-6CEB-3A64-79F4-89D88DC1EB7E}"/>
              </a:ext>
            </a:extLst>
          </p:cNvPr>
          <p:cNvSpPr>
            <a:spLocks noGrp="1"/>
          </p:cNvSpPr>
          <p:nvPr>
            <p:ph type="body" sz="quarter" idx="10"/>
          </p:nvPr>
        </p:nvSpPr>
        <p:spPr>
          <a:xfrm>
            <a:off x="1029599" y="2232000"/>
            <a:ext cx="8460476" cy="432000"/>
          </a:xfrm>
        </p:spPr>
        <p:txBody>
          <a:bodyPr/>
          <a:lstStyle/>
          <a:p>
            <a:r>
              <a:rPr lang="ja-JP" altLang="en-US"/>
              <a:t>２ー２．新システムの基本方針</a:t>
            </a:r>
            <a:endParaRPr lang="en-US" altLang="ja-JP"/>
          </a:p>
        </p:txBody>
      </p:sp>
      <p:sp>
        <p:nvSpPr>
          <p:cNvPr id="8" name="フッター プレースホルダー 7">
            <a:extLst>
              <a:ext uri="{FF2B5EF4-FFF2-40B4-BE49-F238E27FC236}">
                <a16:creationId xmlns:a16="http://schemas.microsoft.com/office/drawing/2014/main" id="{55218EF6-9C20-6297-0EB0-2AE13E501693}"/>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1749E598-FB72-4D72-583E-53D40326F3E8}"/>
              </a:ext>
            </a:extLst>
          </p:cNvPr>
          <p:cNvSpPr>
            <a:spLocks noGrp="1"/>
          </p:cNvSpPr>
          <p:nvPr>
            <p:ph type="sldNum" sz="quarter" idx="11"/>
          </p:nvPr>
        </p:nvSpPr>
        <p:spPr/>
        <p:txBody>
          <a:bodyPr/>
          <a:lstStyle/>
          <a:p>
            <a:fld id="{AA5FCFE5-FE56-4EF1-80A8-07776887C2A1}" type="slidenum">
              <a:rPr lang="ja-JP" altLang="en-US" smtClean="0"/>
              <a:pPr/>
              <a:t>12</a:t>
            </a:fld>
            <a:endParaRPr lang="ja-JP" altLang="en-US"/>
          </a:p>
        </p:txBody>
      </p:sp>
    </p:spTree>
    <p:extLst>
      <p:ext uri="{BB962C8B-B14F-4D97-AF65-F5344CB8AC3E}">
        <p14:creationId xmlns:p14="http://schemas.microsoft.com/office/powerpoint/2010/main" val="3102129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C19AD6F-1D5C-ED26-D8D1-F5933CDB66B5}"/>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A2287312-71B1-2AB5-8E75-0F397EABB016}"/>
              </a:ext>
            </a:extLst>
          </p:cNvPr>
          <p:cNvSpPr>
            <a:spLocks noGrp="1"/>
          </p:cNvSpPr>
          <p:nvPr>
            <p:ph type="sldNum" sz="quarter" idx="11"/>
          </p:nvPr>
        </p:nvSpPr>
        <p:spPr/>
        <p:txBody>
          <a:bodyPr/>
          <a:lstStyle/>
          <a:p>
            <a:fld id="{AA5FCFE5-FE56-4EF1-80A8-07776887C2A1}" type="slidenum">
              <a:rPr lang="ja-JP" altLang="en-US" smtClean="0"/>
              <a:pPr/>
              <a:t>13</a:t>
            </a:fld>
            <a:endParaRPr lang="ja-JP" altLang="en-US"/>
          </a:p>
        </p:txBody>
      </p:sp>
      <p:sp>
        <p:nvSpPr>
          <p:cNvPr id="4" name="テキスト プレースホルダー 3">
            <a:extLst>
              <a:ext uri="{FF2B5EF4-FFF2-40B4-BE49-F238E27FC236}">
                <a16:creationId xmlns:a16="http://schemas.microsoft.com/office/drawing/2014/main" id="{92EDF144-99D3-0940-C95B-7BFF66CD06B6}"/>
              </a:ext>
            </a:extLst>
          </p:cNvPr>
          <p:cNvSpPr>
            <a:spLocks noGrp="1"/>
          </p:cNvSpPr>
          <p:nvPr>
            <p:ph type="body" sz="quarter" idx="15"/>
          </p:nvPr>
        </p:nvSpPr>
        <p:spPr/>
        <p:txBody>
          <a:bodyPr/>
          <a:lstStyle/>
          <a:p>
            <a:r>
              <a:rPr lang="ja-JP" altLang="en-US"/>
              <a:t>許可</a:t>
            </a:r>
            <a:r>
              <a:rPr kumimoji="1" lang="ja-JP" altLang="en-US"/>
              <a:t>システムの基本方針</a:t>
            </a:r>
          </a:p>
        </p:txBody>
      </p:sp>
      <p:sp>
        <p:nvSpPr>
          <p:cNvPr id="5" name="タイトル 4">
            <a:extLst>
              <a:ext uri="{FF2B5EF4-FFF2-40B4-BE49-F238E27FC236}">
                <a16:creationId xmlns:a16="http://schemas.microsoft.com/office/drawing/2014/main" id="{D80077A7-4293-FAA8-2FC7-8126BDE1739D}"/>
              </a:ext>
            </a:extLst>
          </p:cNvPr>
          <p:cNvSpPr>
            <a:spLocks noGrp="1"/>
          </p:cNvSpPr>
          <p:nvPr>
            <p:ph type="title"/>
          </p:nvPr>
        </p:nvSpPr>
        <p:spPr/>
        <p:txBody>
          <a:bodyPr/>
          <a:lstStyle/>
          <a:p>
            <a:pPr>
              <a:spcBef>
                <a:spcPts val="0"/>
              </a:spcBef>
              <a:buSzPct val="100000"/>
            </a:pPr>
            <a:r>
              <a:rPr lang="ja-JP" altLang="en-US"/>
              <a:t>道路、河川、公園、行政財産の許可業務について共通の許可システムの導入による業務の標準化に加え、電子申請システムと連携することによる業務効率化を図る。</a:t>
            </a:r>
            <a:endParaRPr lang="en-US" altLang="ja-JP"/>
          </a:p>
        </p:txBody>
      </p:sp>
      <p:sp>
        <p:nvSpPr>
          <p:cNvPr id="6" name="正方形/長方形 5">
            <a:extLst>
              <a:ext uri="{FF2B5EF4-FFF2-40B4-BE49-F238E27FC236}">
                <a16:creationId xmlns:a16="http://schemas.microsoft.com/office/drawing/2014/main" id="{11357175-6C04-3FF1-848D-6B53E037A8DC}"/>
              </a:ext>
            </a:extLst>
          </p:cNvPr>
          <p:cNvSpPr/>
          <p:nvPr/>
        </p:nvSpPr>
        <p:spPr bwMode="gray">
          <a:xfrm>
            <a:off x="705600" y="1882275"/>
            <a:ext cx="2448000" cy="1440000"/>
          </a:xfrm>
          <a:prstGeom prst="rect">
            <a:avLst/>
          </a:prstGeom>
          <a:solidFill>
            <a:schemeClr val="accent1"/>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400" b="1">
                <a:solidFill>
                  <a:schemeClr val="bg1"/>
                </a:solidFill>
                <a:latin typeface="+mn-ea"/>
                <a:cs typeface="+mn-cs"/>
              </a:rPr>
              <a:t>共通利用可能な</a:t>
            </a:r>
            <a:endParaRPr kumimoji="1" lang="en-US" altLang="ja-JP" sz="1400" b="1">
              <a:solidFill>
                <a:schemeClr val="bg1"/>
              </a:solidFill>
              <a:latin typeface="+mn-ea"/>
              <a:cs typeface="+mn-cs"/>
            </a:endParaRPr>
          </a:p>
          <a:p>
            <a:pPr algn="ctr" defTabSz="990564" fontAlgn="auto">
              <a:spcBef>
                <a:spcPts val="0"/>
              </a:spcBef>
              <a:spcAft>
                <a:spcPts val="0"/>
              </a:spcAft>
              <a:buSzPct val="100000"/>
              <a:defRPr/>
            </a:pPr>
            <a:r>
              <a:rPr kumimoji="1" lang="ja-JP" altLang="en-US" sz="1400" b="1">
                <a:solidFill>
                  <a:schemeClr val="bg1"/>
                </a:solidFill>
                <a:latin typeface="+mn-ea"/>
                <a:cs typeface="+mn-cs"/>
              </a:rPr>
              <a:t>許可システムの構築</a:t>
            </a:r>
          </a:p>
        </p:txBody>
      </p:sp>
      <p:sp>
        <p:nvSpPr>
          <p:cNvPr id="7" name="正方形/長方形 6">
            <a:extLst>
              <a:ext uri="{FF2B5EF4-FFF2-40B4-BE49-F238E27FC236}">
                <a16:creationId xmlns:a16="http://schemas.microsoft.com/office/drawing/2014/main" id="{8DCEA9A6-513E-7BDC-2263-0F85EDFC8C1F}"/>
              </a:ext>
            </a:extLst>
          </p:cNvPr>
          <p:cNvSpPr/>
          <p:nvPr/>
        </p:nvSpPr>
        <p:spPr bwMode="gray">
          <a:xfrm>
            <a:off x="3278884" y="1882275"/>
            <a:ext cx="5835227" cy="1440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465137" lvl="1" indent="-285750"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400">
                <a:latin typeface="+mn-ea"/>
              </a:rPr>
              <a:t>現行の一般道路占用システムと同様の運用を、河川・公園・行政財産にも適用できるよう、これらの分野で共通利用可能な許可システムを構築する。</a:t>
            </a:r>
            <a:endParaRPr kumimoji="1" lang="en-US" altLang="ja-JP" sz="1400">
              <a:latin typeface="+mn-ea"/>
            </a:endParaRPr>
          </a:p>
          <a:p>
            <a:pPr marL="465137" lvl="1" indent="-285750"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400">
                <a:latin typeface="+mn-ea"/>
              </a:rPr>
              <a:t>構築方法は、既存の一般道路占用許可システムに河川や公園等の機能を追加するか、もしくは新たな共通利用可能な許可システムを構築する。（本</a:t>
            </a:r>
            <a:r>
              <a:rPr kumimoji="1" lang="en-US" altLang="ja-JP" sz="1400">
                <a:latin typeface="+mn-ea"/>
              </a:rPr>
              <a:t>RFI</a:t>
            </a:r>
            <a:r>
              <a:rPr kumimoji="1" lang="ja-JP" altLang="en-US" sz="1400">
                <a:latin typeface="+mn-ea"/>
              </a:rPr>
              <a:t>にてどちらかを選択する）</a:t>
            </a:r>
            <a:endParaRPr kumimoji="1" lang="en-US" altLang="ja-JP" sz="1400">
              <a:latin typeface="+mn-ea"/>
            </a:endParaRPr>
          </a:p>
        </p:txBody>
      </p:sp>
      <p:sp>
        <p:nvSpPr>
          <p:cNvPr id="8" name="正方形/長方形 7">
            <a:extLst>
              <a:ext uri="{FF2B5EF4-FFF2-40B4-BE49-F238E27FC236}">
                <a16:creationId xmlns:a16="http://schemas.microsoft.com/office/drawing/2014/main" id="{8BFC5395-BEC9-F3B8-6898-4A2DD3F5B73C}"/>
              </a:ext>
            </a:extLst>
          </p:cNvPr>
          <p:cNvSpPr/>
          <p:nvPr/>
        </p:nvSpPr>
        <p:spPr bwMode="gray">
          <a:xfrm>
            <a:off x="705600" y="3678675"/>
            <a:ext cx="2448000" cy="1440000"/>
          </a:xfrm>
          <a:prstGeom prst="rect">
            <a:avLst/>
          </a:prstGeom>
          <a:solidFill>
            <a:schemeClr val="accent1"/>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400" b="1">
                <a:solidFill>
                  <a:schemeClr val="bg1"/>
                </a:solidFill>
                <a:latin typeface="+mn-ea"/>
                <a:cs typeface="+mn-cs"/>
              </a:rPr>
              <a:t>電子申請システムの導入と</a:t>
            </a:r>
            <a:endParaRPr kumimoji="1" lang="en-US" altLang="ja-JP" sz="1400" b="1">
              <a:solidFill>
                <a:schemeClr val="bg1"/>
              </a:solidFill>
              <a:latin typeface="+mn-ea"/>
              <a:cs typeface="+mn-cs"/>
            </a:endParaRPr>
          </a:p>
          <a:p>
            <a:pPr algn="ctr" defTabSz="990564" fontAlgn="auto">
              <a:spcBef>
                <a:spcPts val="0"/>
              </a:spcBef>
              <a:spcAft>
                <a:spcPts val="0"/>
              </a:spcAft>
              <a:buSzPct val="100000"/>
              <a:defRPr/>
            </a:pPr>
            <a:r>
              <a:rPr kumimoji="1" lang="ja-JP" altLang="en-US" sz="1400" b="1">
                <a:solidFill>
                  <a:schemeClr val="bg1"/>
                </a:solidFill>
                <a:latin typeface="+mn-ea"/>
                <a:cs typeface="+mn-cs"/>
              </a:rPr>
              <a:t>許可システムとの連携</a:t>
            </a:r>
          </a:p>
        </p:txBody>
      </p:sp>
      <p:sp>
        <p:nvSpPr>
          <p:cNvPr id="9" name="正方形/長方形 8">
            <a:extLst>
              <a:ext uri="{FF2B5EF4-FFF2-40B4-BE49-F238E27FC236}">
                <a16:creationId xmlns:a16="http://schemas.microsoft.com/office/drawing/2014/main" id="{7F1AC959-C70B-542E-F234-B9529BF4485E}"/>
              </a:ext>
            </a:extLst>
          </p:cNvPr>
          <p:cNvSpPr/>
          <p:nvPr/>
        </p:nvSpPr>
        <p:spPr bwMode="gray">
          <a:xfrm>
            <a:off x="3278884" y="3678675"/>
            <a:ext cx="5835227" cy="1440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465137" lvl="1" indent="-285750"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400" dirty="0">
                <a:latin typeface="+mn-ea"/>
              </a:rPr>
              <a:t>許可申請を電子申請システム経由で行うことで、申請者と職員の双方の効率化と職員の負荷軽減を目指す。</a:t>
            </a:r>
            <a:endParaRPr kumimoji="1" lang="en-US" altLang="ja-JP" sz="1400" dirty="0">
              <a:latin typeface="+mn-ea"/>
            </a:endParaRPr>
          </a:p>
          <a:p>
            <a:pPr marL="465137" lvl="1" indent="-285750"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400" dirty="0">
                <a:latin typeface="+mn-ea"/>
              </a:rPr>
              <a:t>電子申請システムと許可システムを相互連携することで、申請者が対応状況を把握できることや電子申請システム上で申請者と職員による補正指示などのやり取りを可能とする。</a:t>
            </a:r>
            <a:endParaRPr kumimoji="1" lang="en-US" altLang="ja-JP" sz="1400" dirty="0">
              <a:latin typeface="+mn-ea"/>
            </a:endParaRPr>
          </a:p>
        </p:txBody>
      </p:sp>
    </p:spTree>
    <p:extLst>
      <p:ext uri="{BB962C8B-B14F-4D97-AF65-F5344CB8AC3E}">
        <p14:creationId xmlns:p14="http://schemas.microsoft.com/office/powerpoint/2010/main" val="2010090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58FF-54AD-12CD-A053-3C579735DFFB}"/>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4C4E4E50-2A2F-B1CF-8091-6A160B1FD1F6}"/>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8F3A1BA2-D276-74B0-DFFD-CB9C83C0ED42}"/>
              </a:ext>
            </a:extLst>
          </p:cNvPr>
          <p:cNvSpPr>
            <a:spLocks noGrp="1"/>
          </p:cNvSpPr>
          <p:nvPr>
            <p:ph type="sldNum" sz="quarter" idx="11"/>
          </p:nvPr>
        </p:nvSpPr>
        <p:spPr/>
        <p:txBody>
          <a:bodyPr/>
          <a:lstStyle/>
          <a:p>
            <a:fld id="{AA5FCFE5-FE56-4EF1-80A8-07776887C2A1}" type="slidenum">
              <a:rPr lang="ja-JP" altLang="en-US" smtClean="0"/>
              <a:pPr/>
              <a:t>14</a:t>
            </a:fld>
            <a:endParaRPr lang="ja-JP" altLang="en-US"/>
          </a:p>
        </p:txBody>
      </p:sp>
      <p:sp>
        <p:nvSpPr>
          <p:cNvPr id="4" name="テキスト プレースホルダー 3">
            <a:extLst>
              <a:ext uri="{FF2B5EF4-FFF2-40B4-BE49-F238E27FC236}">
                <a16:creationId xmlns:a16="http://schemas.microsoft.com/office/drawing/2014/main" id="{C7480DC6-D1FA-8B93-6581-1FB9BD68C652}"/>
              </a:ext>
            </a:extLst>
          </p:cNvPr>
          <p:cNvSpPr>
            <a:spLocks noGrp="1"/>
          </p:cNvSpPr>
          <p:nvPr>
            <p:ph type="body" sz="quarter" idx="15"/>
          </p:nvPr>
        </p:nvSpPr>
        <p:spPr/>
        <p:txBody>
          <a:bodyPr/>
          <a:lstStyle/>
          <a:p>
            <a:r>
              <a:rPr kumimoji="1" lang="ja-JP" altLang="en-US"/>
              <a:t>システム構成方針（案）</a:t>
            </a:r>
          </a:p>
        </p:txBody>
      </p:sp>
      <p:sp>
        <p:nvSpPr>
          <p:cNvPr id="5" name="タイトル 4">
            <a:extLst>
              <a:ext uri="{FF2B5EF4-FFF2-40B4-BE49-F238E27FC236}">
                <a16:creationId xmlns:a16="http://schemas.microsoft.com/office/drawing/2014/main" id="{0C5F2D34-4BFE-F7B6-622B-CC62761BE666}"/>
              </a:ext>
            </a:extLst>
          </p:cNvPr>
          <p:cNvSpPr>
            <a:spLocks noGrp="1"/>
          </p:cNvSpPr>
          <p:nvPr>
            <p:ph type="title"/>
          </p:nvPr>
        </p:nvSpPr>
        <p:spPr/>
        <p:txBody>
          <a:bodyPr/>
          <a:lstStyle/>
          <a:p>
            <a:r>
              <a:rPr lang="ja-JP" altLang="en-US"/>
              <a:t>本</a:t>
            </a:r>
            <a:r>
              <a:rPr lang="en-US" altLang="ja-JP"/>
              <a:t>RFI</a:t>
            </a:r>
            <a:r>
              <a:rPr lang="ja-JP" altLang="en-US"/>
              <a:t>では各業務において共通利用可能な許可システムをご提案いただきたい。また</a:t>
            </a:r>
            <a:r>
              <a:rPr lang="ja-JP" altLang="en-US">
                <a:solidFill>
                  <a:prstClr val="black"/>
                </a:solidFill>
              </a:rPr>
              <a:t>可能であれば、以下の通り追加提案もいただきたい</a:t>
            </a:r>
            <a:r>
              <a:rPr lang="ja-JP" altLang="en-US"/>
              <a:t>。</a:t>
            </a:r>
            <a:endParaRPr kumimoji="1" lang="ja-JP" altLang="en-US"/>
          </a:p>
        </p:txBody>
      </p:sp>
      <p:sp>
        <p:nvSpPr>
          <p:cNvPr id="6" name="正方形/長方形 5">
            <a:extLst>
              <a:ext uri="{FF2B5EF4-FFF2-40B4-BE49-F238E27FC236}">
                <a16:creationId xmlns:a16="http://schemas.microsoft.com/office/drawing/2014/main" id="{D919D8DB-ACBA-F863-2E8B-CA373924DC80}"/>
              </a:ext>
            </a:extLst>
          </p:cNvPr>
          <p:cNvSpPr/>
          <p:nvPr/>
        </p:nvSpPr>
        <p:spPr bwMode="gray">
          <a:xfrm>
            <a:off x="1417129" y="1728225"/>
            <a:ext cx="4851434" cy="1368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400" dirty="0">
                <a:latin typeface="+mn-ea"/>
              </a:rPr>
              <a:t>本</a:t>
            </a:r>
            <a:r>
              <a:rPr kumimoji="1" lang="en-US" altLang="ja-JP" sz="1400" dirty="0">
                <a:latin typeface="+mn-ea"/>
              </a:rPr>
              <a:t>RFI</a:t>
            </a:r>
            <a:r>
              <a:rPr kumimoji="1" lang="ja-JP" altLang="en-US" sz="1400" dirty="0">
                <a:latin typeface="+mn-ea"/>
              </a:rPr>
              <a:t>資料一式をご確認の上、</a:t>
            </a:r>
            <a:r>
              <a:rPr kumimoji="1" lang="ja-JP" altLang="en-US" sz="1400" b="1" dirty="0">
                <a:latin typeface="+mn-ea"/>
              </a:rPr>
              <a:t>許可システムをご提案いただきたい</a:t>
            </a:r>
            <a:r>
              <a:rPr kumimoji="1" lang="ja-JP" altLang="en-US" sz="1400" dirty="0">
                <a:latin typeface="+mn-ea"/>
              </a:rPr>
              <a:t>。</a:t>
            </a:r>
          </a:p>
          <a:p>
            <a:pPr marL="171450" indent="-171450" defTabSz="990564" fontAlgn="auto">
              <a:spcBef>
                <a:spcPts val="0"/>
              </a:spcBef>
              <a:spcAft>
                <a:spcPts val="0"/>
              </a:spcAft>
              <a:buSzPct val="100000"/>
              <a:buFont typeface="Wingdings" panose="05000000000000000000" pitchFamily="2" charset="2"/>
              <a:buChar char="Ø"/>
            </a:pPr>
            <a:r>
              <a:rPr kumimoji="1" lang="ja-JP" altLang="en-US" sz="1400" dirty="0">
                <a:latin typeface="+mn-ea"/>
              </a:rPr>
              <a:t>なお、電子申請システムは別途調達を想定しており、許可システムと電子申請システムは</a:t>
            </a:r>
            <a:r>
              <a:rPr kumimoji="1" lang="en-US" altLang="ja-JP" sz="1400" dirty="0">
                <a:latin typeface="+mn-ea"/>
              </a:rPr>
              <a:t>API</a:t>
            </a:r>
            <a:r>
              <a:rPr kumimoji="1" lang="ja-JP" altLang="en-US" sz="1400" dirty="0">
                <a:latin typeface="+mn-ea"/>
              </a:rPr>
              <a:t>によるリアルタイム連携を前提とする。</a:t>
            </a:r>
            <a:endParaRPr kumimoji="1" lang="en-US" altLang="ja-JP" sz="1400" dirty="0">
              <a:latin typeface="+mn-ea"/>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400" dirty="0">
                <a:latin typeface="+mn-ea"/>
              </a:rPr>
              <a:t>連携にあたっての懸念事項、制約事項があれば、ご記載いただきたい。</a:t>
            </a:r>
          </a:p>
        </p:txBody>
      </p:sp>
      <p:grpSp>
        <p:nvGrpSpPr>
          <p:cNvPr id="7" name="グループ化 6">
            <a:extLst>
              <a:ext uri="{FF2B5EF4-FFF2-40B4-BE49-F238E27FC236}">
                <a16:creationId xmlns:a16="http://schemas.microsoft.com/office/drawing/2014/main" id="{84B45DED-C889-40FF-EF74-490444F5852D}"/>
              </a:ext>
            </a:extLst>
          </p:cNvPr>
          <p:cNvGrpSpPr/>
          <p:nvPr/>
        </p:nvGrpSpPr>
        <p:grpSpPr>
          <a:xfrm>
            <a:off x="6556562" y="1391697"/>
            <a:ext cx="2932438" cy="1647271"/>
            <a:chOff x="6556562" y="1391697"/>
            <a:chExt cx="2932438" cy="1647271"/>
          </a:xfrm>
        </p:grpSpPr>
        <p:sp>
          <p:nvSpPr>
            <p:cNvPr id="9" name="テキスト ボックス 8">
              <a:extLst>
                <a:ext uri="{FF2B5EF4-FFF2-40B4-BE49-F238E27FC236}">
                  <a16:creationId xmlns:a16="http://schemas.microsoft.com/office/drawing/2014/main" id="{0B382D14-DECD-100D-F85C-E637E05085CF}"/>
                </a:ext>
              </a:extLst>
            </p:cNvPr>
            <p:cNvSpPr txBox="1"/>
            <p:nvPr/>
          </p:nvSpPr>
          <p:spPr bwMode="gray">
            <a:xfrm>
              <a:off x="7224914" y="1391697"/>
              <a:ext cx="1590142"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lt"/>
                  <a:ea typeface="+mn-ea"/>
                  <a:cs typeface="+mn-cs"/>
                </a:rPr>
                <a:t>システム構築イメージ</a:t>
              </a:r>
            </a:p>
          </p:txBody>
        </p:sp>
        <p:sp>
          <p:nvSpPr>
            <p:cNvPr id="10" name="正方形/長方形 9">
              <a:extLst>
                <a:ext uri="{FF2B5EF4-FFF2-40B4-BE49-F238E27FC236}">
                  <a16:creationId xmlns:a16="http://schemas.microsoft.com/office/drawing/2014/main" id="{C33D6EBF-CA49-ABFF-2A63-61E7DA60789C}"/>
                </a:ext>
              </a:extLst>
            </p:cNvPr>
            <p:cNvSpPr/>
            <p:nvPr/>
          </p:nvSpPr>
          <p:spPr bwMode="gray">
            <a:xfrm>
              <a:off x="6556562" y="1826269"/>
              <a:ext cx="936000" cy="504000"/>
            </a:xfrm>
            <a:prstGeom prst="rect">
              <a:avLst/>
            </a:prstGeom>
            <a:solidFill>
              <a:schemeClr val="bg1">
                <a:lumMod val="85000"/>
              </a:schemeClr>
            </a:solidFill>
            <a:ln w="12700" algn="ctr">
              <a:solidFill>
                <a:srgbClr val="BBBCBC"/>
              </a:solidFill>
              <a:miter lim="800000"/>
              <a:headEnd/>
              <a:tailEnd/>
            </a:ln>
          </p:spPr>
          <p:txBody>
            <a:bodyPr rot="0" spcFirstLastPara="0" vertOverflow="overflow" horzOverflow="overflow" vert="horz" wrap="square" lIns="36000" tIns="72000" rIns="36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t>電子申請</a:t>
              </a:r>
              <a:endParaRPr kumimoji="1" lang="en-US" altLang="ja-JP" sz="1100"/>
            </a:p>
            <a:p>
              <a:pPr algn="ctr" defTabSz="990564" fontAlgn="auto">
                <a:spcBef>
                  <a:spcPts val="0"/>
                </a:spcBef>
                <a:spcAft>
                  <a:spcPts val="0"/>
                </a:spcAft>
                <a:buSzPct val="100000"/>
              </a:pPr>
              <a:r>
                <a:rPr kumimoji="1" lang="ja-JP" altLang="en-US" sz="1100"/>
                <a:t>システム</a:t>
              </a:r>
              <a:endParaRPr kumimoji="1" lang="en-US" altLang="ja-JP" sz="1100">
                <a:highlight>
                  <a:srgbClr val="FFFF00"/>
                </a:highlight>
              </a:endParaRPr>
            </a:p>
            <a:p>
              <a:pPr algn="ctr" defTabSz="990564" fontAlgn="auto">
                <a:spcBef>
                  <a:spcPts val="0"/>
                </a:spcBef>
                <a:spcAft>
                  <a:spcPts val="0"/>
                </a:spcAft>
                <a:buSzPct val="100000"/>
              </a:pPr>
              <a:r>
                <a:rPr kumimoji="1" lang="en-US" altLang="ja-JP" sz="1100"/>
                <a:t>(</a:t>
              </a:r>
              <a:r>
                <a:rPr kumimoji="1" lang="ja-JP" altLang="en-US" sz="1100"/>
                <a:t>別調達</a:t>
              </a:r>
              <a:r>
                <a:rPr kumimoji="1" lang="en-US" altLang="ja-JP" sz="1100"/>
                <a:t>)</a:t>
              </a:r>
            </a:p>
          </p:txBody>
        </p:sp>
        <p:sp>
          <p:nvSpPr>
            <p:cNvPr id="11" name="正方形/長方形 10">
              <a:extLst>
                <a:ext uri="{FF2B5EF4-FFF2-40B4-BE49-F238E27FC236}">
                  <a16:creationId xmlns:a16="http://schemas.microsoft.com/office/drawing/2014/main" id="{7115C1EE-DD42-8356-18E0-9EC3A76234EE}"/>
                </a:ext>
              </a:extLst>
            </p:cNvPr>
            <p:cNvSpPr/>
            <p:nvPr/>
          </p:nvSpPr>
          <p:spPr bwMode="gray">
            <a:xfrm>
              <a:off x="8553000" y="1835151"/>
              <a:ext cx="936000" cy="504000"/>
            </a:xfrm>
            <a:prstGeom prst="rect">
              <a:avLst/>
            </a:prstGeom>
            <a:solidFill>
              <a:schemeClr val="accent1">
                <a:lumMod val="20000"/>
                <a:lumOff val="80000"/>
              </a:schemeClr>
            </a:solidFill>
            <a:ln w="12700" algn="ctr">
              <a:solidFill>
                <a:srgbClr val="BBBCBC"/>
              </a:solidFill>
              <a:miter lim="800000"/>
              <a:headEnd/>
              <a:tailEnd/>
            </a:ln>
          </p:spPr>
          <p:txBody>
            <a:bodyPr rot="0" spcFirstLastPara="0" vertOverflow="overflow" horzOverflow="overflow" vert="horz" wrap="square" lIns="36000" tIns="72000" rIns="36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black"/>
                  </a:solidFill>
                </a:rPr>
                <a:t>許可</a:t>
              </a:r>
              <a:endParaRPr kumimoji="1" lang="en-US" altLang="ja-JP" sz="1100">
                <a:solidFill>
                  <a:prstClr val="black"/>
                </a:solidFill>
              </a:endParaRPr>
            </a:p>
            <a:p>
              <a:pPr algn="ctr" defTabSz="990564" fontAlgn="auto">
                <a:spcBef>
                  <a:spcPts val="0"/>
                </a:spcBef>
                <a:spcAft>
                  <a:spcPts val="0"/>
                </a:spcAft>
                <a:buSzPct val="100000"/>
              </a:pPr>
              <a:r>
                <a:rPr kumimoji="1" lang="ja-JP" altLang="en-US" sz="1100">
                  <a:solidFill>
                    <a:prstClr val="black"/>
                  </a:solidFill>
                </a:rPr>
                <a:t>システム</a:t>
              </a:r>
            </a:p>
          </p:txBody>
        </p:sp>
        <p:sp>
          <p:nvSpPr>
            <p:cNvPr id="12" name="フローチャート: 磁気ディスク 11">
              <a:extLst>
                <a:ext uri="{FF2B5EF4-FFF2-40B4-BE49-F238E27FC236}">
                  <a16:creationId xmlns:a16="http://schemas.microsoft.com/office/drawing/2014/main" id="{B68A4DAA-1D2C-628F-5FC8-48366D8DA7DB}"/>
                </a:ext>
              </a:extLst>
            </p:cNvPr>
            <p:cNvSpPr/>
            <p:nvPr/>
          </p:nvSpPr>
          <p:spPr bwMode="gray">
            <a:xfrm>
              <a:off x="6736562" y="2722302"/>
              <a:ext cx="576000" cy="288000"/>
            </a:xfrm>
            <a:prstGeom prst="flowChartMagneticDisk">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電子申請</a:t>
              </a:r>
            </a:p>
          </p:txBody>
        </p:sp>
        <p:sp>
          <p:nvSpPr>
            <p:cNvPr id="13" name="フローチャート: 磁気ディスク 12">
              <a:extLst>
                <a:ext uri="{FF2B5EF4-FFF2-40B4-BE49-F238E27FC236}">
                  <a16:creationId xmlns:a16="http://schemas.microsoft.com/office/drawing/2014/main" id="{5F4868E4-2C13-1763-886C-2FF53B3FCEB7}"/>
                </a:ext>
              </a:extLst>
            </p:cNvPr>
            <p:cNvSpPr/>
            <p:nvPr/>
          </p:nvSpPr>
          <p:spPr bwMode="gray">
            <a:xfrm>
              <a:off x="8733000" y="2731184"/>
              <a:ext cx="576000" cy="288000"/>
            </a:xfrm>
            <a:prstGeom prst="flowChartMagneticDisk">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black"/>
                  </a:solidFill>
                </a:rPr>
                <a:t>許可</a:t>
              </a:r>
            </a:p>
          </p:txBody>
        </p:sp>
        <p:cxnSp>
          <p:nvCxnSpPr>
            <p:cNvPr id="14" name="コネクタ: カギ線 13">
              <a:extLst>
                <a:ext uri="{FF2B5EF4-FFF2-40B4-BE49-F238E27FC236}">
                  <a16:creationId xmlns:a16="http://schemas.microsoft.com/office/drawing/2014/main" id="{67DE7D6E-1D4C-8FCE-B850-44D02654AC77}"/>
                </a:ext>
              </a:extLst>
            </p:cNvPr>
            <p:cNvCxnSpPr>
              <a:cxnSpLocks/>
              <a:stCxn id="13" idx="2"/>
              <a:endCxn id="12" idx="4"/>
            </p:cNvCxnSpPr>
            <p:nvPr/>
          </p:nvCxnSpPr>
          <p:spPr bwMode="gray">
            <a:xfrm rot="10800000">
              <a:off x="7312562" y="2866302"/>
              <a:ext cx="1420438" cy="8882"/>
            </a:xfrm>
            <a:prstGeom prst="bentConnector3">
              <a:avLst>
                <a:gd name="adj1" fmla="val 50000"/>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0DABB2B8-DC60-6D4F-D4D5-BC6196C00766}"/>
                </a:ext>
              </a:extLst>
            </p:cNvPr>
            <p:cNvSpPr/>
            <p:nvPr/>
          </p:nvSpPr>
          <p:spPr bwMode="gray">
            <a:xfrm>
              <a:off x="7892725" y="2750968"/>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solidFill>
                  <a:effectLst/>
                  <a:uLnTx/>
                  <a:uFillTx/>
                  <a:latin typeface="+mn-lt"/>
                  <a:ea typeface="+mn-ea"/>
                  <a:cs typeface="+mn-cs"/>
                </a:rPr>
                <a:t>API</a:t>
              </a:r>
              <a:endParaRPr kumimoji="1" lang="ja-JP" altLang="en-US" sz="1200" b="0" i="0" u="none" strike="noStrike" kern="1200" cap="none" spc="0" normalizeH="0" baseline="0" noProof="0">
                <a:ln>
                  <a:noFill/>
                </a:ln>
                <a:solidFill>
                  <a:schemeClr val="bg1"/>
                </a:solidFill>
                <a:effectLst/>
                <a:uLnTx/>
                <a:uFillTx/>
                <a:latin typeface="+mn-lt"/>
                <a:ea typeface="+mn-ea"/>
                <a:cs typeface="+mn-cs"/>
              </a:endParaRPr>
            </a:p>
          </p:txBody>
        </p:sp>
        <p:cxnSp>
          <p:nvCxnSpPr>
            <p:cNvPr id="16" name="コネクタ: カギ線 27">
              <a:extLst>
                <a:ext uri="{FF2B5EF4-FFF2-40B4-BE49-F238E27FC236}">
                  <a16:creationId xmlns:a16="http://schemas.microsoft.com/office/drawing/2014/main" id="{EFE8939A-297C-23BE-C63F-271B12187212}"/>
                </a:ext>
              </a:extLst>
            </p:cNvPr>
            <p:cNvCxnSpPr>
              <a:cxnSpLocks/>
              <a:stCxn id="11" idx="2"/>
              <a:endCxn id="13" idx="1"/>
            </p:cNvCxnSpPr>
            <p:nvPr/>
          </p:nvCxnSpPr>
          <p:spPr bwMode="gray">
            <a:xfrm>
              <a:off x="9021000" y="2339151"/>
              <a:ext cx="0" cy="392033"/>
            </a:xfrm>
            <a:prstGeom prst="straightConnector1">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コネクタ: カギ線 27">
              <a:extLst>
                <a:ext uri="{FF2B5EF4-FFF2-40B4-BE49-F238E27FC236}">
                  <a16:creationId xmlns:a16="http://schemas.microsoft.com/office/drawing/2014/main" id="{80FDEAA9-D70C-1679-ADBF-18E834D89754}"/>
                </a:ext>
              </a:extLst>
            </p:cNvPr>
            <p:cNvCxnSpPr>
              <a:cxnSpLocks/>
              <a:stCxn id="10" idx="2"/>
              <a:endCxn id="12" idx="1"/>
            </p:cNvCxnSpPr>
            <p:nvPr/>
          </p:nvCxnSpPr>
          <p:spPr bwMode="gray">
            <a:xfrm>
              <a:off x="7024562" y="2330269"/>
              <a:ext cx="0" cy="392033"/>
            </a:xfrm>
            <a:prstGeom prst="straightConnector1">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1" name="正方形/長方形 20">
            <a:extLst>
              <a:ext uri="{FF2B5EF4-FFF2-40B4-BE49-F238E27FC236}">
                <a16:creationId xmlns:a16="http://schemas.microsoft.com/office/drawing/2014/main" id="{A54B5362-BE4F-1C63-77C7-71918540BBAE}"/>
              </a:ext>
            </a:extLst>
          </p:cNvPr>
          <p:cNvSpPr/>
          <p:nvPr/>
        </p:nvSpPr>
        <p:spPr bwMode="gray">
          <a:xfrm>
            <a:off x="404634" y="1728225"/>
            <a:ext cx="893717" cy="1368000"/>
          </a:xfrm>
          <a:prstGeom prst="rect">
            <a:avLst/>
          </a:prstGeom>
          <a:solidFill>
            <a:schemeClr val="accent1"/>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400" b="1">
                <a:solidFill>
                  <a:schemeClr val="bg1"/>
                </a:solidFill>
                <a:latin typeface="+mn-ea"/>
                <a:cs typeface="+mn-cs"/>
              </a:rPr>
              <a:t>ご提案</a:t>
            </a:r>
            <a:endParaRPr kumimoji="1" lang="en-US" altLang="ja-JP" sz="1400" b="1">
              <a:solidFill>
                <a:schemeClr val="bg1"/>
              </a:solidFill>
              <a:latin typeface="+mn-ea"/>
              <a:cs typeface="+mn-cs"/>
            </a:endParaRPr>
          </a:p>
          <a:p>
            <a:pPr algn="ctr" defTabSz="990564" fontAlgn="auto">
              <a:spcBef>
                <a:spcPts val="0"/>
              </a:spcBef>
              <a:spcAft>
                <a:spcPts val="0"/>
              </a:spcAft>
              <a:buSzPct val="100000"/>
              <a:defRPr/>
            </a:pPr>
            <a:r>
              <a:rPr kumimoji="1" lang="ja-JP" altLang="en-US" sz="1400" b="1">
                <a:solidFill>
                  <a:schemeClr val="bg1"/>
                </a:solidFill>
                <a:latin typeface="+mn-ea"/>
                <a:cs typeface="+mn-cs"/>
              </a:rPr>
              <a:t>依頼</a:t>
            </a:r>
          </a:p>
        </p:txBody>
      </p:sp>
      <p:sp>
        <p:nvSpPr>
          <p:cNvPr id="26" name="正方形/長方形 25">
            <a:extLst>
              <a:ext uri="{FF2B5EF4-FFF2-40B4-BE49-F238E27FC236}">
                <a16:creationId xmlns:a16="http://schemas.microsoft.com/office/drawing/2014/main" id="{88506A8C-6DB5-9D62-D2CD-850017FD3184}"/>
              </a:ext>
            </a:extLst>
          </p:cNvPr>
          <p:cNvSpPr/>
          <p:nvPr/>
        </p:nvSpPr>
        <p:spPr bwMode="gray">
          <a:xfrm>
            <a:off x="404634" y="3435945"/>
            <a:ext cx="893717" cy="2664000"/>
          </a:xfrm>
          <a:prstGeom prst="rect">
            <a:avLst/>
          </a:prstGeom>
          <a:solidFill>
            <a:schemeClr val="accent1">
              <a:lumMod val="40000"/>
              <a:lumOff val="60000"/>
            </a:schemeClr>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200" b="1">
                <a:latin typeface="+mn-ea"/>
              </a:rPr>
              <a:t>追加提案のご依頼</a:t>
            </a:r>
          </a:p>
        </p:txBody>
      </p:sp>
      <p:sp>
        <p:nvSpPr>
          <p:cNvPr id="27" name="正方形/長方形 26">
            <a:extLst>
              <a:ext uri="{FF2B5EF4-FFF2-40B4-BE49-F238E27FC236}">
                <a16:creationId xmlns:a16="http://schemas.microsoft.com/office/drawing/2014/main" id="{D200BE9F-B0DB-30C4-459C-FAC0455E08A0}"/>
              </a:ext>
            </a:extLst>
          </p:cNvPr>
          <p:cNvSpPr/>
          <p:nvPr/>
        </p:nvSpPr>
        <p:spPr bwMode="gray">
          <a:xfrm>
            <a:off x="1417129" y="3438376"/>
            <a:ext cx="8060009" cy="2664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271463" indent="-171450" defTabSz="990564" fontAlgn="auto">
              <a:spcBef>
                <a:spcPts val="0"/>
              </a:spcBef>
              <a:spcAft>
                <a:spcPts val="0"/>
              </a:spcAft>
              <a:buSzPct val="100000"/>
              <a:buFont typeface="Wingdings" panose="05000000000000000000" pitchFamily="2" charset="2"/>
              <a:buChar char="Ø"/>
            </a:pPr>
            <a:r>
              <a:rPr kumimoji="1" lang="ja-JP" altLang="en-US" sz="1200" dirty="0">
                <a:solidFill>
                  <a:prstClr val="black"/>
                </a:solidFill>
              </a:rPr>
              <a:t>現在、名古屋市では「</a:t>
            </a:r>
            <a:r>
              <a:rPr kumimoji="1" lang="en-US" altLang="ja-JP" sz="1200" dirty="0" err="1">
                <a:solidFill>
                  <a:prstClr val="black"/>
                </a:solidFill>
              </a:rPr>
              <a:t>Graffer</a:t>
            </a:r>
            <a:r>
              <a:rPr kumimoji="1" lang="ja-JP" altLang="en-US" sz="1200" dirty="0">
                <a:solidFill>
                  <a:prstClr val="black"/>
                </a:solidFill>
              </a:rPr>
              <a:t>」を電子申請システムとして運用</a:t>
            </a:r>
            <a:r>
              <a:rPr kumimoji="1" lang="ja-JP" altLang="en-US" sz="1200" dirty="0"/>
              <a:t>している。一方で、当局が本業務で必要とする機能を備えていないという課題がある。（以下、課題例）</a:t>
            </a:r>
            <a:endParaRPr kumimoji="1" lang="en-US" altLang="ja-JP" sz="1200" dirty="0"/>
          </a:p>
          <a:p>
            <a:pPr marL="100013" defTabSz="990564" fontAlgn="auto">
              <a:spcBef>
                <a:spcPts val="0"/>
              </a:spcBef>
              <a:spcAft>
                <a:spcPts val="0"/>
              </a:spcAft>
              <a:buSzPct val="100000"/>
            </a:pPr>
            <a:r>
              <a:rPr kumimoji="1" lang="ja-JP" altLang="en-US" sz="1200" dirty="0"/>
              <a:t>＜課題例＞</a:t>
            </a:r>
            <a:endParaRPr kumimoji="1" lang="en-US" altLang="ja-JP" sz="1200" dirty="0"/>
          </a:p>
          <a:p>
            <a:pPr marL="447675" indent="-171450" defTabSz="990564" fontAlgn="auto">
              <a:spcBef>
                <a:spcPts val="0"/>
              </a:spcBef>
              <a:spcAft>
                <a:spcPts val="0"/>
              </a:spcAft>
              <a:buSzPct val="100000"/>
              <a:buFont typeface="Arial" panose="020B0604020202020204" pitchFamily="34" charset="0"/>
              <a:buChar char="•"/>
            </a:pPr>
            <a:r>
              <a:rPr kumimoji="1" lang="ja-JP" altLang="en-US" sz="1200" dirty="0"/>
              <a:t>申請者単位での管理ができない</a:t>
            </a:r>
            <a:endParaRPr kumimoji="1" lang="en-US" altLang="ja-JP" sz="1200" dirty="0"/>
          </a:p>
          <a:p>
            <a:pPr marL="447675" indent="-171450" defTabSz="990564" fontAlgn="auto">
              <a:spcBef>
                <a:spcPts val="0"/>
              </a:spcBef>
              <a:spcAft>
                <a:spcPts val="0"/>
              </a:spcAft>
              <a:buSzPct val="100000"/>
              <a:buFont typeface="Arial" panose="020B0604020202020204" pitchFamily="34" charset="0"/>
              <a:buChar char="•"/>
            </a:pPr>
            <a:r>
              <a:rPr kumimoji="1" lang="ja-JP" altLang="en-US" sz="1200" dirty="0"/>
              <a:t>前回の申請情報を更新するための申請ができない（案件を継続して複数申請を行うことができない）</a:t>
            </a:r>
            <a:endParaRPr kumimoji="1" lang="en-US" altLang="ja-JP" sz="1200" dirty="0"/>
          </a:p>
          <a:p>
            <a:pPr marL="447675" indent="-171450" defTabSz="990564" fontAlgn="auto">
              <a:spcBef>
                <a:spcPts val="0"/>
              </a:spcBef>
              <a:spcAft>
                <a:spcPts val="0"/>
              </a:spcAft>
              <a:buSzPct val="100000"/>
              <a:buFont typeface="Arial" panose="020B0604020202020204" pitchFamily="34" charset="0"/>
              <a:buChar char="•"/>
            </a:pPr>
            <a:r>
              <a:rPr kumimoji="1" lang="ja-JP" altLang="en-US" sz="1200" dirty="0"/>
              <a:t>ステータスの連携ができない</a:t>
            </a:r>
          </a:p>
          <a:p>
            <a:pPr marL="447675" indent="-171450" defTabSz="990564" fontAlgn="auto">
              <a:spcBef>
                <a:spcPts val="0"/>
              </a:spcBef>
              <a:spcAft>
                <a:spcPts val="0"/>
              </a:spcAft>
              <a:buSzPct val="100000"/>
              <a:buFont typeface="Arial" panose="020B0604020202020204" pitchFamily="34" charset="0"/>
              <a:buChar char="•"/>
            </a:pPr>
            <a:r>
              <a:rPr kumimoji="1" lang="ja-JP" altLang="en-US" sz="1200" dirty="0"/>
              <a:t>申請者が地図上でピン留めした物件情報を申請情報として登録できない</a:t>
            </a:r>
          </a:p>
          <a:p>
            <a:pPr marL="271463" indent="-171450" defTabSz="990564" fontAlgn="auto">
              <a:spcBef>
                <a:spcPts val="0"/>
              </a:spcBef>
              <a:spcAft>
                <a:spcPts val="0"/>
              </a:spcAft>
              <a:buSzPct val="100000"/>
              <a:buFont typeface="Wingdings" panose="05000000000000000000" pitchFamily="2" charset="2"/>
              <a:buChar char="Ø"/>
            </a:pPr>
            <a:r>
              <a:rPr kumimoji="1" lang="ja-JP" altLang="en-US" sz="1200" dirty="0"/>
              <a:t>また、当局内では共通プラットフォーム構想があり、プラットフォームサービスを活用して施設点検や団体手続など、当局内で利用する複数のアプリケーションを構築することも視野に入れて検討している。（概要は参考資料に記載）</a:t>
            </a:r>
          </a:p>
          <a:p>
            <a:pPr marL="271463" indent="-171450" defTabSz="990564" fontAlgn="auto">
              <a:spcBef>
                <a:spcPts val="0"/>
              </a:spcBef>
              <a:spcAft>
                <a:spcPts val="0"/>
              </a:spcAft>
              <a:buSzPct val="100000"/>
              <a:buFont typeface="Wingdings" panose="05000000000000000000" pitchFamily="2" charset="2"/>
              <a:buChar char="Ø"/>
            </a:pPr>
            <a:endParaRPr kumimoji="1" lang="ja-JP" altLang="en-US" sz="1200" dirty="0">
              <a:solidFill>
                <a:prstClr val="black"/>
              </a:solidFill>
            </a:endParaRPr>
          </a:p>
          <a:p>
            <a:pPr marL="271463" indent="-171450" defTabSz="990564" fontAlgn="auto">
              <a:spcBef>
                <a:spcPts val="0"/>
              </a:spcBef>
              <a:spcAft>
                <a:spcPts val="0"/>
              </a:spcAft>
              <a:buSzPct val="100000"/>
              <a:buFont typeface="Wingdings" panose="05000000000000000000" pitchFamily="2" charset="2"/>
              <a:buChar char="Ø"/>
            </a:pPr>
            <a:r>
              <a:rPr kumimoji="1" lang="ja-JP" altLang="en-US" sz="1200" dirty="0">
                <a:solidFill>
                  <a:prstClr val="black"/>
                </a:solidFill>
              </a:rPr>
              <a:t>こうした背景から、</a:t>
            </a:r>
            <a:r>
              <a:rPr kumimoji="1" lang="ja-JP" altLang="en-US" sz="1200" b="1" dirty="0">
                <a:solidFill>
                  <a:prstClr val="black"/>
                </a:solidFill>
              </a:rPr>
              <a:t>電子申請システムと許可システムが適切にデータ連携できるかを懸念</a:t>
            </a:r>
            <a:r>
              <a:rPr kumimoji="1" lang="ja-JP" altLang="en-US" sz="1200" dirty="0">
                <a:solidFill>
                  <a:prstClr val="black"/>
                </a:solidFill>
              </a:rPr>
              <a:t>している。</a:t>
            </a:r>
          </a:p>
          <a:p>
            <a:pPr marL="271463" indent="-171450" defTabSz="990564" fontAlgn="auto">
              <a:spcBef>
                <a:spcPts val="0"/>
              </a:spcBef>
              <a:spcAft>
                <a:spcPts val="0"/>
              </a:spcAft>
              <a:buSzPct val="100000"/>
              <a:buFont typeface="Wingdings" panose="05000000000000000000" pitchFamily="2" charset="2"/>
              <a:buChar char="Ø"/>
            </a:pPr>
            <a:r>
              <a:rPr kumimoji="1" lang="ja-JP" altLang="en-US" sz="1200" dirty="0">
                <a:solidFill>
                  <a:prstClr val="black"/>
                </a:solidFill>
              </a:rPr>
              <a:t>そこで</a:t>
            </a:r>
            <a:r>
              <a:rPr kumimoji="1" lang="ja-JP" altLang="en-US" sz="1200" b="1" dirty="0">
                <a:solidFill>
                  <a:prstClr val="black"/>
                </a:solidFill>
              </a:rPr>
              <a:t>可能であれば、上記に加え以下のような許可システムと電子申請システムが一体となった提案もいただきたい</a:t>
            </a:r>
            <a:r>
              <a:rPr kumimoji="1" lang="ja-JP" altLang="en-US" sz="1200" dirty="0">
                <a:solidFill>
                  <a:prstClr val="black"/>
                </a:solidFill>
              </a:rPr>
              <a:t>。</a:t>
            </a:r>
            <a:endParaRPr kumimoji="1" lang="en-US" altLang="ja-JP" sz="1200" dirty="0">
              <a:solidFill>
                <a:prstClr val="black"/>
              </a:solidFill>
            </a:endParaRPr>
          </a:p>
          <a:p>
            <a:pPr marL="447675" indent="-171450" defTabSz="990564" fontAlgn="auto">
              <a:spcBef>
                <a:spcPts val="0"/>
              </a:spcBef>
              <a:spcAft>
                <a:spcPts val="0"/>
              </a:spcAft>
              <a:buSzPct val="100000"/>
              <a:buFont typeface="Arial" panose="020B0604020202020204" pitchFamily="34" charset="0"/>
              <a:buChar char="•"/>
            </a:pPr>
            <a:r>
              <a:rPr kumimoji="1" lang="en-US" altLang="ja-JP" sz="1200" dirty="0"/>
              <a:t>Salesforce/ServiceNow</a:t>
            </a:r>
            <a:r>
              <a:rPr kumimoji="1" lang="ja-JP" altLang="en-US" sz="1200" dirty="0"/>
              <a:t>等プラットフォームサービスを活用した許可システムの構築提案</a:t>
            </a:r>
          </a:p>
          <a:p>
            <a:pPr marL="447675" indent="-171450" defTabSz="990564" fontAlgn="auto">
              <a:spcBef>
                <a:spcPts val="0"/>
              </a:spcBef>
              <a:spcAft>
                <a:spcPts val="0"/>
              </a:spcAft>
              <a:buSzPct val="100000"/>
              <a:buFont typeface="Arial" panose="020B0604020202020204" pitchFamily="34" charset="0"/>
              <a:buChar char="•"/>
              <a:tabLst>
                <a:tab pos="447675" algn="l"/>
              </a:tabLst>
            </a:pPr>
            <a:r>
              <a:rPr kumimoji="1" lang="ja-JP" altLang="en-US" sz="1200" dirty="0"/>
              <a:t>電子申請システムと許可システムを一体化したシステムの構築提案</a:t>
            </a:r>
          </a:p>
        </p:txBody>
      </p:sp>
      <p:cxnSp>
        <p:nvCxnSpPr>
          <p:cNvPr id="28" name="直線コネクタ 27">
            <a:extLst>
              <a:ext uri="{FF2B5EF4-FFF2-40B4-BE49-F238E27FC236}">
                <a16:creationId xmlns:a16="http://schemas.microsoft.com/office/drawing/2014/main" id="{DA35A32C-ECA4-577F-9820-78B1B8FFB237}"/>
              </a:ext>
            </a:extLst>
          </p:cNvPr>
          <p:cNvCxnSpPr>
            <a:cxnSpLocks/>
          </p:cNvCxnSpPr>
          <p:nvPr/>
        </p:nvCxnSpPr>
        <p:spPr bwMode="gray">
          <a:xfrm>
            <a:off x="415925" y="3284604"/>
            <a:ext cx="9074150" cy="0"/>
          </a:xfrm>
          <a:prstGeom prst="line">
            <a:avLst/>
          </a:prstGeom>
          <a:noFill/>
          <a:ln w="12700" algn="ctr">
            <a:solidFill>
              <a:srgbClr val="BBBCBC"/>
            </a:solidFill>
            <a:miter lim="800000"/>
            <a:headEnd/>
            <a:tailEnd/>
          </a:ln>
        </p:spPr>
      </p:cxnSp>
    </p:spTree>
    <p:extLst>
      <p:ext uri="{BB962C8B-B14F-4D97-AF65-F5344CB8AC3E}">
        <p14:creationId xmlns:p14="http://schemas.microsoft.com/office/powerpoint/2010/main" val="1986014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0896ED-68E8-381B-4C74-967212259459}"/>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32277EF-0EF2-E44D-3972-EBC0858038EA}"/>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A9D3BA18-978B-DF59-82A2-2BCADA964C9B}"/>
              </a:ext>
            </a:extLst>
          </p:cNvPr>
          <p:cNvSpPr>
            <a:spLocks noGrp="1"/>
          </p:cNvSpPr>
          <p:nvPr>
            <p:ph type="sldNum" sz="quarter" idx="11"/>
          </p:nvPr>
        </p:nvSpPr>
        <p:spPr/>
        <p:txBody>
          <a:bodyPr/>
          <a:lstStyle/>
          <a:p>
            <a:fld id="{AA5FCFE5-FE56-4EF1-80A8-07776887C2A1}" type="slidenum">
              <a:rPr lang="ja-JP" altLang="en-US" smtClean="0"/>
              <a:pPr/>
              <a:t>15</a:t>
            </a:fld>
            <a:endParaRPr lang="ja-JP" altLang="en-US"/>
          </a:p>
        </p:txBody>
      </p:sp>
      <p:sp>
        <p:nvSpPr>
          <p:cNvPr id="4" name="テキスト プレースホルダー 3">
            <a:extLst>
              <a:ext uri="{FF2B5EF4-FFF2-40B4-BE49-F238E27FC236}">
                <a16:creationId xmlns:a16="http://schemas.microsoft.com/office/drawing/2014/main" id="{3FAD4B82-4BF8-E1D5-E312-14AD38512554}"/>
              </a:ext>
            </a:extLst>
          </p:cNvPr>
          <p:cNvSpPr>
            <a:spLocks noGrp="1"/>
          </p:cNvSpPr>
          <p:nvPr>
            <p:ph type="body" sz="quarter" idx="15"/>
          </p:nvPr>
        </p:nvSpPr>
        <p:spPr/>
        <p:txBody>
          <a:bodyPr/>
          <a:lstStyle/>
          <a:p>
            <a:r>
              <a:rPr kumimoji="1" lang="ja-JP" altLang="en-US"/>
              <a:t>新システムの見積スコープ（案）</a:t>
            </a:r>
          </a:p>
        </p:txBody>
      </p:sp>
      <p:sp>
        <p:nvSpPr>
          <p:cNvPr id="5" name="タイトル 4">
            <a:extLst>
              <a:ext uri="{FF2B5EF4-FFF2-40B4-BE49-F238E27FC236}">
                <a16:creationId xmlns:a16="http://schemas.microsoft.com/office/drawing/2014/main" id="{A7347982-E1F0-EE82-9E22-2E53369E017A}"/>
              </a:ext>
            </a:extLst>
          </p:cNvPr>
          <p:cNvSpPr>
            <a:spLocks noGrp="1"/>
          </p:cNvSpPr>
          <p:nvPr>
            <p:ph type="title"/>
          </p:nvPr>
        </p:nvSpPr>
        <p:spPr/>
        <p:txBody>
          <a:bodyPr/>
          <a:lstStyle/>
          <a:p>
            <a:r>
              <a:rPr kumimoji="1" lang="ja-JP" altLang="en-US"/>
              <a:t>許可システムの開発と運用・保守は現時点で別調定を想定しているが、本</a:t>
            </a:r>
            <a:r>
              <a:rPr kumimoji="1" lang="en-US" altLang="ja-JP"/>
              <a:t>RFI</a:t>
            </a:r>
            <a:r>
              <a:rPr kumimoji="1" lang="ja-JP" altLang="en-US"/>
              <a:t>では今後の予算の参考とするため、開発工程と運用・保守工程の両工程の見積提出を求め</a:t>
            </a:r>
            <a:r>
              <a:rPr lang="ja-JP" altLang="en-US"/>
              <a:t>る</a:t>
            </a:r>
            <a:r>
              <a:rPr kumimoji="1" lang="ja-JP" altLang="en-US"/>
              <a:t>。</a:t>
            </a:r>
          </a:p>
        </p:txBody>
      </p:sp>
      <p:sp>
        <p:nvSpPr>
          <p:cNvPr id="10" name="正方形/長方形 9">
            <a:extLst>
              <a:ext uri="{FF2B5EF4-FFF2-40B4-BE49-F238E27FC236}">
                <a16:creationId xmlns:a16="http://schemas.microsoft.com/office/drawing/2014/main" id="{CEA57CBF-7AF0-307F-56DC-4E437DAF2481}"/>
              </a:ext>
            </a:extLst>
          </p:cNvPr>
          <p:cNvSpPr/>
          <p:nvPr/>
        </p:nvSpPr>
        <p:spPr bwMode="gray">
          <a:xfrm>
            <a:off x="932435" y="2571360"/>
            <a:ext cx="1685354" cy="936000"/>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許可システム</a:t>
            </a:r>
            <a:endParaRPr kumimoji="1" lang="en-US" altLang="ja-JP" sz="1200">
              <a:solidFill>
                <a:schemeClr val="bg1"/>
              </a:solidFill>
              <a:latin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schemeClr val="bg1"/>
                </a:solidFill>
                <a:effectLst/>
                <a:uLnTx/>
                <a:uFillTx/>
                <a:latin typeface="+mn-ea"/>
                <a:cs typeface="+mn-cs"/>
              </a:rPr>
              <a:t>アプリケーション一式</a:t>
            </a:r>
            <a:r>
              <a:rPr kumimoji="1" lang="en-US" altLang="ja-JP" sz="1200" b="0" i="0" u="none" strike="noStrike" kern="1200" cap="none" spc="0" normalizeH="0" baseline="0" noProof="0">
                <a:ln>
                  <a:noFill/>
                </a:ln>
                <a:solidFill>
                  <a:schemeClr val="bg1"/>
                </a:solidFill>
                <a:effectLst/>
                <a:uLnTx/>
                <a:uFillTx/>
                <a:latin typeface="+mn-ea"/>
                <a:cs typeface="+mn-cs"/>
              </a:rPr>
              <a:t>*</a:t>
            </a:r>
            <a:endParaRPr kumimoji="1" lang="ja-JP" altLang="en-US" sz="1200" b="0" i="0" u="none" strike="noStrike" kern="1200" cap="none" spc="0" normalizeH="0" baseline="0" noProof="0">
              <a:ln>
                <a:noFill/>
              </a:ln>
              <a:solidFill>
                <a:schemeClr val="bg1"/>
              </a:solidFill>
              <a:effectLst/>
              <a:uLnTx/>
              <a:uFillTx/>
              <a:latin typeface="+mn-ea"/>
              <a:cs typeface="+mn-cs"/>
            </a:endParaRPr>
          </a:p>
        </p:txBody>
      </p:sp>
      <p:sp>
        <p:nvSpPr>
          <p:cNvPr id="11" name="正方形/長方形 10">
            <a:extLst>
              <a:ext uri="{FF2B5EF4-FFF2-40B4-BE49-F238E27FC236}">
                <a16:creationId xmlns:a16="http://schemas.microsoft.com/office/drawing/2014/main" id="{F18691BF-DB2E-81A6-8BFD-25E568FAAF4C}"/>
              </a:ext>
            </a:extLst>
          </p:cNvPr>
          <p:cNvSpPr/>
          <p:nvPr/>
        </p:nvSpPr>
        <p:spPr bwMode="gray">
          <a:xfrm>
            <a:off x="932435" y="3572513"/>
            <a:ext cx="1685354" cy="936000"/>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許可システム</a:t>
            </a:r>
            <a:endParaRPr kumimoji="1" lang="en-US" altLang="ja-JP" sz="1200">
              <a:solidFill>
                <a:schemeClr val="bg1"/>
              </a:solidFill>
              <a:latin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schemeClr val="bg1"/>
                </a:solidFill>
                <a:effectLst/>
                <a:uLnTx/>
                <a:uFillTx/>
                <a:latin typeface="+mn-ea"/>
                <a:cs typeface="+mn-cs"/>
              </a:rPr>
              <a:t>インフラ環境一式</a:t>
            </a:r>
          </a:p>
        </p:txBody>
      </p:sp>
      <p:sp>
        <p:nvSpPr>
          <p:cNvPr id="12" name="正方形/長方形 11">
            <a:extLst>
              <a:ext uri="{FF2B5EF4-FFF2-40B4-BE49-F238E27FC236}">
                <a16:creationId xmlns:a16="http://schemas.microsoft.com/office/drawing/2014/main" id="{D01E3C14-E2D9-054B-DB43-F90101E72959}"/>
              </a:ext>
            </a:extLst>
          </p:cNvPr>
          <p:cNvSpPr/>
          <p:nvPr/>
        </p:nvSpPr>
        <p:spPr bwMode="gray">
          <a:xfrm>
            <a:off x="6599099" y="2571360"/>
            <a:ext cx="29843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要件定義・設計・開発・テスト・教育・移行に係るプロジェクト管理・システム開発・各種運用準備・移行作業等</a:t>
            </a:r>
            <a:endParaRPr kumimoji="1" lang="ja-JP" altLang="en-US" sz="1200" b="0" i="0" u="none" strike="noStrike" kern="1200" cap="none" spc="0" normalizeH="0" baseline="0" noProof="0">
              <a:ln>
                <a:noFill/>
              </a:ln>
              <a:effectLst/>
              <a:uLnTx/>
              <a:uFillTx/>
              <a:latin typeface="+mn-ea"/>
              <a:cs typeface="+mn-cs"/>
            </a:endParaRPr>
          </a:p>
        </p:txBody>
      </p:sp>
      <p:sp>
        <p:nvSpPr>
          <p:cNvPr id="13" name="正方形/長方形 12">
            <a:extLst>
              <a:ext uri="{FF2B5EF4-FFF2-40B4-BE49-F238E27FC236}">
                <a16:creationId xmlns:a16="http://schemas.microsoft.com/office/drawing/2014/main" id="{9817A85D-069B-4C13-612B-5C92927709B1}"/>
              </a:ext>
            </a:extLst>
          </p:cNvPr>
          <p:cNvSpPr/>
          <p:nvPr/>
        </p:nvSpPr>
        <p:spPr bwMode="gray">
          <a:xfrm>
            <a:off x="6599099" y="3572513"/>
            <a:ext cx="29843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要件定義・環境設計・環境構築・設定・セキュリティ対策・運用設計・各種運用準備・移行作業等</a:t>
            </a:r>
            <a:endParaRPr kumimoji="1" lang="ja-JP" altLang="en-US" sz="1200" b="0" i="0" u="none" strike="noStrike" kern="1200" cap="none" spc="0" normalizeH="0" baseline="0" noProof="0">
              <a:ln>
                <a:noFill/>
              </a:ln>
              <a:effectLst/>
              <a:uLnTx/>
              <a:uFillTx/>
              <a:latin typeface="+mn-ea"/>
              <a:cs typeface="+mn-cs"/>
            </a:endParaRPr>
          </a:p>
        </p:txBody>
      </p:sp>
      <p:sp>
        <p:nvSpPr>
          <p:cNvPr id="14" name="テキスト ボックス 13">
            <a:extLst>
              <a:ext uri="{FF2B5EF4-FFF2-40B4-BE49-F238E27FC236}">
                <a16:creationId xmlns:a16="http://schemas.microsoft.com/office/drawing/2014/main" id="{C2E8DC9D-0A9C-4F08-2565-F05519177D34}"/>
              </a:ext>
            </a:extLst>
          </p:cNvPr>
          <p:cNvSpPr txBox="1"/>
          <p:nvPr/>
        </p:nvSpPr>
        <p:spPr bwMode="gray">
          <a:xfrm>
            <a:off x="7629611" y="2294476"/>
            <a:ext cx="923330" cy="184666"/>
          </a:xfrm>
          <a:prstGeom prst="rect">
            <a:avLst/>
          </a:prstGeom>
          <a:noFill/>
        </p:spPr>
        <p:txBody>
          <a:bodyPr wrap="non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ea"/>
                <a:cs typeface="+mn-cs"/>
              </a:rPr>
              <a:t>委託対象範囲</a:t>
            </a:r>
          </a:p>
        </p:txBody>
      </p:sp>
      <p:sp>
        <p:nvSpPr>
          <p:cNvPr id="15" name="正方形/長方形 14">
            <a:extLst>
              <a:ext uri="{FF2B5EF4-FFF2-40B4-BE49-F238E27FC236}">
                <a16:creationId xmlns:a16="http://schemas.microsoft.com/office/drawing/2014/main" id="{A55CA4EF-6563-A0A0-1EF8-DE819B313E95}"/>
              </a:ext>
            </a:extLst>
          </p:cNvPr>
          <p:cNvSpPr/>
          <p:nvPr/>
        </p:nvSpPr>
        <p:spPr bwMode="gray">
          <a:xfrm>
            <a:off x="4449539" y="2571360"/>
            <a:ext cx="20826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許可システムの開発から運用・保守までを一括して委託可能なベンダーに開発一式を委託する。</a:t>
            </a:r>
            <a:endParaRPr kumimoji="1" lang="ja-JP" altLang="en-US" sz="1200" b="0" i="0" u="none" strike="noStrike" kern="1200" cap="none" spc="0" normalizeH="0" baseline="0" noProof="0">
              <a:ln>
                <a:noFill/>
              </a:ln>
              <a:effectLst/>
              <a:uLnTx/>
              <a:uFillTx/>
              <a:latin typeface="+mn-ea"/>
              <a:cs typeface="+mn-cs"/>
            </a:endParaRPr>
          </a:p>
        </p:txBody>
      </p:sp>
      <p:sp>
        <p:nvSpPr>
          <p:cNvPr id="16" name="正方形/長方形 15">
            <a:extLst>
              <a:ext uri="{FF2B5EF4-FFF2-40B4-BE49-F238E27FC236}">
                <a16:creationId xmlns:a16="http://schemas.microsoft.com/office/drawing/2014/main" id="{B0A23881-4153-443F-B364-EC5138F1330F}"/>
              </a:ext>
            </a:extLst>
          </p:cNvPr>
          <p:cNvSpPr/>
          <p:nvPr/>
        </p:nvSpPr>
        <p:spPr bwMode="gray">
          <a:xfrm>
            <a:off x="4449539" y="3572513"/>
            <a:ext cx="20826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許可システム用のインフラ環境の構築一式を委託する。</a:t>
            </a:r>
            <a:endParaRPr kumimoji="1" lang="ja-JP" altLang="en-US" sz="1200" b="0" i="0" u="none" strike="noStrike" kern="1200" cap="none" spc="0" normalizeH="0" baseline="0" noProof="0">
              <a:ln>
                <a:noFill/>
              </a:ln>
              <a:effectLst/>
              <a:uLnTx/>
              <a:uFillTx/>
              <a:latin typeface="+mn-ea"/>
              <a:cs typeface="+mn-cs"/>
            </a:endParaRPr>
          </a:p>
        </p:txBody>
      </p:sp>
      <p:sp>
        <p:nvSpPr>
          <p:cNvPr id="17" name="テキスト ボックス 16">
            <a:extLst>
              <a:ext uri="{FF2B5EF4-FFF2-40B4-BE49-F238E27FC236}">
                <a16:creationId xmlns:a16="http://schemas.microsoft.com/office/drawing/2014/main" id="{8C547AF7-3650-9147-61EB-97C69E9179C8}"/>
              </a:ext>
            </a:extLst>
          </p:cNvPr>
          <p:cNvSpPr txBox="1"/>
          <p:nvPr/>
        </p:nvSpPr>
        <p:spPr bwMode="gray">
          <a:xfrm>
            <a:off x="5129200" y="2294476"/>
            <a:ext cx="615553" cy="184666"/>
          </a:xfrm>
          <a:prstGeom prst="rect">
            <a:avLst/>
          </a:prstGeom>
          <a:noFill/>
        </p:spPr>
        <p:txBody>
          <a:bodyPr wrap="non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u="sng">
                <a:solidFill>
                  <a:prstClr val="black"/>
                </a:solidFill>
                <a:latin typeface="+mn-ea"/>
                <a:cs typeface="+mn-cs"/>
              </a:rPr>
              <a:t>委託方針</a:t>
            </a:r>
            <a:endParaRPr kumimoji="1" lang="ja-JP" altLang="en-US" sz="1200" b="1" i="0" u="sng" strike="noStrike" kern="1200" cap="none" spc="0" normalizeH="0" baseline="0" noProof="0">
              <a:ln>
                <a:noFill/>
              </a:ln>
              <a:solidFill>
                <a:prstClr val="black"/>
              </a:solidFill>
              <a:effectLst/>
              <a:uLnTx/>
              <a:uFillTx/>
              <a:latin typeface="+mn-ea"/>
              <a:cs typeface="+mn-cs"/>
            </a:endParaRPr>
          </a:p>
        </p:txBody>
      </p:sp>
      <p:sp>
        <p:nvSpPr>
          <p:cNvPr id="18" name="正方形/長方形 17">
            <a:extLst>
              <a:ext uri="{FF2B5EF4-FFF2-40B4-BE49-F238E27FC236}">
                <a16:creationId xmlns:a16="http://schemas.microsoft.com/office/drawing/2014/main" id="{41FA71A5-85D0-99B0-90DA-29D9584E9C2B}"/>
              </a:ext>
            </a:extLst>
          </p:cNvPr>
          <p:cNvSpPr/>
          <p:nvPr/>
        </p:nvSpPr>
        <p:spPr bwMode="gray">
          <a:xfrm>
            <a:off x="932435" y="4573666"/>
            <a:ext cx="1685354" cy="936000"/>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ea"/>
              </a:rPr>
              <a:t>許可システム</a:t>
            </a:r>
            <a:endParaRPr kumimoji="1" lang="en-US" altLang="ja-JP" sz="1200">
              <a:solidFill>
                <a:schemeClr val="bg1"/>
              </a:solidFill>
              <a:latin typeface="+mn-ea"/>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アプリケーション</a:t>
            </a:r>
            <a:endParaRPr kumimoji="1" lang="en-US" altLang="ja-JP" sz="1200">
              <a:solidFill>
                <a:schemeClr val="bg1"/>
              </a:solidFill>
              <a:latin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schemeClr val="bg1"/>
                </a:solidFill>
                <a:effectLst/>
                <a:uLnTx/>
                <a:uFillTx/>
                <a:latin typeface="+mn-ea"/>
                <a:cs typeface="+mn-cs"/>
              </a:rPr>
              <a:t>運用・保守（</a:t>
            </a:r>
            <a:r>
              <a:rPr kumimoji="1" lang="en-US" altLang="ja-JP" sz="1200" b="0" i="0" u="none" strike="noStrike" kern="1200" cap="none" spc="0" normalizeH="0" baseline="0" noProof="0">
                <a:ln>
                  <a:noFill/>
                </a:ln>
                <a:solidFill>
                  <a:schemeClr val="bg1"/>
                </a:solidFill>
                <a:effectLst/>
                <a:uLnTx/>
                <a:uFillTx/>
                <a:latin typeface="+mn-ea"/>
                <a:cs typeface="+mn-cs"/>
              </a:rPr>
              <a:t>5</a:t>
            </a:r>
            <a:r>
              <a:rPr kumimoji="1" lang="ja-JP" altLang="en-US" sz="1200" b="0" i="0" u="none" strike="noStrike" kern="1200" cap="none" spc="0" normalizeH="0" baseline="0" noProof="0">
                <a:ln>
                  <a:noFill/>
                </a:ln>
                <a:solidFill>
                  <a:schemeClr val="bg1"/>
                </a:solidFill>
                <a:effectLst/>
                <a:uLnTx/>
                <a:uFillTx/>
                <a:latin typeface="+mn-ea"/>
                <a:cs typeface="+mn-cs"/>
              </a:rPr>
              <a:t>年分）</a:t>
            </a:r>
          </a:p>
        </p:txBody>
      </p:sp>
      <p:sp>
        <p:nvSpPr>
          <p:cNvPr id="19" name="正方形/長方形 18">
            <a:extLst>
              <a:ext uri="{FF2B5EF4-FFF2-40B4-BE49-F238E27FC236}">
                <a16:creationId xmlns:a16="http://schemas.microsoft.com/office/drawing/2014/main" id="{3F1D2A9C-A8F9-EF13-CE6E-D1395F821CBF}"/>
              </a:ext>
            </a:extLst>
          </p:cNvPr>
          <p:cNvSpPr/>
          <p:nvPr/>
        </p:nvSpPr>
        <p:spPr bwMode="gray">
          <a:xfrm>
            <a:off x="6599099" y="4573666"/>
            <a:ext cx="29843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システムの安定稼働に向けた運用全般・ヘルプデスク、及びアップデート・障害対応等</a:t>
            </a:r>
            <a:endParaRPr kumimoji="1" lang="en-US" altLang="ja-JP" sz="1200">
              <a:latin typeface="+mn-ea"/>
              <a:cs typeface="+mn-cs"/>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定期・不定期で発生する各種マスタの更新や帳票類の改修等</a:t>
            </a:r>
          </a:p>
        </p:txBody>
      </p:sp>
      <p:sp>
        <p:nvSpPr>
          <p:cNvPr id="20" name="正方形/長方形 19">
            <a:extLst>
              <a:ext uri="{FF2B5EF4-FFF2-40B4-BE49-F238E27FC236}">
                <a16:creationId xmlns:a16="http://schemas.microsoft.com/office/drawing/2014/main" id="{1EE88066-AADA-5EE3-D66D-99C43296158D}"/>
              </a:ext>
            </a:extLst>
          </p:cNvPr>
          <p:cNvSpPr/>
          <p:nvPr/>
        </p:nvSpPr>
        <p:spPr bwMode="gray">
          <a:xfrm>
            <a:off x="4449539" y="4573666"/>
            <a:ext cx="20826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基本的に許可システムの開発を担ったベンダー（系列含む）に委託する。</a:t>
            </a:r>
            <a:endParaRPr kumimoji="1" lang="ja-JP" altLang="en-US" sz="1200" b="0" i="0" u="none" strike="noStrike" kern="1200" cap="none" spc="0" normalizeH="0" baseline="0" noProof="0">
              <a:ln>
                <a:noFill/>
              </a:ln>
              <a:effectLst/>
              <a:uLnTx/>
              <a:uFillTx/>
              <a:latin typeface="+mn-ea"/>
              <a:cs typeface="+mn-cs"/>
            </a:endParaRPr>
          </a:p>
        </p:txBody>
      </p:sp>
      <p:sp>
        <p:nvSpPr>
          <p:cNvPr id="21" name="正方形/長方形 20">
            <a:extLst>
              <a:ext uri="{FF2B5EF4-FFF2-40B4-BE49-F238E27FC236}">
                <a16:creationId xmlns:a16="http://schemas.microsoft.com/office/drawing/2014/main" id="{C7E06BD8-2D10-0525-27C5-5BD85E76A150}"/>
              </a:ext>
            </a:extLst>
          </p:cNvPr>
          <p:cNvSpPr/>
          <p:nvPr/>
        </p:nvSpPr>
        <p:spPr bwMode="gray">
          <a:xfrm>
            <a:off x="322548" y="2571360"/>
            <a:ext cx="542981" cy="1937152"/>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開発</a:t>
            </a:r>
            <a:endParaRPr kumimoji="1" lang="en-US" altLang="ja-JP" sz="1200">
              <a:solidFill>
                <a:schemeClr val="bg1"/>
              </a:solidFill>
              <a:latin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工程</a:t>
            </a:r>
            <a:endParaRPr kumimoji="1" lang="ja-JP" altLang="en-US" sz="1200" i="0" u="none" strike="noStrike" kern="1200" cap="none" spc="0" normalizeH="0" baseline="0" noProof="0">
              <a:ln>
                <a:noFill/>
              </a:ln>
              <a:solidFill>
                <a:schemeClr val="bg1"/>
              </a:solidFill>
              <a:effectLst/>
              <a:uLnTx/>
              <a:uFillTx/>
              <a:latin typeface="+mn-ea"/>
              <a:cs typeface="+mn-cs"/>
            </a:endParaRPr>
          </a:p>
        </p:txBody>
      </p:sp>
      <p:sp>
        <p:nvSpPr>
          <p:cNvPr id="22" name="正方形/長方形 21">
            <a:extLst>
              <a:ext uri="{FF2B5EF4-FFF2-40B4-BE49-F238E27FC236}">
                <a16:creationId xmlns:a16="http://schemas.microsoft.com/office/drawing/2014/main" id="{7656D9CB-8BD2-8D2F-67E1-FEF272607C21}"/>
              </a:ext>
            </a:extLst>
          </p:cNvPr>
          <p:cNvSpPr/>
          <p:nvPr/>
        </p:nvSpPr>
        <p:spPr bwMode="gray">
          <a:xfrm>
            <a:off x="322548" y="4573666"/>
            <a:ext cx="542981" cy="1937153"/>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運用・保守工程</a:t>
            </a:r>
            <a:endParaRPr kumimoji="1" lang="ja-JP" altLang="en-US" sz="1200" i="0" u="none" strike="noStrike" kern="1200" cap="none" spc="0" normalizeH="0" baseline="0" noProof="0">
              <a:ln>
                <a:noFill/>
              </a:ln>
              <a:solidFill>
                <a:schemeClr val="bg1"/>
              </a:solidFill>
              <a:effectLst/>
              <a:uLnTx/>
              <a:uFillTx/>
              <a:latin typeface="+mn-ea"/>
              <a:cs typeface="+mn-cs"/>
            </a:endParaRPr>
          </a:p>
        </p:txBody>
      </p:sp>
      <p:sp>
        <p:nvSpPr>
          <p:cNvPr id="23" name="テキスト ボックス 22">
            <a:extLst>
              <a:ext uri="{FF2B5EF4-FFF2-40B4-BE49-F238E27FC236}">
                <a16:creationId xmlns:a16="http://schemas.microsoft.com/office/drawing/2014/main" id="{B9183C2D-9A46-61E4-754C-0B1F3ED751FB}"/>
              </a:ext>
            </a:extLst>
          </p:cNvPr>
          <p:cNvSpPr txBox="1"/>
          <p:nvPr/>
        </p:nvSpPr>
        <p:spPr bwMode="gray">
          <a:xfrm>
            <a:off x="1038832" y="2294476"/>
            <a:ext cx="758220" cy="184666"/>
          </a:xfrm>
          <a:prstGeom prst="rect">
            <a:avLst/>
          </a:prstGeom>
          <a:noFill/>
        </p:spPr>
        <p:txBody>
          <a:bodyPr wrap="non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ea"/>
                <a:cs typeface="+mn-cs"/>
              </a:rPr>
              <a:t>見積スコープ</a:t>
            </a:r>
          </a:p>
        </p:txBody>
      </p:sp>
      <p:sp>
        <p:nvSpPr>
          <p:cNvPr id="24" name="正方形/長方形 23">
            <a:extLst>
              <a:ext uri="{FF2B5EF4-FFF2-40B4-BE49-F238E27FC236}">
                <a16:creationId xmlns:a16="http://schemas.microsoft.com/office/drawing/2014/main" id="{3BAB1039-6827-8D96-6891-38FB38C8E2E4}"/>
              </a:ext>
            </a:extLst>
          </p:cNvPr>
          <p:cNvSpPr/>
          <p:nvPr/>
        </p:nvSpPr>
        <p:spPr bwMode="gray">
          <a:xfrm>
            <a:off x="932435" y="5574819"/>
            <a:ext cx="1685354" cy="936000"/>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ea"/>
              </a:rPr>
              <a:t>許可システム</a:t>
            </a:r>
            <a:endParaRPr kumimoji="1" lang="en-US" altLang="ja-JP" sz="1200">
              <a:solidFill>
                <a:schemeClr val="bg1"/>
              </a:solidFill>
              <a:latin typeface="+mn-ea"/>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schemeClr val="bg1"/>
                </a:solidFill>
                <a:latin typeface="+mn-ea"/>
                <a:cs typeface="+mn-cs"/>
              </a:rPr>
              <a:t>インフラ</a:t>
            </a:r>
            <a:r>
              <a:rPr kumimoji="1" lang="ja-JP" altLang="en-US" sz="1200" b="0" i="0" u="none" strike="noStrike" kern="1200" cap="none" spc="0" normalizeH="0" baseline="0" noProof="0">
                <a:ln>
                  <a:noFill/>
                </a:ln>
                <a:solidFill>
                  <a:schemeClr val="bg1"/>
                </a:solidFill>
                <a:effectLst/>
                <a:uLnTx/>
                <a:uFillTx/>
                <a:latin typeface="+mn-ea"/>
                <a:cs typeface="+mn-cs"/>
              </a:rPr>
              <a:t>環境</a:t>
            </a:r>
            <a:endParaRPr kumimoji="1" lang="en-US" altLang="ja-JP" sz="1200" b="0" i="0" u="none" strike="noStrike" kern="1200" cap="none" spc="0" normalizeH="0" baseline="0" noProof="0">
              <a:ln>
                <a:noFill/>
              </a:ln>
              <a:solidFill>
                <a:schemeClr val="bg1"/>
              </a:solidFill>
              <a:effectLst/>
              <a:uLnTx/>
              <a:uFillTx/>
              <a:latin typeface="+mn-ea"/>
              <a:cs typeface="+mn-cs"/>
            </a:endParaRPr>
          </a:p>
          <a:p>
            <a:pPr algn="ctr" defTabSz="990564" fontAlgn="auto">
              <a:spcBef>
                <a:spcPts val="0"/>
              </a:spcBef>
              <a:spcAft>
                <a:spcPts val="0"/>
              </a:spcAft>
              <a:buSzPct val="100000"/>
            </a:pPr>
            <a:r>
              <a:rPr kumimoji="1" lang="ja-JP" altLang="en-US" sz="1200" b="0" i="0" u="none" strike="noStrike" kern="1200" cap="none" spc="0" normalizeH="0" baseline="0" noProof="0">
                <a:ln>
                  <a:noFill/>
                </a:ln>
                <a:solidFill>
                  <a:schemeClr val="bg1"/>
                </a:solidFill>
                <a:effectLst/>
                <a:uLnTx/>
                <a:uFillTx/>
                <a:latin typeface="+mn-ea"/>
                <a:cs typeface="+mn-cs"/>
              </a:rPr>
              <a:t>運用・保守</a:t>
            </a:r>
            <a:r>
              <a:rPr kumimoji="1" lang="ja-JP" altLang="en-US" sz="1200">
                <a:solidFill>
                  <a:schemeClr val="bg1"/>
                </a:solidFill>
                <a:latin typeface="+mn-ea"/>
              </a:rPr>
              <a:t>（</a:t>
            </a:r>
            <a:r>
              <a:rPr kumimoji="1" lang="en-US" altLang="ja-JP" sz="1200">
                <a:solidFill>
                  <a:schemeClr val="bg1"/>
                </a:solidFill>
                <a:latin typeface="+mn-ea"/>
              </a:rPr>
              <a:t>5</a:t>
            </a:r>
            <a:r>
              <a:rPr kumimoji="1" lang="ja-JP" altLang="en-US" sz="1200">
                <a:solidFill>
                  <a:schemeClr val="bg1"/>
                </a:solidFill>
                <a:latin typeface="+mn-ea"/>
              </a:rPr>
              <a:t>年分）</a:t>
            </a:r>
            <a:endParaRPr kumimoji="1" lang="ja-JP" altLang="en-US" sz="1200" b="0" i="0" u="none" strike="noStrike" kern="1200" cap="none" spc="0" normalizeH="0" baseline="0" noProof="0">
              <a:ln>
                <a:noFill/>
              </a:ln>
              <a:solidFill>
                <a:schemeClr val="bg1"/>
              </a:solidFill>
              <a:effectLst/>
              <a:uLnTx/>
              <a:uFillTx/>
              <a:latin typeface="+mn-ea"/>
              <a:cs typeface="+mn-cs"/>
            </a:endParaRPr>
          </a:p>
        </p:txBody>
      </p:sp>
      <p:sp>
        <p:nvSpPr>
          <p:cNvPr id="25" name="正方形/長方形 24">
            <a:extLst>
              <a:ext uri="{FF2B5EF4-FFF2-40B4-BE49-F238E27FC236}">
                <a16:creationId xmlns:a16="http://schemas.microsoft.com/office/drawing/2014/main" id="{129BEBF7-1FDA-39F3-1734-378D42598E28}"/>
              </a:ext>
            </a:extLst>
          </p:cNvPr>
          <p:cNvSpPr/>
          <p:nvPr/>
        </p:nvSpPr>
        <p:spPr bwMode="gray">
          <a:xfrm>
            <a:off x="6599099" y="5574819"/>
            <a:ext cx="29843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システムの安定稼働に向けた運用全般、及びアップデート・障害対応等</a:t>
            </a:r>
            <a:endParaRPr kumimoji="1" lang="ja-JP" altLang="en-US" sz="1200" b="0" i="0" u="none" strike="noStrike" kern="1200" cap="none" spc="0" normalizeH="0" baseline="0" noProof="0">
              <a:ln>
                <a:noFill/>
              </a:ln>
              <a:effectLst/>
              <a:uLnTx/>
              <a:uFillTx/>
              <a:latin typeface="+mn-ea"/>
              <a:cs typeface="+mn-cs"/>
            </a:endParaRPr>
          </a:p>
        </p:txBody>
      </p:sp>
      <p:sp>
        <p:nvSpPr>
          <p:cNvPr id="26" name="正方形/長方形 25">
            <a:extLst>
              <a:ext uri="{FF2B5EF4-FFF2-40B4-BE49-F238E27FC236}">
                <a16:creationId xmlns:a16="http://schemas.microsoft.com/office/drawing/2014/main" id="{6915C416-28FF-DA93-DEDC-ACCD358EA422}"/>
              </a:ext>
            </a:extLst>
          </p:cNvPr>
          <p:cNvSpPr/>
          <p:nvPr/>
        </p:nvSpPr>
        <p:spPr bwMode="gray">
          <a:xfrm>
            <a:off x="4449539" y="5574819"/>
            <a:ext cx="2082654"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latin typeface="+mn-ea"/>
                <a:cs typeface="+mn-cs"/>
              </a:rPr>
              <a:t>基本的に許可システム用のインフラ環境の構築を担ったベンダーに委託する。</a:t>
            </a:r>
            <a:endParaRPr kumimoji="1" lang="ja-JP" altLang="en-US" sz="1200" b="0" i="0" u="none" strike="noStrike" kern="1200" cap="none" spc="0" normalizeH="0" baseline="0" noProof="0">
              <a:ln>
                <a:noFill/>
              </a:ln>
              <a:effectLst/>
              <a:uLnTx/>
              <a:uFillTx/>
              <a:latin typeface="+mn-ea"/>
              <a:cs typeface="+mn-cs"/>
            </a:endParaRPr>
          </a:p>
        </p:txBody>
      </p:sp>
      <p:sp>
        <p:nvSpPr>
          <p:cNvPr id="30" name="正方形/長方形 29">
            <a:extLst>
              <a:ext uri="{FF2B5EF4-FFF2-40B4-BE49-F238E27FC236}">
                <a16:creationId xmlns:a16="http://schemas.microsoft.com/office/drawing/2014/main" id="{A1A3951A-3A45-513F-EA4B-6325768BD7A7}"/>
              </a:ext>
            </a:extLst>
          </p:cNvPr>
          <p:cNvSpPr/>
          <p:nvPr/>
        </p:nvSpPr>
        <p:spPr bwMode="gray">
          <a:xfrm>
            <a:off x="3567117" y="2571360"/>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algn="ctr" defTabSz="990564" rtl="0" eaLnBrk="1" fontAlgn="auto" latinLnBrk="0" hangingPunct="1">
              <a:lnSpc>
                <a:spcPct val="100000"/>
              </a:lnSpc>
              <a:spcBef>
                <a:spcPts val="0"/>
              </a:spcBef>
              <a:spcAft>
                <a:spcPts val="0"/>
              </a:spcAft>
              <a:buClrTx/>
              <a:buSzPct val="100000"/>
              <a:tabLst/>
            </a:pPr>
            <a:r>
              <a:rPr kumimoji="1" lang="en-US" altLang="ja-JP" sz="1200" b="0" i="0" u="none" strike="noStrike" kern="1200" cap="none" spc="0" normalizeH="0" baseline="0" noProof="0">
                <a:ln>
                  <a:noFill/>
                </a:ln>
                <a:effectLst/>
                <a:uLnTx/>
                <a:uFillTx/>
                <a:latin typeface="+mn-ea"/>
                <a:cs typeface="+mn-cs"/>
              </a:rPr>
              <a:t>R9</a:t>
            </a:r>
            <a:r>
              <a:rPr kumimoji="1" lang="ja-JP" altLang="en-US" sz="1200" b="0" i="0" u="none" strike="noStrike" kern="1200" cap="none" spc="0" normalizeH="0" baseline="0" noProof="0">
                <a:ln>
                  <a:noFill/>
                </a:ln>
                <a:effectLst/>
                <a:uLnTx/>
                <a:uFillTx/>
                <a:latin typeface="+mn-ea"/>
                <a:cs typeface="+mn-cs"/>
              </a:rPr>
              <a:t>年度</a:t>
            </a:r>
            <a:endParaRPr kumimoji="1" lang="en-US" altLang="ja-JP" sz="1200" b="0" i="0" u="none" strike="noStrike" kern="1200" cap="none" spc="0" normalizeH="0" baseline="0" noProof="0">
              <a:ln>
                <a:noFill/>
              </a:ln>
              <a:effectLst/>
              <a:uLnTx/>
              <a:uFillTx/>
              <a:latin typeface="+mn-ea"/>
              <a:cs typeface="+mn-cs"/>
            </a:endParaRPr>
          </a:p>
          <a:p>
            <a:pPr marR="0" algn="ctr" defTabSz="990564" rtl="0" eaLnBrk="1" fontAlgn="auto" latinLnBrk="0" hangingPunct="1">
              <a:lnSpc>
                <a:spcPct val="100000"/>
              </a:lnSpc>
              <a:spcBef>
                <a:spcPts val="0"/>
              </a:spcBef>
              <a:spcAft>
                <a:spcPts val="0"/>
              </a:spcAft>
              <a:buClrTx/>
              <a:buSzPct val="100000"/>
              <a:tabLst/>
            </a:pPr>
            <a:r>
              <a:rPr kumimoji="1" lang="en-US" altLang="ja-JP" sz="1200">
                <a:latin typeface="+mn-ea"/>
                <a:cs typeface="+mn-cs"/>
              </a:rPr>
              <a:t>7</a:t>
            </a:r>
            <a:r>
              <a:rPr kumimoji="1" lang="ja-JP" altLang="en-US" sz="1200">
                <a:latin typeface="+mn-ea"/>
                <a:cs typeface="+mn-cs"/>
              </a:rPr>
              <a:t>月頃</a:t>
            </a:r>
            <a:endParaRPr kumimoji="1" lang="ja-JP" altLang="en-US" sz="1200" b="0" i="0" u="none" strike="noStrike" kern="1200" cap="none" spc="0" normalizeH="0" baseline="0" noProof="0">
              <a:ln>
                <a:noFill/>
              </a:ln>
              <a:effectLst/>
              <a:uLnTx/>
              <a:uFillTx/>
              <a:latin typeface="+mn-ea"/>
              <a:cs typeface="+mn-cs"/>
            </a:endParaRPr>
          </a:p>
        </p:txBody>
      </p:sp>
      <p:sp>
        <p:nvSpPr>
          <p:cNvPr id="31" name="正方形/長方形 30">
            <a:extLst>
              <a:ext uri="{FF2B5EF4-FFF2-40B4-BE49-F238E27FC236}">
                <a16:creationId xmlns:a16="http://schemas.microsoft.com/office/drawing/2014/main" id="{3C8EEDDD-E069-5548-11EB-832A6E856478}"/>
              </a:ext>
            </a:extLst>
          </p:cNvPr>
          <p:cNvSpPr/>
          <p:nvPr/>
        </p:nvSpPr>
        <p:spPr bwMode="gray">
          <a:xfrm>
            <a:off x="3567117" y="3572513"/>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200">
                <a:latin typeface="+mn-ea"/>
              </a:rPr>
              <a:t>R9</a:t>
            </a:r>
            <a:r>
              <a:rPr kumimoji="1" lang="ja-JP" altLang="en-US" sz="1200">
                <a:latin typeface="+mn-ea"/>
              </a:rPr>
              <a:t>年度</a:t>
            </a:r>
            <a:endParaRPr kumimoji="1" lang="en-US" altLang="ja-JP" sz="1200">
              <a:latin typeface="+mn-ea"/>
            </a:endParaRPr>
          </a:p>
          <a:p>
            <a:pPr algn="ctr" defTabSz="990564" fontAlgn="auto">
              <a:spcBef>
                <a:spcPts val="0"/>
              </a:spcBef>
              <a:spcAft>
                <a:spcPts val="0"/>
              </a:spcAft>
              <a:buSzPct val="100000"/>
            </a:pPr>
            <a:r>
              <a:rPr kumimoji="1" lang="en-US" altLang="ja-JP" sz="1200">
                <a:latin typeface="+mn-ea"/>
              </a:rPr>
              <a:t>7</a:t>
            </a:r>
            <a:r>
              <a:rPr kumimoji="1" lang="ja-JP" altLang="en-US" sz="1200">
                <a:latin typeface="+mn-ea"/>
              </a:rPr>
              <a:t>月頃</a:t>
            </a:r>
          </a:p>
        </p:txBody>
      </p:sp>
      <p:sp>
        <p:nvSpPr>
          <p:cNvPr id="32" name="テキスト ボックス 31">
            <a:extLst>
              <a:ext uri="{FF2B5EF4-FFF2-40B4-BE49-F238E27FC236}">
                <a16:creationId xmlns:a16="http://schemas.microsoft.com/office/drawing/2014/main" id="{C42B0827-1C35-4768-A658-6326234B3C1D}"/>
              </a:ext>
            </a:extLst>
          </p:cNvPr>
          <p:cNvSpPr txBox="1"/>
          <p:nvPr/>
        </p:nvSpPr>
        <p:spPr bwMode="gray">
          <a:xfrm>
            <a:off x="3492977" y="2294476"/>
            <a:ext cx="1141997"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u="sng">
                <a:latin typeface="+mn-ea"/>
                <a:cs typeface="+mn-cs"/>
              </a:rPr>
              <a:t>調達時期（仮）</a:t>
            </a:r>
            <a:endParaRPr kumimoji="1" lang="ja-JP" altLang="en-US" sz="1200" b="1" i="0" u="sng" strike="noStrike" kern="1200" cap="none" spc="0" normalizeH="0" baseline="0" noProof="0">
              <a:ln>
                <a:noFill/>
              </a:ln>
              <a:effectLst/>
              <a:uLnTx/>
              <a:uFillTx/>
              <a:latin typeface="+mn-ea"/>
              <a:cs typeface="+mn-cs"/>
            </a:endParaRPr>
          </a:p>
        </p:txBody>
      </p:sp>
      <p:sp>
        <p:nvSpPr>
          <p:cNvPr id="33" name="正方形/長方形 32">
            <a:extLst>
              <a:ext uri="{FF2B5EF4-FFF2-40B4-BE49-F238E27FC236}">
                <a16:creationId xmlns:a16="http://schemas.microsoft.com/office/drawing/2014/main" id="{70B1ECBA-0D70-F980-E425-CFCA3001B1EB}"/>
              </a:ext>
            </a:extLst>
          </p:cNvPr>
          <p:cNvSpPr/>
          <p:nvPr/>
        </p:nvSpPr>
        <p:spPr bwMode="gray">
          <a:xfrm>
            <a:off x="3567117" y="4573666"/>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algn="ctr" defTabSz="990564" rtl="0" eaLnBrk="1" fontAlgn="auto" latinLnBrk="0" hangingPunct="1">
              <a:lnSpc>
                <a:spcPct val="100000"/>
              </a:lnSpc>
              <a:spcBef>
                <a:spcPts val="0"/>
              </a:spcBef>
              <a:spcAft>
                <a:spcPts val="0"/>
              </a:spcAft>
              <a:buClrTx/>
              <a:buSzPct val="100000"/>
              <a:tabLst/>
            </a:pPr>
            <a:r>
              <a:rPr kumimoji="1" lang="en-US" altLang="ja-JP" sz="1200" b="0" i="0" u="none" strike="noStrike" kern="1200" cap="none" spc="0" normalizeH="0" baseline="0" noProof="0">
                <a:ln>
                  <a:noFill/>
                </a:ln>
                <a:effectLst/>
                <a:uLnTx/>
                <a:uFillTx/>
                <a:latin typeface="+mn-ea"/>
                <a:cs typeface="+mn-cs"/>
              </a:rPr>
              <a:t>R11</a:t>
            </a:r>
            <a:r>
              <a:rPr kumimoji="1" lang="ja-JP" altLang="en-US" sz="1200" b="0" i="0" u="none" strike="noStrike" kern="1200" cap="none" spc="0" normalizeH="0" baseline="0" noProof="0">
                <a:ln>
                  <a:noFill/>
                </a:ln>
                <a:effectLst/>
                <a:uLnTx/>
                <a:uFillTx/>
                <a:latin typeface="+mn-ea"/>
                <a:cs typeface="+mn-cs"/>
              </a:rPr>
              <a:t>年度</a:t>
            </a:r>
            <a:endParaRPr kumimoji="1" lang="en-US" altLang="ja-JP" sz="1200" b="0" i="0" u="none" strike="noStrike" kern="1200" cap="none" spc="0" normalizeH="0" baseline="0" noProof="0">
              <a:ln>
                <a:noFill/>
              </a:ln>
              <a:effectLst/>
              <a:uLnTx/>
              <a:uFillTx/>
              <a:latin typeface="+mn-ea"/>
              <a:cs typeface="+mn-cs"/>
            </a:endParaRPr>
          </a:p>
          <a:p>
            <a:pPr marR="0" algn="ctr" defTabSz="990564" rtl="0" eaLnBrk="1" fontAlgn="auto" latinLnBrk="0" hangingPunct="1">
              <a:lnSpc>
                <a:spcPct val="100000"/>
              </a:lnSpc>
              <a:spcBef>
                <a:spcPts val="0"/>
              </a:spcBef>
              <a:spcAft>
                <a:spcPts val="0"/>
              </a:spcAft>
              <a:buClrTx/>
              <a:buSzPct val="100000"/>
              <a:tabLst/>
            </a:pPr>
            <a:r>
              <a:rPr kumimoji="1" lang="en-US" altLang="ja-JP" sz="1200">
                <a:latin typeface="+mn-ea"/>
                <a:cs typeface="+mn-cs"/>
              </a:rPr>
              <a:t>4</a:t>
            </a:r>
            <a:r>
              <a:rPr kumimoji="1" lang="ja-JP" altLang="en-US" sz="1200">
                <a:latin typeface="+mn-ea"/>
                <a:cs typeface="+mn-cs"/>
              </a:rPr>
              <a:t>月頃</a:t>
            </a:r>
            <a:endParaRPr kumimoji="1" lang="ja-JP" altLang="en-US" sz="1200" b="0" i="0" u="none" strike="noStrike" kern="1200" cap="none" spc="0" normalizeH="0" baseline="0" noProof="0">
              <a:ln>
                <a:noFill/>
              </a:ln>
              <a:effectLst/>
              <a:uLnTx/>
              <a:uFillTx/>
              <a:latin typeface="+mn-ea"/>
              <a:cs typeface="+mn-cs"/>
            </a:endParaRPr>
          </a:p>
        </p:txBody>
      </p:sp>
      <p:sp>
        <p:nvSpPr>
          <p:cNvPr id="34" name="正方形/長方形 33">
            <a:extLst>
              <a:ext uri="{FF2B5EF4-FFF2-40B4-BE49-F238E27FC236}">
                <a16:creationId xmlns:a16="http://schemas.microsoft.com/office/drawing/2014/main" id="{36E56E71-25E0-C5C3-F6A1-3E67A1173929}"/>
              </a:ext>
            </a:extLst>
          </p:cNvPr>
          <p:cNvSpPr/>
          <p:nvPr/>
        </p:nvSpPr>
        <p:spPr bwMode="gray">
          <a:xfrm>
            <a:off x="3567117" y="5574819"/>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200">
                <a:latin typeface="+mn-ea"/>
              </a:rPr>
              <a:t>R11</a:t>
            </a:r>
            <a:r>
              <a:rPr kumimoji="1" lang="ja-JP" altLang="en-US" sz="1200">
                <a:latin typeface="+mn-ea"/>
              </a:rPr>
              <a:t>年度</a:t>
            </a:r>
            <a:endParaRPr kumimoji="1" lang="en-US" altLang="ja-JP" sz="1200">
              <a:latin typeface="+mn-ea"/>
            </a:endParaRPr>
          </a:p>
          <a:p>
            <a:pPr algn="ctr" defTabSz="990564" fontAlgn="auto">
              <a:spcBef>
                <a:spcPts val="0"/>
              </a:spcBef>
              <a:spcAft>
                <a:spcPts val="0"/>
              </a:spcAft>
              <a:buSzPct val="100000"/>
            </a:pPr>
            <a:r>
              <a:rPr kumimoji="1" lang="en-US" altLang="ja-JP" sz="1200">
                <a:latin typeface="+mn-ea"/>
              </a:rPr>
              <a:t>4</a:t>
            </a:r>
            <a:r>
              <a:rPr kumimoji="1" lang="ja-JP" altLang="en-US" sz="1200">
                <a:latin typeface="+mn-ea"/>
              </a:rPr>
              <a:t>月頃</a:t>
            </a:r>
          </a:p>
        </p:txBody>
      </p:sp>
      <p:sp>
        <p:nvSpPr>
          <p:cNvPr id="36" name="正方形/長方形 35">
            <a:extLst>
              <a:ext uri="{FF2B5EF4-FFF2-40B4-BE49-F238E27FC236}">
                <a16:creationId xmlns:a16="http://schemas.microsoft.com/office/drawing/2014/main" id="{2F55C594-FB88-7114-F519-B4F755B4D1F3}"/>
              </a:ext>
            </a:extLst>
          </p:cNvPr>
          <p:cNvSpPr/>
          <p:nvPr/>
        </p:nvSpPr>
        <p:spPr bwMode="gray">
          <a:xfrm>
            <a:off x="2684695" y="2571360"/>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algn="ctr" defTabSz="990564" rtl="0" eaLnBrk="1" fontAlgn="auto" latinLnBrk="0" hangingPunct="1">
              <a:lnSpc>
                <a:spcPct val="100000"/>
              </a:lnSpc>
              <a:spcBef>
                <a:spcPts val="0"/>
              </a:spcBef>
              <a:spcAft>
                <a:spcPts val="0"/>
              </a:spcAft>
              <a:buClrTx/>
              <a:buSzPct val="100000"/>
              <a:tabLst/>
            </a:pPr>
            <a:r>
              <a:rPr kumimoji="1" lang="ja-JP" altLang="en-US" sz="1200" b="0" i="0" u="none" strike="noStrike" kern="1200" cap="none" spc="0" normalizeH="0" baseline="0" noProof="0">
                <a:ln>
                  <a:noFill/>
                </a:ln>
                <a:effectLst/>
                <a:uLnTx/>
                <a:uFillTx/>
                <a:latin typeface="+mn-ea"/>
                <a:cs typeface="+mn-cs"/>
              </a:rPr>
              <a:t>○</a:t>
            </a:r>
          </a:p>
        </p:txBody>
      </p:sp>
      <p:sp>
        <p:nvSpPr>
          <p:cNvPr id="37" name="正方形/長方形 36">
            <a:extLst>
              <a:ext uri="{FF2B5EF4-FFF2-40B4-BE49-F238E27FC236}">
                <a16:creationId xmlns:a16="http://schemas.microsoft.com/office/drawing/2014/main" id="{2260D8AA-54CA-8B2A-FB80-D1CD2701B9A5}"/>
              </a:ext>
            </a:extLst>
          </p:cNvPr>
          <p:cNvSpPr/>
          <p:nvPr/>
        </p:nvSpPr>
        <p:spPr bwMode="gray">
          <a:xfrm>
            <a:off x="2684695" y="3572513"/>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algn="ctr" defTabSz="990564" rtl="0" eaLnBrk="1" fontAlgn="auto" latinLnBrk="0" hangingPunct="1">
              <a:lnSpc>
                <a:spcPct val="100000"/>
              </a:lnSpc>
              <a:spcBef>
                <a:spcPts val="0"/>
              </a:spcBef>
              <a:spcAft>
                <a:spcPts val="0"/>
              </a:spcAft>
              <a:buClrTx/>
              <a:buSzPct val="100000"/>
              <a:tabLst/>
            </a:pPr>
            <a:r>
              <a:rPr kumimoji="1" lang="ja-JP" altLang="en-US" sz="1200" b="0" i="0" u="none" strike="noStrike" kern="1200" cap="none" spc="0" normalizeH="0" baseline="0" noProof="0">
                <a:ln>
                  <a:noFill/>
                </a:ln>
                <a:effectLst/>
                <a:uLnTx/>
                <a:uFillTx/>
                <a:latin typeface="+mn-ea"/>
                <a:cs typeface="+mn-cs"/>
              </a:rPr>
              <a:t>○</a:t>
            </a:r>
          </a:p>
        </p:txBody>
      </p:sp>
      <p:sp>
        <p:nvSpPr>
          <p:cNvPr id="38" name="テキスト ボックス 37">
            <a:extLst>
              <a:ext uri="{FF2B5EF4-FFF2-40B4-BE49-F238E27FC236}">
                <a16:creationId xmlns:a16="http://schemas.microsoft.com/office/drawing/2014/main" id="{7E4E4C22-6894-3E0F-5405-81248B0B4E91}"/>
              </a:ext>
            </a:extLst>
          </p:cNvPr>
          <p:cNvSpPr txBox="1"/>
          <p:nvPr/>
        </p:nvSpPr>
        <p:spPr bwMode="gray">
          <a:xfrm>
            <a:off x="2724185" y="2294476"/>
            <a:ext cx="709090"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u="sng">
                <a:solidFill>
                  <a:prstClr val="black"/>
                </a:solidFill>
                <a:latin typeface="+mn-ea"/>
                <a:cs typeface="+mn-cs"/>
              </a:rPr>
              <a:t>RFI</a:t>
            </a:r>
            <a:r>
              <a:rPr kumimoji="1" lang="ja-JP" altLang="en-US" sz="1200" b="1" u="sng">
                <a:solidFill>
                  <a:prstClr val="black"/>
                </a:solidFill>
                <a:latin typeface="+mn-ea"/>
                <a:cs typeface="+mn-cs"/>
              </a:rPr>
              <a:t>対象</a:t>
            </a:r>
            <a:endParaRPr kumimoji="1" lang="ja-JP" altLang="en-US" sz="1200" b="1" i="0" u="sng" strike="noStrike" kern="1200" cap="none" spc="0" normalizeH="0" baseline="0" noProof="0">
              <a:ln>
                <a:noFill/>
              </a:ln>
              <a:solidFill>
                <a:prstClr val="black"/>
              </a:solidFill>
              <a:effectLst/>
              <a:uLnTx/>
              <a:uFillTx/>
              <a:latin typeface="+mn-ea"/>
              <a:cs typeface="+mn-cs"/>
            </a:endParaRPr>
          </a:p>
        </p:txBody>
      </p:sp>
      <p:sp>
        <p:nvSpPr>
          <p:cNvPr id="39" name="正方形/長方形 38">
            <a:extLst>
              <a:ext uri="{FF2B5EF4-FFF2-40B4-BE49-F238E27FC236}">
                <a16:creationId xmlns:a16="http://schemas.microsoft.com/office/drawing/2014/main" id="{235096E7-69B5-B4E9-F369-E721D11592DD}"/>
              </a:ext>
            </a:extLst>
          </p:cNvPr>
          <p:cNvSpPr/>
          <p:nvPr/>
        </p:nvSpPr>
        <p:spPr bwMode="gray">
          <a:xfrm>
            <a:off x="2684695" y="4573666"/>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0" i="0" u="none" strike="noStrike" kern="1200" cap="none" spc="0" normalizeH="0" baseline="0" noProof="0">
                <a:ln>
                  <a:noFill/>
                </a:ln>
                <a:effectLst/>
                <a:uLnTx/>
                <a:uFillTx/>
                <a:latin typeface="+mn-ea"/>
                <a:cs typeface="+mn-cs"/>
              </a:rPr>
              <a:t>○</a:t>
            </a:r>
          </a:p>
        </p:txBody>
      </p:sp>
      <p:sp>
        <p:nvSpPr>
          <p:cNvPr id="40" name="正方形/長方形 39">
            <a:extLst>
              <a:ext uri="{FF2B5EF4-FFF2-40B4-BE49-F238E27FC236}">
                <a16:creationId xmlns:a16="http://schemas.microsoft.com/office/drawing/2014/main" id="{09B11196-F804-FA8E-37E3-9E31EB488557}"/>
              </a:ext>
            </a:extLst>
          </p:cNvPr>
          <p:cNvSpPr/>
          <p:nvPr/>
        </p:nvSpPr>
        <p:spPr bwMode="gray">
          <a:xfrm>
            <a:off x="2684695" y="5574819"/>
            <a:ext cx="815516" cy="936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algn="ctr" defTabSz="990564" rtl="0" eaLnBrk="1" fontAlgn="auto" latinLnBrk="0" hangingPunct="1">
              <a:lnSpc>
                <a:spcPct val="100000"/>
              </a:lnSpc>
              <a:spcBef>
                <a:spcPts val="0"/>
              </a:spcBef>
              <a:spcAft>
                <a:spcPts val="0"/>
              </a:spcAft>
              <a:buClrTx/>
              <a:buSzPct val="100000"/>
              <a:tabLst/>
            </a:pPr>
            <a:r>
              <a:rPr kumimoji="1" lang="ja-JP" altLang="en-US" sz="1200" b="0" i="0" u="none" strike="noStrike" kern="1200" cap="none" spc="0" normalizeH="0" baseline="0" noProof="0">
                <a:ln>
                  <a:noFill/>
                </a:ln>
                <a:effectLst/>
                <a:uLnTx/>
                <a:uFillTx/>
                <a:latin typeface="+mn-ea"/>
                <a:cs typeface="+mn-cs"/>
              </a:rPr>
              <a:t>○</a:t>
            </a:r>
          </a:p>
        </p:txBody>
      </p:sp>
      <p:sp>
        <p:nvSpPr>
          <p:cNvPr id="42" name="楕円 41">
            <a:extLst>
              <a:ext uri="{FF2B5EF4-FFF2-40B4-BE49-F238E27FC236}">
                <a16:creationId xmlns:a16="http://schemas.microsoft.com/office/drawing/2014/main" id="{F2024A91-596C-6902-E7A9-1426E393AFB7}"/>
              </a:ext>
            </a:extLst>
          </p:cNvPr>
          <p:cNvSpPr/>
          <p:nvPr/>
        </p:nvSpPr>
        <p:spPr bwMode="gray">
          <a:xfrm>
            <a:off x="416496" y="1543019"/>
            <a:ext cx="1512000" cy="468000"/>
          </a:xfrm>
          <a:prstGeom prst="ellipse">
            <a:avLst/>
          </a:prstGeom>
          <a:solidFill>
            <a:schemeClr val="bg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400" b="1" i="0" u="none" strike="noStrike" kern="1200" cap="none" spc="0" normalizeH="0" baseline="0" noProof="0">
                <a:ln>
                  <a:noFill/>
                </a:ln>
                <a:solidFill>
                  <a:sysClr val="windowText" lastClr="000000"/>
                </a:solidFill>
                <a:effectLst/>
                <a:uLnTx/>
                <a:uFillTx/>
                <a:latin typeface="+mn-lt"/>
                <a:ea typeface="+mn-ea"/>
                <a:cs typeface="+mn-cs"/>
              </a:rPr>
              <a:t>見積前提条件</a:t>
            </a:r>
          </a:p>
        </p:txBody>
      </p:sp>
      <p:sp>
        <p:nvSpPr>
          <p:cNvPr id="43" name="正方形/長方形 42">
            <a:extLst>
              <a:ext uri="{FF2B5EF4-FFF2-40B4-BE49-F238E27FC236}">
                <a16:creationId xmlns:a16="http://schemas.microsoft.com/office/drawing/2014/main" id="{DB98AD0F-FED7-6E7C-845E-C834541D5A60}"/>
              </a:ext>
            </a:extLst>
          </p:cNvPr>
          <p:cNvSpPr/>
          <p:nvPr/>
        </p:nvSpPr>
        <p:spPr bwMode="gray">
          <a:xfrm>
            <a:off x="2078167" y="1453019"/>
            <a:ext cx="7200000" cy="648000"/>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400">
                <a:latin typeface="+mn-ea"/>
                <a:cs typeface="+mn-cs"/>
              </a:rPr>
              <a:t>クラウドを利用した製品を提案する際も、オンプレミスと同様にアプリケーションとインフラ環境を分けて見積を記載することとする。</a:t>
            </a:r>
            <a:endParaRPr kumimoji="1" lang="ja-JP" altLang="en-US" sz="1400" b="0" i="0" u="none" strike="noStrike" kern="1200" cap="none" spc="0" normalizeH="0" baseline="0" noProof="0">
              <a:ln>
                <a:noFill/>
              </a:ln>
              <a:effectLst/>
              <a:uLnTx/>
              <a:uFillTx/>
              <a:latin typeface="+mn-ea"/>
              <a:cs typeface="+mn-cs"/>
            </a:endParaRPr>
          </a:p>
        </p:txBody>
      </p:sp>
      <p:sp>
        <p:nvSpPr>
          <p:cNvPr id="7" name="テキスト ボックス 6">
            <a:extLst>
              <a:ext uri="{FF2B5EF4-FFF2-40B4-BE49-F238E27FC236}">
                <a16:creationId xmlns:a16="http://schemas.microsoft.com/office/drawing/2014/main" id="{B9AC39F8-A2EB-53D8-837C-87320E7734C1}"/>
              </a:ext>
            </a:extLst>
          </p:cNvPr>
          <p:cNvSpPr txBox="1"/>
          <p:nvPr/>
        </p:nvSpPr>
        <p:spPr bwMode="gray">
          <a:xfrm>
            <a:off x="6284762" y="6565835"/>
            <a:ext cx="3300224" cy="211203"/>
          </a:xfrm>
          <a:prstGeom prst="rect">
            <a:avLst/>
          </a:prstGeom>
          <a:noFill/>
        </p:spPr>
        <p:txBody>
          <a:bodyPr wrap="square" lIns="36000" tIns="36000" rIns="36000" bIns="36000">
            <a:spAutoFit/>
          </a:bodyPr>
          <a:lstStyle/>
          <a:p>
            <a:r>
              <a:rPr kumimoji="1" lang="ja-JP" altLang="en-US" sz="900">
                <a:latin typeface="+mn-lt"/>
                <a:cs typeface="+mn-cs"/>
              </a:rPr>
              <a:t>*：大まかな機能別に見積もりを提出していただくことを想定している。</a:t>
            </a:r>
            <a:endParaRPr kumimoji="1" lang="en-US" altLang="ja-JP" sz="900" b="0" i="0" u="none" strike="noStrike" kern="1200" cap="none" spc="0" normalizeH="0" baseline="0" noProof="0">
              <a:ln>
                <a:noFill/>
              </a:ln>
              <a:effectLst/>
              <a:uLnTx/>
              <a:uFillTx/>
              <a:latin typeface="+mn-lt"/>
              <a:ea typeface="+mn-ea"/>
              <a:cs typeface="+mn-cs"/>
            </a:endParaRPr>
          </a:p>
        </p:txBody>
      </p:sp>
    </p:spTree>
    <p:extLst>
      <p:ext uri="{BB962C8B-B14F-4D97-AF65-F5344CB8AC3E}">
        <p14:creationId xmlns:p14="http://schemas.microsoft.com/office/powerpoint/2010/main" val="3514919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192649-D0E8-B76C-8095-B9AAA1FAC9BB}"/>
              </a:ext>
            </a:extLst>
          </p:cNvPr>
          <p:cNvSpPr>
            <a:spLocks noGrp="1"/>
          </p:cNvSpPr>
          <p:nvPr>
            <p:ph type="body" sz="quarter" idx="10"/>
          </p:nvPr>
        </p:nvSpPr>
        <p:spPr/>
        <p:txBody>
          <a:bodyPr/>
          <a:lstStyle/>
          <a:p>
            <a:r>
              <a:rPr lang="ja-JP" altLang="en-US"/>
              <a:t>３</a:t>
            </a:r>
            <a:r>
              <a:rPr kumimoji="1" lang="ja-JP" altLang="en-US"/>
              <a:t>．新業務概要</a:t>
            </a:r>
            <a:endParaRPr lang="en-US" altLang="ja-JP"/>
          </a:p>
          <a:p>
            <a:endParaRPr kumimoji="1" lang="ja-JP" altLang="en-US"/>
          </a:p>
        </p:txBody>
      </p:sp>
      <p:sp>
        <p:nvSpPr>
          <p:cNvPr id="9" name="フッター プレースホルダー 8">
            <a:extLst>
              <a:ext uri="{FF2B5EF4-FFF2-40B4-BE49-F238E27FC236}">
                <a16:creationId xmlns:a16="http://schemas.microsoft.com/office/drawing/2014/main" id="{9B593BCC-CDE1-75C4-4FB4-E260F613934D}"/>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5489AA14-459E-FC3F-2B6A-E45CBC7F8E07}"/>
              </a:ext>
            </a:extLst>
          </p:cNvPr>
          <p:cNvSpPr>
            <a:spLocks noGrp="1"/>
          </p:cNvSpPr>
          <p:nvPr>
            <p:ph type="sldNum" sz="quarter" idx="11"/>
          </p:nvPr>
        </p:nvSpPr>
        <p:spPr/>
        <p:txBody>
          <a:bodyPr/>
          <a:lstStyle/>
          <a:p>
            <a:fld id="{AA5FCFE5-FE56-4EF1-80A8-07776887C2A1}" type="slidenum">
              <a:rPr lang="ja-JP" altLang="en-US" smtClean="0"/>
              <a:pPr/>
              <a:t>16</a:t>
            </a:fld>
            <a:endParaRPr lang="ja-JP" altLang="en-US"/>
          </a:p>
        </p:txBody>
      </p:sp>
    </p:spTree>
    <p:extLst>
      <p:ext uri="{BB962C8B-B14F-4D97-AF65-F5344CB8AC3E}">
        <p14:creationId xmlns:p14="http://schemas.microsoft.com/office/powerpoint/2010/main" val="2947668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B93E5-396C-16AD-281C-50959A8DDC3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12A16D4-136E-DD46-3319-AA0957A178D8}"/>
              </a:ext>
            </a:extLst>
          </p:cNvPr>
          <p:cNvSpPr>
            <a:spLocks noGrp="1"/>
          </p:cNvSpPr>
          <p:nvPr>
            <p:ph type="body" sz="quarter" idx="10"/>
          </p:nvPr>
        </p:nvSpPr>
        <p:spPr/>
        <p:txBody>
          <a:bodyPr/>
          <a:lstStyle/>
          <a:p>
            <a:r>
              <a:rPr lang="ja-JP" altLang="en-US"/>
              <a:t>３</a:t>
            </a:r>
            <a:r>
              <a:rPr kumimoji="1" lang="ja-JP" altLang="en-US"/>
              <a:t>ー１．新業務</a:t>
            </a:r>
            <a:r>
              <a:rPr lang="ja-JP" altLang="en-US"/>
              <a:t>の分類とフロー概要</a:t>
            </a:r>
            <a:endParaRPr lang="en-US" altLang="ja-JP"/>
          </a:p>
          <a:p>
            <a:endParaRPr kumimoji="1" lang="ja-JP" altLang="en-US"/>
          </a:p>
        </p:txBody>
      </p:sp>
      <p:sp>
        <p:nvSpPr>
          <p:cNvPr id="9" name="フッター プレースホルダー 8">
            <a:extLst>
              <a:ext uri="{FF2B5EF4-FFF2-40B4-BE49-F238E27FC236}">
                <a16:creationId xmlns:a16="http://schemas.microsoft.com/office/drawing/2014/main" id="{4BD42A9C-7332-202E-594C-8498CDFA06A2}"/>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8D3745E0-6DCD-7E09-8752-D9FCA3957C98}"/>
              </a:ext>
            </a:extLst>
          </p:cNvPr>
          <p:cNvSpPr>
            <a:spLocks noGrp="1"/>
          </p:cNvSpPr>
          <p:nvPr>
            <p:ph type="sldNum" sz="quarter" idx="11"/>
          </p:nvPr>
        </p:nvSpPr>
        <p:spPr/>
        <p:txBody>
          <a:bodyPr/>
          <a:lstStyle/>
          <a:p>
            <a:fld id="{AA5FCFE5-FE56-4EF1-80A8-07776887C2A1}" type="slidenum">
              <a:rPr lang="ja-JP" altLang="en-US" smtClean="0"/>
              <a:pPr/>
              <a:t>17</a:t>
            </a:fld>
            <a:endParaRPr lang="ja-JP" altLang="en-US"/>
          </a:p>
        </p:txBody>
      </p:sp>
    </p:spTree>
    <p:extLst>
      <p:ext uri="{BB962C8B-B14F-4D97-AF65-F5344CB8AC3E}">
        <p14:creationId xmlns:p14="http://schemas.microsoft.com/office/powerpoint/2010/main" val="3958818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104941A-6830-5867-4B0E-B368EB9B53F1}"/>
              </a:ext>
            </a:extLst>
          </p:cNvPr>
          <p:cNvSpPr>
            <a:spLocks noGrp="1"/>
          </p:cNvSpPr>
          <p:nvPr>
            <p:ph type="sldNum" sz="quarter" idx="10"/>
          </p:nvPr>
        </p:nvSpPr>
        <p:spPr/>
        <p:txBody>
          <a:bodyPr/>
          <a:lstStyle/>
          <a:p>
            <a:fld id="{543A0986-838B-4D2A-A95C-8CB1738263FE}" type="slidenum">
              <a:rPr lang="ja-JP" altLang="en-US" smtClean="0"/>
              <a:pPr/>
              <a:t>18</a:t>
            </a:fld>
            <a:endParaRPr lang="ja-JP" altLang="en-US"/>
          </a:p>
        </p:txBody>
      </p:sp>
      <p:sp>
        <p:nvSpPr>
          <p:cNvPr id="4" name="フッター プレースホルダー 3">
            <a:extLst>
              <a:ext uri="{FF2B5EF4-FFF2-40B4-BE49-F238E27FC236}">
                <a16:creationId xmlns:a16="http://schemas.microsoft.com/office/drawing/2014/main" id="{69153132-9BA4-026A-3EF3-C5C8EFA8EA2E}"/>
              </a:ext>
            </a:extLst>
          </p:cNvPr>
          <p:cNvSpPr>
            <a:spLocks noGrp="1"/>
          </p:cNvSpPr>
          <p:nvPr>
            <p:ph type="ftr" sz="quarter" idx="11"/>
          </p:nvPr>
        </p:nvSpPr>
        <p:spPr/>
        <p:txBody>
          <a:bodyPr/>
          <a:lstStyle/>
          <a:p>
            <a:r>
              <a:rPr lang="en-GB" altLang="en-GB"/>
              <a:t>＜Confidential＞</a:t>
            </a:r>
          </a:p>
        </p:txBody>
      </p:sp>
      <p:sp>
        <p:nvSpPr>
          <p:cNvPr id="5" name="テキスト プレースホルダー 4">
            <a:extLst>
              <a:ext uri="{FF2B5EF4-FFF2-40B4-BE49-F238E27FC236}">
                <a16:creationId xmlns:a16="http://schemas.microsoft.com/office/drawing/2014/main" id="{C7A02C8A-5744-C45D-583D-4B241D5F1A7A}"/>
              </a:ext>
            </a:extLst>
          </p:cNvPr>
          <p:cNvSpPr>
            <a:spLocks noGrp="1"/>
          </p:cNvSpPr>
          <p:nvPr>
            <p:ph type="body" sz="quarter" idx="15"/>
          </p:nvPr>
        </p:nvSpPr>
        <p:spPr/>
        <p:txBody>
          <a:bodyPr/>
          <a:lstStyle/>
          <a:p>
            <a:r>
              <a:rPr kumimoji="1" lang="ja-JP" altLang="en-US"/>
              <a:t>許可業務の分類</a:t>
            </a:r>
          </a:p>
        </p:txBody>
      </p:sp>
      <p:sp>
        <p:nvSpPr>
          <p:cNvPr id="6" name="タイトル 5">
            <a:extLst>
              <a:ext uri="{FF2B5EF4-FFF2-40B4-BE49-F238E27FC236}">
                <a16:creationId xmlns:a16="http://schemas.microsoft.com/office/drawing/2014/main" id="{EBBC59C6-9141-D896-5DB5-1A7C37CA951D}"/>
              </a:ext>
            </a:extLst>
          </p:cNvPr>
          <p:cNvSpPr>
            <a:spLocks noGrp="1"/>
          </p:cNvSpPr>
          <p:nvPr>
            <p:ph type="title"/>
          </p:nvPr>
        </p:nvSpPr>
        <p:spPr/>
        <p:txBody>
          <a:bodyPr/>
          <a:lstStyle/>
          <a:p>
            <a:r>
              <a:rPr kumimoji="1" lang="ja-JP" altLang="en-US"/>
              <a:t>許可の分類は、「占用許可」「使用許可」「設置許可」「管理許可」「行為許可」がある。</a:t>
            </a:r>
            <a:br>
              <a:rPr kumimoji="1" lang="en-US" altLang="ja-JP"/>
            </a:br>
            <a:r>
              <a:rPr kumimoji="1" lang="ja-JP" altLang="en-US"/>
              <a:t>道路</a:t>
            </a:r>
            <a:r>
              <a:rPr lang="ja-JP" altLang="en-US"/>
              <a:t>占用許可には警察との協議が発生する。</a:t>
            </a:r>
            <a:endParaRPr kumimoji="1" lang="ja-JP" altLang="en-US"/>
          </a:p>
        </p:txBody>
      </p:sp>
      <p:graphicFrame>
        <p:nvGraphicFramePr>
          <p:cNvPr id="9" name="表 8">
            <a:extLst>
              <a:ext uri="{FF2B5EF4-FFF2-40B4-BE49-F238E27FC236}">
                <a16:creationId xmlns:a16="http://schemas.microsoft.com/office/drawing/2014/main" id="{4B8C8C83-1077-D425-B892-FF0466D96E94}"/>
              </a:ext>
            </a:extLst>
          </p:cNvPr>
          <p:cNvGraphicFramePr>
            <a:graphicFrameLocks noGrp="1"/>
          </p:cNvGraphicFramePr>
          <p:nvPr>
            <p:extLst>
              <p:ext uri="{D42A27DB-BD31-4B8C-83A1-F6EECF244321}">
                <p14:modId xmlns:p14="http://schemas.microsoft.com/office/powerpoint/2010/main" val="965723497"/>
              </p:ext>
            </p:extLst>
          </p:nvPr>
        </p:nvGraphicFramePr>
        <p:xfrm>
          <a:off x="415926" y="1484313"/>
          <a:ext cx="9072562" cy="3615271"/>
        </p:xfrm>
        <a:graphic>
          <a:graphicData uri="http://schemas.openxmlformats.org/drawingml/2006/table">
            <a:tbl>
              <a:tblPr firstRow="1" bandRow="1">
                <a:tableStyleId>{5C22544A-7EE6-4342-B048-85BDC9FD1C3A}</a:tableStyleId>
              </a:tblPr>
              <a:tblGrid>
                <a:gridCol w="562084">
                  <a:extLst>
                    <a:ext uri="{9D8B030D-6E8A-4147-A177-3AD203B41FA5}">
                      <a16:colId xmlns:a16="http://schemas.microsoft.com/office/drawing/2014/main" val="4069865275"/>
                    </a:ext>
                  </a:extLst>
                </a:gridCol>
                <a:gridCol w="1447138">
                  <a:extLst>
                    <a:ext uri="{9D8B030D-6E8A-4147-A177-3AD203B41FA5}">
                      <a16:colId xmlns:a16="http://schemas.microsoft.com/office/drawing/2014/main" val="3345555488"/>
                    </a:ext>
                  </a:extLst>
                </a:gridCol>
                <a:gridCol w="2171345">
                  <a:extLst>
                    <a:ext uri="{9D8B030D-6E8A-4147-A177-3AD203B41FA5}">
                      <a16:colId xmlns:a16="http://schemas.microsoft.com/office/drawing/2014/main" val="1522322048"/>
                    </a:ext>
                  </a:extLst>
                </a:gridCol>
                <a:gridCol w="4891995">
                  <a:extLst>
                    <a:ext uri="{9D8B030D-6E8A-4147-A177-3AD203B41FA5}">
                      <a16:colId xmlns:a16="http://schemas.microsoft.com/office/drawing/2014/main" val="997223075"/>
                    </a:ext>
                  </a:extLst>
                </a:gridCol>
              </a:tblGrid>
              <a:tr h="370840">
                <a:tc>
                  <a:txBody>
                    <a:bodyPr/>
                    <a:lstStyle/>
                    <a:p>
                      <a:pPr algn="ctr"/>
                      <a:r>
                        <a:rPr kumimoji="1" lang="ja-JP" altLang="en-US" sz="1200" b="0">
                          <a:solidFill>
                            <a:schemeClr val="bg1"/>
                          </a:solidFill>
                        </a:rPr>
                        <a:t>領域</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50000"/>
                      </a:schemeClr>
                    </a:solidFill>
                  </a:tcPr>
                </a:tc>
                <a:tc>
                  <a:txBody>
                    <a:bodyPr/>
                    <a:lstStyle/>
                    <a:p>
                      <a:pPr algn="ctr"/>
                      <a:r>
                        <a:rPr kumimoji="1" lang="ja-JP" altLang="en-US" sz="1200" b="0">
                          <a:solidFill>
                            <a:schemeClr val="bg1"/>
                          </a:solidFill>
                        </a:rPr>
                        <a:t>許可の種類</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50000"/>
                      </a:schemeClr>
                    </a:solidFill>
                  </a:tcPr>
                </a:tc>
                <a:tc>
                  <a:txBody>
                    <a:bodyPr/>
                    <a:lstStyle/>
                    <a:p>
                      <a:pPr algn="ctr"/>
                      <a:r>
                        <a:rPr kumimoji="1" lang="ja-JP" altLang="en-US" sz="1200" b="0">
                          <a:solidFill>
                            <a:schemeClr val="bg1"/>
                          </a:solidFill>
                        </a:rPr>
                        <a:t>許可の対象</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50000"/>
                      </a:schemeClr>
                    </a:solidFill>
                  </a:tcPr>
                </a:tc>
                <a:tc>
                  <a:txBody>
                    <a:bodyPr/>
                    <a:lstStyle/>
                    <a:p>
                      <a:pPr algn="ctr"/>
                      <a:r>
                        <a:rPr kumimoji="1" lang="ja-JP" altLang="en-US" sz="1200" b="0">
                          <a:solidFill>
                            <a:schemeClr val="bg1"/>
                          </a:solidFill>
                        </a:rPr>
                        <a:t>主旨</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4211909360"/>
                  </a:ext>
                </a:extLst>
              </a:tr>
              <a:tr h="644106">
                <a:tc>
                  <a:txBody>
                    <a:bodyPr/>
                    <a:lstStyle/>
                    <a:p>
                      <a:pPr algn="ctr" rtl="0" fontAlgn="ctr"/>
                      <a:r>
                        <a:rPr lang="ja-JP" altLang="en-US" sz="1200" b="0" i="0" u="none" strike="noStrike">
                          <a:solidFill>
                            <a:schemeClr val="bg1"/>
                          </a:solidFill>
                          <a:effectLst/>
                          <a:latin typeface="Yu Gothic UI" panose="020B0500000000000000" pitchFamily="50" charset="-128"/>
                          <a:ea typeface="Yu Gothic UI" panose="020B0500000000000000" pitchFamily="50" charset="-128"/>
                        </a:rPr>
                        <a:t>道路</a:t>
                      </a:r>
                      <a:endParaRPr lang="zh-TW" altLang="en-US" sz="1200" b="0" i="0" u="none" strike="noStrike">
                        <a:solidFill>
                          <a:schemeClr val="bg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tx1"/>
                    </a:solidFill>
                  </a:tcPr>
                </a:tc>
                <a:tc>
                  <a:txBody>
                    <a:bodyPr/>
                    <a:lstStyle/>
                    <a:p>
                      <a:pPr algn="ctr" rtl="0" fontAlgn="ctr"/>
                      <a:r>
                        <a:rPr lang="ja-JP" altLang="en-US" sz="1200" b="1" i="0" u="none" strike="noStrike">
                          <a:solidFill>
                            <a:schemeClr val="tx1"/>
                          </a:solidFill>
                          <a:effectLst/>
                          <a:latin typeface="Yu Gothic UI" panose="020B0500000000000000" pitchFamily="50" charset="-128"/>
                          <a:ea typeface="Yu Gothic UI" panose="020B0500000000000000" pitchFamily="50" charset="-128"/>
                        </a:rPr>
                        <a:t>一般</a:t>
                      </a: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道路占用許可</a:t>
                      </a:r>
                      <a:endParaRPr lang="en-US" altLang="zh-TW"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占用物件の設置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公益企業以外による道路内に公益物件等を設置するもの。</a:t>
                      </a:r>
                      <a:endParaRPr lang="en-US" altLang="ja-JP" sz="1200" b="0" i="0" u="none" strike="noStrike">
                        <a:solidFill>
                          <a:schemeClr val="tx1"/>
                        </a:solidFill>
                        <a:effectLst/>
                        <a:latin typeface="Yu Gothic UI" panose="020B0500000000000000" pitchFamily="50" charset="-128"/>
                        <a:ea typeface="Yu Gothic UI" panose="020B0500000000000000" pitchFamily="50" charset="-128"/>
                      </a:endParaRPr>
                    </a:p>
                    <a:p>
                      <a:pPr algn="l" rtl="0" fontAlgn="ctr"/>
                      <a:r>
                        <a:rPr lang="en-US" altLang="ja-JP" sz="1200" b="0" i="0" u="none" strike="noStrike">
                          <a:solidFill>
                            <a:schemeClr val="tx1"/>
                          </a:solidFill>
                          <a:effectLst/>
                          <a:latin typeface="Yu Gothic UI" panose="020B0500000000000000" pitchFamily="50" charset="-128"/>
                          <a:ea typeface="Yu Gothic UI" panose="020B0500000000000000" pitchFamily="50" charset="-128"/>
                        </a:rPr>
                        <a:t>(</a:t>
                      </a: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道路占用許可を行う際には警察との協議を要する。）</a:t>
                      </a:r>
                      <a:endParaRPr lang="en-US" altLang="ja-JP" sz="1200" b="0" i="0" u="none" strike="noStrike">
                        <a:solidFill>
                          <a:schemeClr val="tx1"/>
                        </a:solidFill>
                        <a:effectLst/>
                        <a:latin typeface="Yu Gothic UI" panose="020B0500000000000000" pitchFamily="50" charset="-128"/>
                        <a:ea typeface="Yu Gothic UI" panose="020B0500000000000000" pitchFamily="50" charset="-128"/>
                      </a:endParaRPr>
                    </a:p>
                    <a:p>
                      <a:pPr algn="l" rtl="0" fontAlgn="ctr"/>
                      <a:r>
                        <a:rPr lang="en-US" altLang="ja-JP" sz="1200" b="0" i="0" u="none" strike="noStrike">
                          <a:solidFill>
                            <a:schemeClr val="tx1"/>
                          </a:solidFill>
                          <a:effectLst/>
                          <a:latin typeface="Yu Gothic UI" panose="020B0500000000000000" pitchFamily="50" charset="-128"/>
                          <a:ea typeface="Yu Gothic UI" panose="020B0500000000000000" pitchFamily="50" charset="-128"/>
                        </a:rPr>
                        <a:t>(</a:t>
                      </a: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申請者は、警察あての</a:t>
                      </a:r>
                      <a:r>
                        <a:rPr lang="ja-JP" altLang="en-US" sz="1200" b="1" i="0" u="none" strike="noStrike">
                          <a:solidFill>
                            <a:schemeClr val="tx1"/>
                          </a:solidFill>
                          <a:effectLst/>
                          <a:latin typeface="Yu Gothic UI" panose="020B0500000000000000" pitchFamily="50" charset="-128"/>
                          <a:ea typeface="Yu Gothic UI" panose="020B0500000000000000" pitchFamily="50" charset="-128"/>
                        </a:rPr>
                        <a:t>道路使用許可申請書</a:t>
                      </a: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を道路管理者にも提出できる。）</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291246055"/>
                  </a:ext>
                </a:extLst>
              </a:tr>
              <a:tr h="370840">
                <a:tc rowSpan="2">
                  <a:txBody>
                    <a:bodyPr/>
                    <a:lstStyle/>
                    <a:p>
                      <a:pPr algn="ctr" rtl="0" fontAlgn="ctr"/>
                      <a:r>
                        <a:rPr lang="ja-JP" altLang="en-US" sz="1200" b="0" i="0" u="none" strike="noStrike">
                          <a:solidFill>
                            <a:schemeClr val="bg1"/>
                          </a:solidFill>
                          <a:effectLst/>
                          <a:latin typeface="Yu Gothic UI" panose="020B0500000000000000" pitchFamily="50" charset="-128"/>
                          <a:ea typeface="Yu Gothic UI" panose="020B0500000000000000" pitchFamily="50" charset="-128"/>
                        </a:rPr>
                        <a:t>河川</a:t>
                      </a:r>
                      <a:endParaRPr lang="en-US" altLang="ja-JP" sz="1200" b="0" i="0" u="none" strike="noStrike">
                        <a:solidFill>
                          <a:schemeClr val="bg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tx1"/>
                    </a:solid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河川占用許可</a:t>
                      </a:r>
                      <a:r>
                        <a:rPr lang="en-US" altLang="zh-TW" sz="1200" b="1" i="0" u="none" strike="noStrike">
                          <a:solidFill>
                            <a:schemeClr val="tx1"/>
                          </a:solidFill>
                          <a:effectLst/>
                          <a:latin typeface="Yu Gothic UI" panose="020B0500000000000000" pitchFamily="50" charset="-128"/>
                          <a:ea typeface="Yu Gothic UI" panose="020B0500000000000000" pitchFamily="50" charset="-128"/>
                        </a:rPr>
                        <a:t>*</a:t>
                      </a:r>
                      <a:endParaRPr lang="zh-TW" altLang="en-US"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占用物件の設置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dirty="0">
                          <a:solidFill>
                            <a:schemeClr val="tx1"/>
                          </a:solidFill>
                          <a:effectLst/>
                          <a:latin typeface="Yu Gothic UI" panose="020B0500000000000000" pitchFamily="50" charset="-128"/>
                          <a:ea typeface="Yu Gothic UI" panose="020B0500000000000000" pitchFamily="50" charset="-128"/>
                        </a:rPr>
                        <a:t>河川区域内等に公益物件等を設置するもの。</a:t>
                      </a:r>
                      <a:endParaRPr lang="en-US" altLang="ja-JP" sz="1200" b="0" i="0" u="none" strike="noStrike" dirty="0">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0802423"/>
                  </a:ext>
                </a:extLst>
              </a:tr>
              <a:tr h="370840">
                <a:tc vMerge="1">
                  <a:txBody>
                    <a:bodyPr/>
                    <a:lstStyle/>
                    <a:p>
                      <a:pPr algn="ctr" rtl="0" fontAlgn="ctr"/>
                      <a:endParaRPr lang="zh-TW" altLang="en-US"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水路使用許可</a:t>
                      </a:r>
                      <a:r>
                        <a:rPr lang="en-US" altLang="zh-TW" sz="1200" b="1" i="0" u="none" strike="noStrike">
                          <a:solidFill>
                            <a:schemeClr val="tx1"/>
                          </a:solidFill>
                          <a:effectLst/>
                          <a:latin typeface="Yu Gothic UI" panose="020B0500000000000000" pitchFamily="50" charset="-128"/>
                          <a:ea typeface="Yu Gothic UI" panose="020B0500000000000000" pitchFamily="50" charset="-128"/>
                        </a:rPr>
                        <a:t>*</a:t>
                      </a:r>
                      <a:endParaRPr lang="zh-TW" altLang="en-US"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占用物件の設置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dirty="0">
                          <a:solidFill>
                            <a:schemeClr val="tx1"/>
                          </a:solidFill>
                          <a:effectLst/>
                          <a:latin typeface="Yu Gothic UI" panose="020B0500000000000000" pitchFamily="50" charset="-128"/>
                          <a:ea typeface="Yu Gothic UI" panose="020B0500000000000000" pitchFamily="50" charset="-128"/>
                        </a:rPr>
                        <a:t>水路区域内に公益物件等を設置するもの。</a:t>
                      </a:r>
                      <a:endParaRPr lang="en-US" altLang="ja-JP" sz="1200" b="0" i="0" u="none" strike="noStrike" dirty="0">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43474699"/>
                  </a:ext>
                </a:extLst>
              </a:tr>
              <a:tr h="370840">
                <a:tc rowSpan="4">
                  <a:txBody>
                    <a:bodyPr/>
                    <a:lstStyle/>
                    <a:p>
                      <a:pPr algn="ctr" rtl="0" fontAlgn="ctr"/>
                      <a:r>
                        <a:rPr lang="ja-JP" altLang="en-US" sz="1200" b="0" i="0" u="none" strike="noStrike">
                          <a:solidFill>
                            <a:schemeClr val="bg1"/>
                          </a:solidFill>
                          <a:effectLst/>
                          <a:latin typeface="Yu Gothic UI" panose="020B0500000000000000" pitchFamily="50" charset="-128"/>
                          <a:ea typeface="Yu Gothic UI" panose="020B0500000000000000" pitchFamily="50" charset="-128"/>
                        </a:rPr>
                        <a:t>公園</a:t>
                      </a:r>
                      <a:endParaRPr lang="zh-TW" altLang="en-US" sz="1200" b="0" i="0" u="none" strike="noStrike">
                        <a:solidFill>
                          <a:schemeClr val="bg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tx1"/>
                    </a:solid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公園占用許可</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占用物件の設置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dirty="0">
                          <a:solidFill>
                            <a:schemeClr val="tx1"/>
                          </a:solidFill>
                          <a:effectLst/>
                          <a:latin typeface="Yu Gothic UI" panose="020B0500000000000000" pitchFamily="50" charset="-128"/>
                          <a:ea typeface="Yu Gothic UI" panose="020B0500000000000000" pitchFamily="50" charset="-128"/>
                        </a:rPr>
                        <a:t>都市公園内に公益物件等を設置するもの。</a:t>
                      </a:r>
                      <a:endParaRPr lang="en-US" altLang="ja-JP" sz="1200" b="0" i="0" u="none" strike="noStrike" dirty="0">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029498356"/>
                  </a:ext>
                </a:extLst>
              </a:tr>
              <a:tr h="370840">
                <a:tc vMerge="1">
                  <a:txBody>
                    <a:bodyPr/>
                    <a:lstStyle/>
                    <a:p>
                      <a:pPr algn="ctr" rtl="0" fontAlgn="ctr"/>
                      <a:endParaRPr lang="zh-TW" altLang="en-US"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公園施設設置許可</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公園施設の設置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公園管理者以外が設置することにより公園機能を増進するもの。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1615996"/>
                  </a:ext>
                </a:extLst>
              </a:tr>
              <a:tr h="370840">
                <a:tc vMerge="1">
                  <a:txBody>
                    <a:bodyPr/>
                    <a:lstStyle/>
                    <a:p>
                      <a:pPr algn="ctr" rtl="0" fontAlgn="ctr"/>
                      <a:endParaRPr lang="zh-TW" altLang="en-US"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公園施設管理許可</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市が所有する公園施設の管理</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公園管理者以外が管理することにより公園施設の機能を増進するもの。</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37380786"/>
                  </a:ext>
                </a:extLst>
              </a:tr>
              <a:tr h="370840">
                <a:tc vMerge="1">
                  <a:txBody>
                    <a:bodyPr/>
                    <a:lstStyle/>
                    <a:p>
                      <a:pPr algn="ctr" rtl="0" fontAlgn="ctr"/>
                      <a:endParaRPr lang="zh-TW" altLang="en-US" sz="1200" b="1"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行為許可</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公園内のイベント等</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催事等により一時的に公園を独占利用するもの。</a:t>
                      </a:r>
                      <a:endParaRPr lang="en-US" altLang="ja-JP" sz="1200" b="0" i="0" u="none" strike="noStrike">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7767480"/>
                  </a:ext>
                </a:extLst>
              </a:tr>
              <a:tr h="370840">
                <a:tc>
                  <a:txBody>
                    <a:bodyPr/>
                    <a:lstStyle/>
                    <a:p>
                      <a:pPr algn="ctr" rtl="0" fontAlgn="ctr"/>
                      <a:r>
                        <a:rPr lang="ja-JP" altLang="en-US" sz="1200" b="0" i="0" u="none" strike="noStrike">
                          <a:solidFill>
                            <a:schemeClr val="bg1"/>
                          </a:solidFill>
                          <a:effectLst/>
                          <a:latin typeface="Yu Gothic UI" panose="020B0500000000000000" pitchFamily="50" charset="-128"/>
                          <a:ea typeface="Yu Gothic UI" panose="020B0500000000000000" pitchFamily="50" charset="-128"/>
                        </a:rPr>
                        <a:t>共通</a:t>
                      </a:r>
                      <a:endParaRPr lang="zh-TW" altLang="en-US" sz="1200" b="0" i="0" u="none" strike="noStrike">
                        <a:solidFill>
                          <a:schemeClr val="bg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tx1"/>
                    </a:solidFill>
                  </a:tcPr>
                </a:tc>
                <a:tc>
                  <a:txBody>
                    <a:bodyPr/>
                    <a:lstStyle/>
                    <a:p>
                      <a:pPr algn="ctr" rtl="0" fontAlgn="ctr"/>
                      <a:r>
                        <a:rPr lang="zh-TW" altLang="en-US" sz="1200" b="1" i="0" u="none" strike="noStrike">
                          <a:solidFill>
                            <a:schemeClr val="tx1"/>
                          </a:solidFill>
                          <a:effectLst/>
                          <a:latin typeface="Yu Gothic UI" panose="020B0500000000000000" pitchFamily="50" charset="-128"/>
                          <a:ea typeface="Yu Gothic UI" panose="020B0500000000000000" pitchFamily="50" charset="-128"/>
                        </a:rPr>
                        <a:t>行政財産使用許可</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a:solidFill>
                            <a:schemeClr val="tx1"/>
                          </a:solidFill>
                          <a:effectLst/>
                          <a:latin typeface="Yu Gothic UI" panose="020B0500000000000000" pitchFamily="50" charset="-128"/>
                          <a:ea typeface="Yu Gothic UI" panose="020B0500000000000000" pitchFamily="50" charset="-128"/>
                        </a:rPr>
                        <a:t>物件の設置、イベントなどによる使用</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1200" b="0" i="0" u="none" strike="noStrike" dirty="0">
                          <a:solidFill>
                            <a:schemeClr val="tx1"/>
                          </a:solidFill>
                          <a:effectLst/>
                          <a:latin typeface="Yu Gothic UI" panose="020B0500000000000000" pitchFamily="50" charset="-128"/>
                          <a:ea typeface="Yu Gothic UI" panose="020B0500000000000000" pitchFamily="50" charset="-128"/>
                        </a:rPr>
                        <a:t>道路、河川、公園、等における未利用地を一時的に使用するもの。</a:t>
                      </a:r>
                      <a:endParaRPr lang="en-US" altLang="ja-JP" sz="1200" b="0" i="0" u="none" strike="noStrike" dirty="0">
                        <a:solidFill>
                          <a:schemeClr val="tx1"/>
                        </a:solidFill>
                        <a:effectLst/>
                        <a:latin typeface="Yu Gothic UI" panose="020B0500000000000000" pitchFamily="50" charset="-128"/>
                        <a:ea typeface="Yu Gothic UI" panose="020B0500000000000000" pitchFamily="50" charset="-128"/>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25637240"/>
                  </a:ext>
                </a:extLst>
              </a:tr>
            </a:tbl>
          </a:graphicData>
        </a:graphic>
      </p:graphicFrame>
      <p:sp>
        <p:nvSpPr>
          <p:cNvPr id="22" name="正方形/長方形 21">
            <a:extLst>
              <a:ext uri="{FF2B5EF4-FFF2-40B4-BE49-F238E27FC236}">
                <a16:creationId xmlns:a16="http://schemas.microsoft.com/office/drawing/2014/main" id="{2D3FE99D-65C5-467A-CEE5-432C51C17398}"/>
              </a:ext>
            </a:extLst>
          </p:cNvPr>
          <p:cNvSpPr/>
          <p:nvPr/>
        </p:nvSpPr>
        <p:spPr bwMode="gray">
          <a:xfrm>
            <a:off x="415926" y="5244415"/>
            <a:ext cx="9397148" cy="556406"/>
          </a:xfrm>
          <a:prstGeom prst="rect">
            <a:avLst/>
          </a:prstGeom>
          <a:no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lang="en-US" altLang="ja-JP" sz="1200" u="none" strike="noStrike" baseline="30000">
                <a:effectLst/>
                <a:latin typeface="+mn-ea"/>
                <a:ea typeface="+mn-ea"/>
              </a:rPr>
              <a:t>*</a:t>
            </a:r>
            <a:r>
              <a:rPr kumimoji="1" lang="ja-JP" altLang="en-US" sz="1200" b="0" i="0" u="none" strike="noStrike" kern="1200" cap="none" spc="0" normalizeH="0" baseline="0" noProof="0">
                <a:ln>
                  <a:noFill/>
                </a:ln>
                <a:solidFill>
                  <a:prstClr val="black"/>
                </a:solidFill>
                <a:effectLst/>
                <a:uLnTx/>
                <a:uFillTx/>
                <a:latin typeface="+mn-lt"/>
                <a:ea typeface="+mn-ea"/>
                <a:cs typeface="+mn-cs"/>
              </a:rPr>
              <a:t>下記のように申請対象が分けられている。</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・河川占用許可：河川法が適用される河川</a:t>
            </a:r>
            <a:r>
              <a:rPr kumimoji="1" lang="en-US" altLang="ja-JP" sz="1200">
                <a:solidFill>
                  <a:prstClr val="black"/>
                </a:solidFill>
                <a:latin typeface="+mn-lt"/>
                <a:cs typeface="+mn-cs"/>
              </a:rPr>
              <a:t>(</a:t>
            </a:r>
            <a:r>
              <a:rPr kumimoji="1" lang="ja-JP" altLang="en-US" sz="1200">
                <a:solidFill>
                  <a:prstClr val="black"/>
                </a:solidFill>
                <a:latin typeface="+mn-lt"/>
                <a:cs typeface="+mn-cs"/>
              </a:rPr>
              <a:t>一・二級、準用河川</a:t>
            </a:r>
            <a:r>
              <a:rPr kumimoji="1" lang="en-US" altLang="ja-JP" sz="1200">
                <a:solidFill>
                  <a:prstClr val="black"/>
                </a:solidFill>
                <a:latin typeface="+mn-lt"/>
                <a:cs typeface="+mn-cs"/>
              </a:rPr>
              <a:t>)</a:t>
            </a:r>
            <a:r>
              <a:rPr kumimoji="1" lang="ja-JP" altLang="en-US" sz="1200">
                <a:solidFill>
                  <a:prstClr val="black"/>
                </a:solidFill>
                <a:latin typeface="+mn-lt"/>
                <a:cs typeface="+mn-cs"/>
              </a:rPr>
              <a:t>に係る許可</a:t>
            </a:r>
            <a:endParaRPr kumimoji="1" lang="en-US" altLang="ja-JP" sz="1200">
              <a:solidFill>
                <a:prstClr val="black"/>
              </a:solidFill>
              <a:latin typeface="+mn-lt"/>
              <a:cs typeface="+mn-cs"/>
            </a:endParaRPr>
          </a:p>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a:t>
            </a:r>
            <a:r>
              <a:rPr kumimoji="1" lang="ja-JP" altLang="en-US" sz="1200">
                <a:solidFill>
                  <a:prstClr val="black"/>
                </a:solidFill>
                <a:latin typeface="+mn-lt"/>
                <a:cs typeface="+mn-cs"/>
              </a:rPr>
              <a:t>水路使用許可：上記以外の河川</a:t>
            </a:r>
            <a:r>
              <a:rPr kumimoji="1" lang="en-US" altLang="ja-JP" sz="1200">
                <a:solidFill>
                  <a:prstClr val="black"/>
                </a:solidFill>
                <a:latin typeface="+mn-lt"/>
                <a:cs typeface="+mn-cs"/>
              </a:rPr>
              <a:t>(</a:t>
            </a:r>
            <a:r>
              <a:rPr kumimoji="1" lang="ja-JP" altLang="en-US" sz="1200">
                <a:solidFill>
                  <a:prstClr val="black"/>
                </a:solidFill>
                <a:latin typeface="+mn-lt"/>
                <a:cs typeface="+mn-cs"/>
              </a:rPr>
              <a:t>普通河川</a:t>
            </a:r>
            <a:r>
              <a:rPr kumimoji="1" lang="en-US" altLang="ja-JP" sz="1200">
                <a:solidFill>
                  <a:prstClr val="black"/>
                </a:solidFill>
                <a:latin typeface="+mn-lt"/>
                <a:cs typeface="+mn-cs"/>
              </a:rPr>
              <a:t>)</a:t>
            </a:r>
            <a:r>
              <a:rPr kumimoji="1" lang="ja-JP" altLang="en-US" sz="1200">
                <a:solidFill>
                  <a:prstClr val="black"/>
                </a:solidFill>
                <a:latin typeface="+mn-lt"/>
                <a:cs typeface="+mn-cs"/>
              </a:rPr>
              <a:t>や水路に係る許可</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3343059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22AE429B-1570-FE6C-E233-EFA5557EA3AF}"/>
              </a:ext>
            </a:extLst>
          </p:cNvPr>
          <p:cNvSpPr>
            <a:spLocks noGrp="1"/>
          </p:cNvSpPr>
          <p:nvPr>
            <p:ph type="body" sz="quarter" idx="15"/>
          </p:nvPr>
        </p:nvSpPr>
        <p:spPr/>
        <p:txBody>
          <a:bodyPr/>
          <a:lstStyle/>
          <a:p>
            <a:r>
              <a:rPr kumimoji="1" lang="ja-JP" altLang="en-US"/>
              <a:t>申請・許可・認可の業務プロセス</a:t>
            </a:r>
          </a:p>
        </p:txBody>
      </p:sp>
      <p:sp>
        <p:nvSpPr>
          <p:cNvPr id="54" name="タイトル 5">
            <a:extLst>
              <a:ext uri="{FF2B5EF4-FFF2-40B4-BE49-F238E27FC236}">
                <a16:creationId xmlns:a16="http://schemas.microsoft.com/office/drawing/2014/main" id="{BFE155D1-F328-680F-D707-D9F73A475538}"/>
              </a:ext>
            </a:extLst>
          </p:cNvPr>
          <p:cNvSpPr>
            <a:spLocks noGrp="1"/>
          </p:cNvSpPr>
          <p:nvPr>
            <p:ph type="title"/>
          </p:nvPr>
        </p:nvSpPr>
        <p:spPr>
          <a:xfrm>
            <a:off x="417000" y="180000"/>
            <a:ext cx="9072000" cy="615600"/>
          </a:xfrm>
        </p:spPr>
        <p:txBody>
          <a:bodyPr/>
          <a:lstStyle/>
          <a:p>
            <a:r>
              <a:rPr lang="ja-JP" altLang="en-US"/>
              <a:t>申請・認可・許可の業務プロセスは次のように分類する。また「事前相談～受付」「許可・決裁」「収納」「更新・管理」の各業務において課題がある。</a:t>
            </a:r>
            <a:endParaRPr kumimoji="1" lang="ja-JP" altLang="en-US"/>
          </a:p>
        </p:txBody>
      </p:sp>
      <p:grpSp>
        <p:nvGrpSpPr>
          <p:cNvPr id="141" name="グループ化 140">
            <a:extLst>
              <a:ext uri="{FF2B5EF4-FFF2-40B4-BE49-F238E27FC236}">
                <a16:creationId xmlns:a16="http://schemas.microsoft.com/office/drawing/2014/main" id="{14955C1C-6D62-D30E-B5EE-3D8F74B1B733}"/>
              </a:ext>
            </a:extLst>
          </p:cNvPr>
          <p:cNvGrpSpPr/>
          <p:nvPr/>
        </p:nvGrpSpPr>
        <p:grpSpPr>
          <a:xfrm>
            <a:off x="906309" y="2045917"/>
            <a:ext cx="8224991" cy="1119630"/>
            <a:chOff x="2884440" y="2045917"/>
            <a:chExt cx="5842140" cy="1119630"/>
          </a:xfrm>
        </p:grpSpPr>
        <p:sp>
          <p:nvSpPr>
            <p:cNvPr id="108" name="矢印: 山形 107">
              <a:extLst>
                <a:ext uri="{FF2B5EF4-FFF2-40B4-BE49-F238E27FC236}">
                  <a16:creationId xmlns:a16="http://schemas.microsoft.com/office/drawing/2014/main" id="{DB0E7735-6768-9B32-AD6A-8B2D4A3C42AA}"/>
                </a:ext>
              </a:extLst>
            </p:cNvPr>
            <p:cNvSpPr/>
            <p:nvPr/>
          </p:nvSpPr>
          <p:spPr bwMode="gray">
            <a:xfrm>
              <a:off x="2884440" y="2045917"/>
              <a:ext cx="936000" cy="1119630"/>
            </a:xfrm>
            <a:prstGeom prst="chevron">
              <a:avLst>
                <a:gd name="adj" fmla="val 21903"/>
              </a:avLst>
            </a:prstGeom>
            <a:solidFill>
              <a:schemeClr val="accent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zh-TW" altLang="en-US" sz="1200">
                  <a:solidFill>
                    <a:prstClr val="white"/>
                  </a:solidFill>
                  <a:latin typeface="Calibri Light"/>
                  <a:ea typeface="Yu Gothic UI"/>
                  <a:cs typeface="Arial" charset="0"/>
                </a:rPr>
                <a:t>事前相談～受付</a:t>
              </a:r>
            </a:p>
          </p:txBody>
        </p:sp>
        <p:sp>
          <p:nvSpPr>
            <p:cNvPr id="109" name="矢印: 山形 108">
              <a:extLst>
                <a:ext uri="{FF2B5EF4-FFF2-40B4-BE49-F238E27FC236}">
                  <a16:creationId xmlns:a16="http://schemas.microsoft.com/office/drawing/2014/main" id="{4BF49F9E-0652-AB89-8BF3-144E770A65E4}"/>
                </a:ext>
              </a:extLst>
            </p:cNvPr>
            <p:cNvSpPr/>
            <p:nvPr/>
          </p:nvSpPr>
          <p:spPr bwMode="gray">
            <a:xfrm>
              <a:off x="3702130" y="2045917"/>
              <a:ext cx="936000" cy="1119630"/>
            </a:xfrm>
            <a:prstGeom prst="chevron">
              <a:avLst>
                <a:gd name="adj" fmla="val 21100"/>
              </a:avLst>
            </a:prstGeom>
            <a:solidFill>
              <a:srgbClr val="435E13"/>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cs typeface="Arial" charset="0"/>
                </a:rPr>
                <a:t>許可・決裁</a:t>
              </a:r>
            </a:p>
          </p:txBody>
        </p:sp>
        <p:sp>
          <p:nvSpPr>
            <p:cNvPr id="110" name="矢印: 山形 109">
              <a:extLst>
                <a:ext uri="{FF2B5EF4-FFF2-40B4-BE49-F238E27FC236}">
                  <a16:creationId xmlns:a16="http://schemas.microsoft.com/office/drawing/2014/main" id="{9CADD518-0A91-2FC1-46CD-045C5FBE0F94}"/>
                </a:ext>
              </a:extLst>
            </p:cNvPr>
            <p:cNvSpPr/>
            <p:nvPr/>
          </p:nvSpPr>
          <p:spPr bwMode="gray">
            <a:xfrm>
              <a:off x="5337510" y="2045917"/>
              <a:ext cx="936000" cy="1119630"/>
            </a:xfrm>
            <a:prstGeom prst="chevron">
              <a:avLst>
                <a:gd name="adj" fmla="val 20297"/>
              </a:avLst>
            </a:prstGeom>
            <a:solidFill>
              <a:srgbClr val="435E13"/>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rPr>
                <a:t>検査</a:t>
              </a:r>
            </a:p>
          </p:txBody>
        </p:sp>
        <p:sp>
          <p:nvSpPr>
            <p:cNvPr id="111" name="矢印: 山形 110">
              <a:extLst>
                <a:ext uri="{FF2B5EF4-FFF2-40B4-BE49-F238E27FC236}">
                  <a16:creationId xmlns:a16="http://schemas.microsoft.com/office/drawing/2014/main" id="{C1C7AD78-F813-6BF2-8ACE-8F394FCA9120}"/>
                </a:ext>
              </a:extLst>
            </p:cNvPr>
            <p:cNvSpPr/>
            <p:nvPr/>
          </p:nvSpPr>
          <p:spPr bwMode="gray">
            <a:xfrm>
              <a:off x="6155201" y="2045917"/>
              <a:ext cx="936000" cy="1119630"/>
            </a:xfrm>
            <a:prstGeom prst="chevron">
              <a:avLst>
                <a:gd name="adj" fmla="val 24311"/>
              </a:avLst>
            </a:prstGeom>
            <a:solidFill>
              <a:srgbClr val="435E13"/>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cs typeface="Arial" charset="0"/>
                </a:rPr>
                <a:t>収納</a:t>
              </a:r>
            </a:p>
          </p:txBody>
        </p:sp>
        <p:sp>
          <p:nvSpPr>
            <p:cNvPr id="112" name="矢印: 山形 111">
              <a:extLst>
                <a:ext uri="{FF2B5EF4-FFF2-40B4-BE49-F238E27FC236}">
                  <a16:creationId xmlns:a16="http://schemas.microsoft.com/office/drawing/2014/main" id="{DB71BC85-AA75-3D04-5DED-D60F9F42548D}"/>
                </a:ext>
              </a:extLst>
            </p:cNvPr>
            <p:cNvSpPr/>
            <p:nvPr/>
          </p:nvSpPr>
          <p:spPr bwMode="gray">
            <a:xfrm>
              <a:off x="6972890" y="2045917"/>
              <a:ext cx="936000" cy="1119630"/>
            </a:xfrm>
            <a:prstGeom prst="chevron">
              <a:avLst>
                <a:gd name="adj" fmla="val 22705"/>
              </a:avLst>
            </a:prstGeom>
            <a:solidFill>
              <a:srgbClr val="435E13"/>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cs typeface="Arial" charset="0"/>
                </a:rPr>
                <a:t>許可の更新</a:t>
              </a:r>
            </a:p>
          </p:txBody>
        </p:sp>
        <p:sp>
          <p:nvSpPr>
            <p:cNvPr id="114" name="矢印: 山形 113">
              <a:extLst>
                <a:ext uri="{FF2B5EF4-FFF2-40B4-BE49-F238E27FC236}">
                  <a16:creationId xmlns:a16="http://schemas.microsoft.com/office/drawing/2014/main" id="{8C14673D-2455-2F03-8790-DCFDDA982FD1}"/>
                </a:ext>
              </a:extLst>
            </p:cNvPr>
            <p:cNvSpPr/>
            <p:nvPr/>
          </p:nvSpPr>
          <p:spPr bwMode="gray">
            <a:xfrm>
              <a:off x="7790580" y="2045917"/>
              <a:ext cx="936000" cy="1119630"/>
            </a:xfrm>
            <a:prstGeom prst="chevron">
              <a:avLst>
                <a:gd name="adj" fmla="val 22705"/>
              </a:avLst>
            </a:prstGeom>
            <a:solidFill>
              <a:srgbClr val="435E13"/>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rPr>
                <a:t>その他</a:t>
              </a:r>
              <a:endParaRPr lang="en-US" altLang="ja-JP" sz="1200">
                <a:solidFill>
                  <a:prstClr val="white"/>
                </a:solidFill>
                <a:latin typeface="Calibri Light"/>
                <a:ea typeface="Yu Gothic UI"/>
              </a:endParaRPr>
            </a:p>
          </p:txBody>
        </p:sp>
        <p:sp>
          <p:nvSpPr>
            <p:cNvPr id="116" name="矢印: 山形 115">
              <a:extLst>
                <a:ext uri="{FF2B5EF4-FFF2-40B4-BE49-F238E27FC236}">
                  <a16:creationId xmlns:a16="http://schemas.microsoft.com/office/drawing/2014/main" id="{CA193B98-5C33-4F16-03AB-A6FA72675DF9}"/>
                </a:ext>
              </a:extLst>
            </p:cNvPr>
            <p:cNvSpPr/>
            <p:nvPr/>
          </p:nvSpPr>
          <p:spPr bwMode="gray">
            <a:xfrm>
              <a:off x="4519820" y="2045917"/>
              <a:ext cx="936000" cy="1119630"/>
            </a:xfrm>
            <a:prstGeom prst="chevron">
              <a:avLst>
                <a:gd name="adj" fmla="val 21903"/>
              </a:avLst>
            </a:prstGeom>
            <a:solidFill>
              <a:srgbClr val="435E13"/>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rPr>
                <a:t>工事進行</a:t>
              </a:r>
              <a:endParaRPr lang="en-US" altLang="ja-JP" sz="1200">
                <a:solidFill>
                  <a:prstClr val="white"/>
                </a:solidFill>
                <a:latin typeface="Calibri Light"/>
                <a:ea typeface="Yu Gothic UI"/>
              </a:endParaRPr>
            </a:p>
            <a:p>
              <a:pPr algn="ctr" defTabSz="990588">
                <a:buSzPct val="100000"/>
              </a:pPr>
              <a:r>
                <a:rPr lang="ja-JP" altLang="en-US" sz="1200">
                  <a:solidFill>
                    <a:prstClr val="white"/>
                  </a:solidFill>
                  <a:latin typeface="Calibri Light"/>
                  <a:ea typeface="Yu Gothic UI"/>
                </a:rPr>
                <a:t>管理</a:t>
              </a:r>
            </a:p>
          </p:txBody>
        </p:sp>
      </p:grpSp>
      <p:sp>
        <p:nvSpPr>
          <p:cNvPr id="128" name="テキスト プレースホルダー 4">
            <a:extLst>
              <a:ext uri="{FF2B5EF4-FFF2-40B4-BE49-F238E27FC236}">
                <a16:creationId xmlns:a16="http://schemas.microsoft.com/office/drawing/2014/main" id="{C058A8E9-B47B-3FEF-FD7C-CBE3A6CF7A09}"/>
              </a:ext>
            </a:extLst>
          </p:cNvPr>
          <p:cNvSpPr txBox="1">
            <a:spLocks/>
          </p:cNvSpPr>
          <p:nvPr/>
        </p:nvSpPr>
        <p:spPr bwMode="gray">
          <a:xfrm>
            <a:off x="416497" y="3444014"/>
            <a:ext cx="4356000" cy="468000"/>
          </a:xfrm>
          <a:prstGeom prst="rect">
            <a:avLst/>
          </a:prstGeom>
        </p:spPr>
        <p:txBody>
          <a:bodyPr vert="horz" wrap="none" lIns="0" tIns="0" rIns="0" bIns="0" rtlCol="0" anchor="ctr">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1400" b="1" kern="1200" baseline="0">
                <a:solidFill>
                  <a:schemeClr val="accent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r>
              <a:rPr lang="ja-JP" altLang="en-US" sz="1401">
                <a:solidFill>
                  <a:srgbClr val="86BC25"/>
                </a:solidFill>
                <a:latin typeface="Calibri Light"/>
                <a:ea typeface="Yu Gothic UI"/>
              </a:rPr>
              <a:t>施設点検の業務内容と課題</a:t>
            </a:r>
          </a:p>
        </p:txBody>
      </p:sp>
      <p:sp>
        <p:nvSpPr>
          <p:cNvPr id="129" name="正方形/長方形 128">
            <a:extLst>
              <a:ext uri="{FF2B5EF4-FFF2-40B4-BE49-F238E27FC236}">
                <a16:creationId xmlns:a16="http://schemas.microsoft.com/office/drawing/2014/main" id="{062489E2-917C-DFF9-8620-34525A162D07}"/>
              </a:ext>
            </a:extLst>
          </p:cNvPr>
          <p:cNvSpPr/>
          <p:nvPr/>
        </p:nvSpPr>
        <p:spPr bwMode="gray">
          <a:xfrm>
            <a:off x="505003" y="4094826"/>
            <a:ext cx="772958" cy="576000"/>
          </a:xfrm>
          <a:prstGeom prst="rect">
            <a:avLst/>
          </a:prstGeom>
          <a:solidFill>
            <a:schemeClr val="accent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zh-TW" altLang="en-US" sz="1200">
                <a:solidFill>
                  <a:prstClr val="white"/>
                </a:solidFill>
                <a:latin typeface="Calibri Light"/>
                <a:ea typeface="Yu Gothic UI"/>
                <a:cs typeface="Arial" charset="0"/>
              </a:rPr>
              <a:t>事前相談～受付</a:t>
            </a:r>
          </a:p>
        </p:txBody>
      </p:sp>
      <p:sp>
        <p:nvSpPr>
          <p:cNvPr id="130" name="正方形/長方形 129">
            <a:extLst>
              <a:ext uri="{FF2B5EF4-FFF2-40B4-BE49-F238E27FC236}">
                <a16:creationId xmlns:a16="http://schemas.microsoft.com/office/drawing/2014/main" id="{638E89F7-9DE0-881C-94E3-215A1F2215C8}"/>
              </a:ext>
            </a:extLst>
          </p:cNvPr>
          <p:cNvSpPr/>
          <p:nvPr/>
        </p:nvSpPr>
        <p:spPr bwMode="gray">
          <a:xfrm>
            <a:off x="505003" y="4712090"/>
            <a:ext cx="772958" cy="576000"/>
          </a:xfrm>
          <a:prstGeom prst="rect">
            <a:avLst/>
          </a:prstGeom>
          <a:solidFill>
            <a:schemeClr val="accent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cs typeface="Arial" charset="0"/>
              </a:rPr>
              <a:t>許可・決裁</a:t>
            </a:r>
          </a:p>
        </p:txBody>
      </p:sp>
      <p:sp>
        <p:nvSpPr>
          <p:cNvPr id="131" name="正方形/長方形 130">
            <a:extLst>
              <a:ext uri="{FF2B5EF4-FFF2-40B4-BE49-F238E27FC236}">
                <a16:creationId xmlns:a16="http://schemas.microsoft.com/office/drawing/2014/main" id="{E168E8B2-9D67-1FAB-7395-B02046D6E29A}"/>
              </a:ext>
            </a:extLst>
          </p:cNvPr>
          <p:cNvSpPr/>
          <p:nvPr/>
        </p:nvSpPr>
        <p:spPr bwMode="gray">
          <a:xfrm>
            <a:off x="505003" y="5372725"/>
            <a:ext cx="772958" cy="576000"/>
          </a:xfrm>
          <a:prstGeom prst="rect">
            <a:avLst/>
          </a:prstGeom>
          <a:solidFill>
            <a:schemeClr val="accent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cs typeface="Arial" charset="0"/>
              </a:rPr>
              <a:t>収納</a:t>
            </a:r>
          </a:p>
        </p:txBody>
      </p:sp>
      <p:sp>
        <p:nvSpPr>
          <p:cNvPr id="132" name="正方形/長方形 131">
            <a:extLst>
              <a:ext uri="{FF2B5EF4-FFF2-40B4-BE49-F238E27FC236}">
                <a16:creationId xmlns:a16="http://schemas.microsoft.com/office/drawing/2014/main" id="{78DAF752-2BA2-8292-6085-D62E4696FBE7}"/>
              </a:ext>
            </a:extLst>
          </p:cNvPr>
          <p:cNvSpPr/>
          <p:nvPr/>
        </p:nvSpPr>
        <p:spPr bwMode="gray">
          <a:xfrm>
            <a:off x="1379980" y="4094826"/>
            <a:ext cx="3471002"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申請者と事前相談の上、申請を受け付ける。</a:t>
            </a:r>
          </a:p>
        </p:txBody>
      </p:sp>
      <p:sp>
        <p:nvSpPr>
          <p:cNvPr id="133" name="正方形/長方形 132">
            <a:extLst>
              <a:ext uri="{FF2B5EF4-FFF2-40B4-BE49-F238E27FC236}">
                <a16:creationId xmlns:a16="http://schemas.microsoft.com/office/drawing/2014/main" id="{934C651E-4329-4D03-7501-2880855157EA}"/>
              </a:ext>
            </a:extLst>
          </p:cNvPr>
          <p:cNvSpPr/>
          <p:nvPr/>
        </p:nvSpPr>
        <p:spPr bwMode="gray">
          <a:xfrm>
            <a:off x="1379980" y="4712090"/>
            <a:ext cx="3471002"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目的、位置、物件や施設の構造、工事の計画等を許可基準により審査 して許可する。</a:t>
            </a:r>
          </a:p>
        </p:txBody>
      </p:sp>
      <p:sp>
        <p:nvSpPr>
          <p:cNvPr id="134" name="正方形/長方形 133">
            <a:extLst>
              <a:ext uri="{FF2B5EF4-FFF2-40B4-BE49-F238E27FC236}">
                <a16:creationId xmlns:a16="http://schemas.microsoft.com/office/drawing/2014/main" id="{10230CD3-5F97-9F01-599E-0951536C3E41}"/>
              </a:ext>
            </a:extLst>
          </p:cNvPr>
          <p:cNvSpPr/>
          <p:nvPr/>
        </p:nvSpPr>
        <p:spPr bwMode="gray">
          <a:xfrm>
            <a:off x="1379980" y="5372725"/>
            <a:ext cx="3471002"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占用料・使用料を徴収する。</a:t>
            </a:r>
          </a:p>
        </p:txBody>
      </p:sp>
      <p:sp>
        <p:nvSpPr>
          <p:cNvPr id="135" name="正方形/長方形 134">
            <a:extLst>
              <a:ext uri="{FF2B5EF4-FFF2-40B4-BE49-F238E27FC236}">
                <a16:creationId xmlns:a16="http://schemas.microsoft.com/office/drawing/2014/main" id="{C6847D41-6296-642D-981E-4A49B40CD0EB}"/>
              </a:ext>
            </a:extLst>
          </p:cNvPr>
          <p:cNvSpPr/>
          <p:nvPr/>
        </p:nvSpPr>
        <p:spPr bwMode="gray">
          <a:xfrm>
            <a:off x="4953000" y="4094826"/>
            <a:ext cx="4447997"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rPr>
              <a:t>事前相談の予約や相談内容を蓄積、整理する仕組みが必要である。</a:t>
            </a:r>
            <a:endParaRPr lang="en-US" altLang="ja-JP" sz="1200">
              <a:latin typeface="Calibri Light"/>
              <a:ea typeface="Yu Gothic UI"/>
            </a:endParaRPr>
          </a:p>
        </p:txBody>
      </p:sp>
      <p:sp>
        <p:nvSpPr>
          <p:cNvPr id="136" name="正方形/長方形 135">
            <a:extLst>
              <a:ext uri="{FF2B5EF4-FFF2-40B4-BE49-F238E27FC236}">
                <a16:creationId xmlns:a16="http://schemas.microsoft.com/office/drawing/2014/main" id="{5A046DBE-CB1C-5623-C152-CA2F6A149C76}"/>
              </a:ext>
            </a:extLst>
          </p:cNvPr>
          <p:cNvSpPr/>
          <p:nvPr/>
        </p:nvSpPr>
        <p:spPr bwMode="gray">
          <a:xfrm>
            <a:off x="4953000" y="4712090"/>
            <a:ext cx="4447997"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rPr>
              <a:t>過去事例等を共有し、統一的な判断ができる仕組みが必要である。</a:t>
            </a:r>
            <a:endParaRPr lang="en-US" altLang="ja-JP" sz="1200" b="1">
              <a:latin typeface="Calibri Light"/>
              <a:ea typeface="Yu Gothic UI"/>
              <a:cs typeface="Arial" charset="0"/>
            </a:endParaRPr>
          </a:p>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副申事務の省略や権限移譲による事務の効率化が必要である。</a:t>
            </a:r>
          </a:p>
        </p:txBody>
      </p:sp>
      <p:sp>
        <p:nvSpPr>
          <p:cNvPr id="137" name="正方形/長方形 136">
            <a:extLst>
              <a:ext uri="{FF2B5EF4-FFF2-40B4-BE49-F238E27FC236}">
                <a16:creationId xmlns:a16="http://schemas.microsoft.com/office/drawing/2014/main" id="{273BC953-7B42-0838-A2DA-02A9E8FA1294}"/>
              </a:ext>
            </a:extLst>
          </p:cNvPr>
          <p:cNvSpPr/>
          <p:nvPr/>
        </p:nvSpPr>
        <p:spPr bwMode="gray">
          <a:xfrm>
            <a:off x="4953000" y="5372725"/>
            <a:ext cx="4447997"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rPr>
              <a:t>収納用紙の</a:t>
            </a:r>
            <a:r>
              <a:rPr lang="ja-JP" altLang="en-US" sz="1200">
                <a:latin typeface="Calibri Light"/>
                <a:ea typeface="Yu Gothic UI"/>
                <a:cs typeface="Arial" charset="0"/>
              </a:rPr>
              <a:t>郵送コストが発生している。</a:t>
            </a:r>
            <a:endParaRPr lang="en-US" altLang="ja-JP" sz="1200">
              <a:latin typeface="Calibri Light"/>
              <a:ea typeface="Yu Gothic UI"/>
              <a:cs typeface="Arial" charset="0"/>
            </a:endParaRPr>
          </a:p>
          <a:p>
            <a:pPr marL="171454" indent="-171454" defTabSz="990588">
              <a:buSzPct val="100000"/>
              <a:buFont typeface="Arial" panose="020B0604020202020204" pitchFamily="34" charset="0"/>
              <a:buChar char="•"/>
            </a:pPr>
            <a:r>
              <a:rPr lang="ja-JP" altLang="en-US" sz="1200">
                <a:latin typeface="Calibri Light"/>
                <a:ea typeface="Yu Gothic UI"/>
              </a:rPr>
              <a:t>未納者を名寄せし、債権を一元管理する仕組みが必要である。</a:t>
            </a:r>
            <a:endParaRPr lang="ja-JP" altLang="en-US" sz="1200">
              <a:latin typeface="Calibri Light"/>
              <a:ea typeface="Yu Gothic UI"/>
              <a:cs typeface="Arial" charset="0"/>
            </a:endParaRPr>
          </a:p>
          <a:p>
            <a:pPr marL="171454" indent="-171454" defTabSz="990588">
              <a:buSzPct val="100000"/>
              <a:buFont typeface="Arial" panose="020B0604020202020204" pitchFamily="34" charset="0"/>
              <a:buChar char="•"/>
            </a:pPr>
            <a:r>
              <a:rPr lang="ja-JP" altLang="en-US" sz="1200">
                <a:latin typeface="Calibri Light"/>
                <a:ea typeface="Yu Gothic UI"/>
              </a:rPr>
              <a:t>電子納付を可能とする仕組みが必要である。</a:t>
            </a:r>
            <a:endParaRPr lang="ja-JP" altLang="en-US" sz="1200">
              <a:latin typeface="Calibri Light"/>
              <a:ea typeface="Yu Gothic UI"/>
              <a:cs typeface="Arial" charset="0"/>
            </a:endParaRPr>
          </a:p>
        </p:txBody>
      </p:sp>
      <p:sp>
        <p:nvSpPr>
          <p:cNvPr id="138" name="テキスト ボックス 137">
            <a:extLst>
              <a:ext uri="{FF2B5EF4-FFF2-40B4-BE49-F238E27FC236}">
                <a16:creationId xmlns:a16="http://schemas.microsoft.com/office/drawing/2014/main" id="{FF50D2D1-DA15-CDD9-2B2F-9A42100E5BDB}"/>
              </a:ext>
            </a:extLst>
          </p:cNvPr>
          <p:cNvSpPr txBox="1"/>
          <p:nvPr/>
        </p:nvSpPr>
        <p:spPr bwMode="gray">
          <a:xfrm>
            <a:off x="524136" y="3823241"/>
            <a:ext cx="734697" cy="215572"/>
          </a:xfrm>
          <a:prstGeom prst="rect">
            <a:avLst/>
          </a:prstGeom>
          <a:noFill/>
        </p:spPr>
        <p:txBody>
          <a:bodyPr wrap="square" lIns="0" tIns="0" rIns="0" bIns="0" rtlCol="0">
            <a:spAutoFit/>
          </a:bodyPr>
          <a:lstStyle/>
          <a:p>
            <a:pPr algn="ctr" defTabSz="990588">
              <a:buSzPct val="100000"/>
            </a:pPr>
            <a:r>
              <a:rPr lang="ja-JP" altLang="en-US" sz="1401" b="1" u="sng">
                <a:solidFill>
                  <a:prstClr val="black"/>
                </a:solidFill>
                <a:latin typeface="Calibri Light"/>
                <a:ea typeface="Yu Gothic UI"/>
                <a:cs typeface="Arial" charset="0"/>
              </a:rPr>
              <a:t>業務</a:t>
            </a:r>
          </a:p>
        </p:txBody>
      </p:sp>
      <p:sp>
        <p:nvSpPr>
          <p:cNvPr id="139" name="テキスト ボックス 138">
            <a:extLst>
              <a:ext uri="{FF2B5EF4-FFF2-40B4-BE49-F238E27FC236}">
                <a16:creationId xmlns:a16="http://schemas.microsoft.com/office/drawing/2014/main" id="{CA66350E-8DE0-BDE0-452E-1329BA58E852}"/>
              </a:ext>
            </a:extLst>
          </p:cNvPr>
          <p:cNvSpPr txBox="1"/>
          <p:nvPr/>
        </p:nvSpPr>
        <p:spPr bwMode="gray">
          <a:xfrm>
            <a:off x="2649495" y="3823240"/>
            <a:ext cx="734697" cy="215572"/>
          </a:xfrm>
          <a:prstGeom prst="rect">
            <a:avLst/>
          </a:prstGeom>
          <a:noFill/>
        </p:spPr>
        <p:txBody>
          <a:bodyPr wrap="square" lIns="0" tIns="0" rIns="0" bIns="0" rtlCol="0">
            <a:spAutoFit/>
          </a:bodyPr>
          <a:lstStyle/>
          <a:p>
            <a:pPr algn="ctr" defTabSz="990588">
              <a:buSzPct val="100000"/>
            </a:pPr>
            <a:r>
              <a:rPr lang="ja-JP" altLang="en-US" sz="1401" b="1" u="sng">
                <a:latin typeface="Calibri Light"/>
                <a:ea typeface="Yu Gothic UI"/>
                <a:cs typeface="Arial" charset="0"/>
              </a:rPr>
              <a:t>業務概要</a:t>
            </a:r>
          </a:p>
        </p:txBody>
      </p:sp>
      <p:sp>
        <p:nvSpPr>
          <p:cNvPr id="140" name="テキスト ボックス 139">
            <a:extLst>
              <a:ext uri="{FF2B5EF4-FFF2-40B4-BE49-F238E27FC236}">
                <a16:creationId xmlns:a16="http://schemas.microsoft.com/office/drawing/2014/main" id="{30519E49-2494-6D86-28B5-30E5878D90BD}"/>
              </a:ext>
            </a:extLst>
          </p:cNvPr>
          <p:cNvSpPr txBox="1"/>
          <p:nvPr/>
        </p:nvSpPr>
        <p:spPr bwMode="gray">
          <a:xfrm>
            <a:off x="6244249" y="3823241"/>
            <a:ext cx="1865498" cy="215572"/>
          </a:xfrm>
          <a:prstGeom prst="rect">
            <a:avLst/>
          </a:prstGeom>
          <a:noFill/>
        </p:spPr>
        <p:txBody>
          <a:bodyPr wrap="square" lIns="0" tIns="0" rIns="0" bIns="0" rtlCol="0">
            <a:spAutoFit/>
          </a:bodyPr>
          <a:lstStyle/>
          <a:p>
            <a:pPr algn="ctr" defTabSz="990588">
              <a:buSzPct val="100000"/>
            </a:pPr>
            <a:r>
              <a:rPr lang="ja-JP" altLang="en-US" sz="1401" b="1" u="sng">
                <a:latin typeface="Calibri Light"/>
                <a:ea typeface="Yu Gothic UI"/>
                <a:cs typeface="Arial" charset="0"/>
              </a:rPr>
              <a:t>課題（一部抜粋）</a:t>
            </a:r>
          </a:p>
        </p:txBody>
      </p:sp>
      <p:sp>
        <p:nvSpPr>
          <p:cNvPr id="142" name="正方形/長方形 141">
            <a:extLst>
              <a:ext uri="{FF2B5EF4-FFF2-40B4-BE49-F238E27FC236}">
                <a16:creationId xmlns:a16="http://schemas.microsoft.com/office/drawing/2014/main" id="{F227D25D-3551-EA7A-EB93-25C61ED3A7F5}"/>
              </a:ext>
            </a:extLst>
          </p:cNvPr>
          <p:cNvSpPr/>
          <p:nvPr/>
        </p:nvSpPr>
        <p:spPr bwMode="gray">
          <a:xfrm>
            <a:off x="505003" y="6021285"/>
            <a:ext cx="772958" cy="576000"/>
          </a:xfrm>
          <a:prstGeom prst="rect">
            <a:avLst/>
          </a:prstGeom>
          <a:solidFill>
            <a:schemeClr val="accent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88">
              <a:buSzPct val="100000"/>
            </a:pPr>
            <a:r>
              <a:rPr lang="ja-JP" altLang="en-US" sz="1200">
                <a:solidFill>
                  <a:prstClr val="white"/>
                </a:solidFill>
                <a:latin typeface="Calibri Light"/>
                <a:ea typeface="Yu Gothic UI"/>
                <a:cs typeface="Arial" charset="0"/>
              </a:rPr>
              <a:t>許可の更新</a:t>
            </a:r>
          </a:p>
        </p:txBody>
      </p:sp>
      <p:sp>
        <p:nvSpPr>
          <p:cNvPr id="143" name="正方形/長方形 142">
            <a:extLst>
              <a:ext uri="{FF2B5EF4-FFF2-40B4-BE49-F238E27FC236}">
                <a16:creationId xmlns:a16="http://schemas.microsoft.com/office/drawing/2014/main" id="{E50ECB5C-920B-46E4-4D8F-F5A57CF1FB88}"/>
              </a:ext>
            </a:extLst>
          </p:cNvPr>
          <p:cNvSpPr/>
          <p:nvPr/>
        </p:nvSpPr>
        <p:spPr bwMode="gray">
          <a:xfrm>
            <a:off x="1379980" y="6021285"/>
            <a:ext cx="3471002"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占用許可等の期間を更新し、許可の履歴を管理する。</a:t>
            </a:r>
          </a:p>
        </p:txBody>
      </p:sp>
      <p:sp>
        <p:nvSpPr>
          <p:cNvPr id="144" name="正方形/長方形 143">
            <a:extLst>
              <a:ext uri="{FF2B5EF4-FFF2-40B4-BE49-F238E27FC236}">
                <a16:creationId xmlns:a16="http://schemas.microsoft.com/office/drawing/2014/main" id="{B5C8F421-AC7D-60F7-3F88-EC5A3010B833}"/>
              </a:ext>
            </a:extLst>
          </p:cNvPr>
          <p:cNvSpPr/>
          <p:nvPr/>
        </p:nvSpPr>
        <p:spPr bwMode="gray">
          <a:xfrm>
            <a:off x="4953000" y="6021285"/>
            <a:ext cx="4447997" cy="57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更新許可業務は、毎年度</a:t>
            </a:r>
            <a:r>
              <a:rPr lang="en-US" altLang="ja-JP" sz="1200">
                <a:latin typeface="Calibri Light"/>
                <a:ea typeface="Yu Gothic UI"/>
                <a:cs typeface="Arial" charset="0"/>
              </a:rPr>
              <a:t>11</a:t>
            </a:r>
            <a:r>
              <a:rPr lang="ja-JP" altLang="en-US" sz="1200">
                <a:latin typeface="Calibri Light"/>
                <a:ea typeface="Yu Gothic UI"/>
                <a:cs typeface="Arial" charset="0"/>
              </a:rPr>
              <a:t>月頃から始まり年度末に集中している。</a:t>
            </a:r>
          </a:p>
          <a:p>
            <a:pPr marL="171454" indent="-171454" defTabSz="990588">
              <a:buSzPct val="100000"/>
              <a:buFont typeface="Arial" panose="020B0604020202020204" pitchFamily="34" charset="0"/>
              <a:buChar char="•"/>
            </a:pPr>
            <a:r>
              <a:rPr lang="ja-JP" altLang="en-US" sz="1200">
                <a:latin typeface="Calibri Light"/>
                <a:ea typeface="Yu Gothic UI"/>
                <a:cs typeface="Arial" charset="0"/>
              </a:rPr>
              <a:t>申請書、許可書、納入通知書の封入や発送処理による業務量が多く、道路・公園・河川の業務標準化を目指す。</a:t>
            </a:r>
          </a:p>
        </p:txBody>
      </p:sp>
      <p:sp>
        <p:nvSpPr>
          <p:cNvPr id="2" name="フッター プレースホルダー 36">
            <a:extLst>
              <a:ext uri="{FF2B5EF4-FFF2-40B4-BE49-F238E27FC236}">
                <a16:creationId xmlns:a16="http://schemas.microsoft.com/office/drawing/2014/main" id="{8019F826-3980-33BB-A0BB-5AD026ED1396}"/>
              </a:ext>
            </a:extLst>
          </p:cNvPr>
          <p:cNvSpPr>
            <a:spLocks noGrp="1"/>
          </p:cNvSpPr>
          <p:nvPr>
            <p:ph type="ftr" sz="quarter" idx="11"/>
          </p:nvPr>
        </p:nvSpPr>
        <p:spPr>
          <a:xfrm>
            <a:off x="705600" y="6588000"/>
            <a:ext cx="4068000" cy="169200"/>
          </a:xfrm>
        </p:spPr>
        <p:txBody>
          <a:bodyPr/>
          <a:lstStyle/>
          <a:p>
            <a:pPr fontAlgn="base">
              <a:spcBef>
                <a:spcPct val="0"/>
              </a:spcBef>
              <a:spcAft>
                <a:spcPct val="0"/>
              </a:spcAft>
            </a:pPr>
            <a:r>
              <a:rPr kumimoji="0" lang="en-GB" altLang="en-GB">
                <a:solidFill>
                  <a:prstClr val="black"/>
                </a:solidFill>
                <a:latin typeface="Calibri Light"/>
                <a:ea typeface="Yu Gothic UI"/>
              </a:rPr>
              <a:t>＜Confidential＞</a:t>
            </a:r>
          </a:p>
        </p:txBody>
      </p:sp>
      <p:sp>
        <p:nvSpPr>
          <p:cNvPr id="5" name="スライド番号プレースホルダー 4">
            <a:extLst>
              <a:ext uri="{FF2B5EF4-FFF2-40B4-BE49-F238E27FC236}">
                <a16:creationId xmlns:a16="http://schemas.microsoft.com/office/drawing/2014/main" id="{9DF1AC39-26C2-2D01-84EA-A875D24AEB2B}"/>
              </a:ext>
            </a:extLst>
          </p:cNvPr>
          <p:cNvSpPr>
            <a:spLocks noGrp="1"/>
          </p:cNvSpPr>
          <p:nvPr>
            <p:ph type="sldNum" sz="quarter" idx="10"/>
          </p:nvPr>
        </p:nvSpPr>
        <p:spPr/>
        <p:txBody>
          <a:bodyPr/>
          <a:lstStyle/>
          <a:p>
            <a:fld id="{543A0986-838B-4D2A-A95C-8CB1738263FE}" type="slidenum">
              <a:rPr lang="ja-JP" altLang="en-US" smtClean="0"/>
              <a:pPr/>
              <a:t>19</a:t>
            </a:fld>
            <a:endParaRPr lang="ja-JP" altLang="en-US"/>
          </a:p>
        </p:txBody>
      </p:sp>
    </p:spTree>
    <p:extLst>
      <p:ext uri="{BB962C8B-B14F-4D97-AF65-F5344CB8AC3E}">
        <p14:creationId xmlns:p14="http://schemas.microsoft.com/office/powerpoint/2010/main" val="1984942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D719C3B-018F-4B87-5834-7E4474F957EB}"/>
              </a:ext>
            </a:extLst>
          </p:cNvPr>
          <p:cNvSpPr>
            <a:spLocks noGrp="1"/>
          </p:cNvSpPr>
          <p:nvPr>
            <p:ph sz="quarter" idx="10"/>
          </p:nvPr>
        </p:nvSpPr>
        <p:spPr/>
        <p:txBody>
          <a:bodyPr/>
          <a:lstStyle/>
          <a:p>
            <a:pPr marL="228600" marR="0" lvl="0" indent="-228600" algn="l" defTabSz="990564" rtl="0" eaLnBrk="1" fontAlgn="auto" latinLnBrk="0" hangingPunct="1">
              <a:lnSpc>
                <a:spcPct val="110000"/>
              </a:lnSpc>
              <a:spcBef>
                <a:spcPts val="600"/>
              </a:spcBef>
              <a:spcAft>
                <a:spcPts val="0"/>
              </a:spcAft>
              <a:buClrTx/>
              <a:buSzPct val="100000"/>
              <a:buFont typeface="+mj-lt"/>
              <a:buAutoNum type="arabicPeriod"/>
              <a:tabLst>
                <a:tab pos="5448101" algn="r"/>
              </a:tabLst>
              <a:defRPr/>
            </a:pPr>
            <a:r>
              <a:rPr kumimoji="1" lang="ja-JP" altLang="en-US" sz="1600" i="0" u="none" strike="noStrike" kern="1200" cap="none" spc="0" normalizeH="0" baseline="0" noProof="0">
                <a:ln>
                  <a:noFill/>
                </a:ln>
                <a:solidFill>
                  <a:prstClr val="black"/>
                </a:solidFill>
                <a:effectLst/>
                <a:uLnTx/>
                <a:uFillTx/>
                <a:latin typeface="Calibri"/>
                <a:ea typeface="Yu Gothic UI"/>
                <a:cs typeface="+mn-cs"/>
                <a:sym typeface="+mn-lt"/>
              </a:rPr>
              <a:t>背景・目的</a:t>
            </a:r>
            <a:endPar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endParaRPr>
          </a:p>
          <a:p>
            <a:pPr marL="408600" lvl="1" indent="-228600">
              <a:buFont typeface="+mj-lt"/>
              <a:buAutoNum type="arabicPeriod"/>
              <a:defRPr/>
            </a:pPr>
            <a:r>
              <a:rPr lang="ja-JP" altLang="en-US" sz="1600">
                <a:solidFill>
                  <a:prstClr val="black"/>
                </a:solidFill>
                <a:latin typeface="Calibri"/>
                <a:ea typeface="Yu Gothic UI"/>
              </a:rPr>
              <a:t>行政手続のオンライン化</a:t>
            </a:r>
            <a:endParaRPr lang="en-US" altLang="ja-JP" sz="1600">
              <a:solidFill>
                <a:prstClr val="black"/>
              </a:solidFill>
              <a:latin typeface="Calibri"/>
              <a:ea typeface="Yu Gothic UI"/>
            </a:endParaRPr>
          </a:p>
          <a:p>
            <a:pPr marL="408600" lvl="1" indent="-228600">
              <a:buFont typeface="+mj-lt"/>
              <a:buAutoNum type="arabicPeriod"/>
              <a:defRPr/>
            </a:pPr>
            <a:r>
              <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rPr>
              <a:t>RFI</a:t>
            </a:r>
            <a:r>
              <a:rPr kumimoji="1" lang="ja-JP" altLang="en-US" sz="1600" i="0" u="none" strike="noStrike" kern="1200" cap="none" spc="0" normalizeH="0" baseline="0" noProof="0">
                <a:ln>
                  <a:noFill/>
                </a:ln>
                <a:solidFill>
                  <a:prstClr val="black"/>
                </a:solidFill>
                <a:effectLst/>
                <a:uLnTx/>
                <a:uFillTx/>
                <a:latin typeface="Calibri"/>
                <a:ea typeface="Yu Gothic UI"/>
                <a:cs typeface="+mn-cs"/>
                <a:sym typeface="+mn-lt"/>
              </a:rPr>
              <a:t>実施</a:t>
            </a:r>
            <a:endPar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endParaRPr>
          </a:p>
          <a:p>
            <a:pPr marL="228600" marR="0" lvl="0" indent="-228600" algn="l" defTabSz="990564" rtl="0" eaLnBrk="1" fontAlgn="auto" latinLnBrk="0" hangingPunct="1">
              <a:lnSpc>
                <a:spcPct val="110000"/>
              </a:lnSpc>
              <a:spcBef>
                <a:spcPts val="600"/>
              </a:spcBef>
              <a:spcAft>
                <a:spcPts val="0"/>
              </a:spcAft>
              <a:buClrTx/>
              <a:buSzPct val="100000"/>
              <a:buFont typeface="+mj-lt"/>
              <a:buAutoNum type="arabicPeriod"/>
              <a:tabLst>
                <a:tab pos="5448101" algn="r"/>
              </a:tabLst>
              <a:defRPr/>
            </a:pPr>
            <a:r>
              <a:rPr kumimoji="1" lang="ja-JP" altLang="en-US" sz="1600" i="0" u="none" strike="noStrike" kern="1200" cap="none" spc="0" normalizeH="0" baseline="0" noProof="0">
                <a:ln>
                  <a:noFill/>
                </a:ln>
                <a:solidFill>
                  <a:prstClr val="black"/>
                </a:solidFill>
                <a:effectLst/>
                <a:uLnTx/>
                <a:uFillTx/>
                <a:latin typeface="Calibri"/>
                <a:ea typeface="Yu Gothic UI"/>
                <a:cs typeface="+mn-cs"/>
                <a:sym typeface="+mn-lt"/>
              </a:rPr>
              <a:t>新業務・システムの基本方針</a:t>
            </a:r>
            <a:endPar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endParaRPr>
          </a:p>
          <a:p>
            <a:pPr marL="408600" lvl="1" indent="-228600">
              <a:buFont typeface="+mj-lt"/>
              <a:buAutoNum type="arabicPeriod"/>
              <a:defRPr/>
            </a:pPr>
            <a:r>
              <a:rPr lang="ja-JP" altLang="en-US" sz="1600"/>
              <a:t>新業務の基本方針</a:t>
            </a:r>
            <a:endParaRPr lang="en-US" altLang="ja-JP" sz="1600"/>
          </a:p>
          <a:p>
            <a:pPr marL="408600" lvl="1" indent="-228600">
              <a:buFont typeface="+mj-lt"/>
              <a:buAutoNum type="arabicPeriod"/>
              <a:defRPr/>
            </a:pPr>
            <a:r>
              <a:rPr lang="ja-JP" altLang="en-US" sz="1600"/>
              <a:t>新システムの基本方針</a:t>
            </a:r>
            <a:endPar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endParaRPr>
          </a:p>
          <a:p>
            <a:pPr marL="228600" marR="0" lvl="0" indent="-228600" algn="l" defTabSz="990564" rtl="0" eaLnBrk="1" fontAlgn="auto" latinLnBrk="0" hangingPunct="1">
              <a:lnSpc>
                <a:spcPct val="110000"/>
              </a:lnSpc>
              <a:spcBef>
                <a:spcPts val="600"/>
              </a:spcBef>
              <a:spcAft>
                <a:spcPts val="0"/>
              </a:spcAft>
              <a:buClrTx/>
              <a:buSzPct val="100000"/>
              <a:buFont typeface="+mj-lt"/>
              <a:buAutoNum type="arabicPeriod"/>
              <a:tabLst>
                <a:tab pos="5448101" algn="r"/>
              </a:tabLst>
              <a:defRPr/>
            </a:pPr>
            <a:r>
              <a:rPr kumimoji="1" lang="ja-JP" altLang="en-US" sz="1600" i="0" u="none" strike="noStrike" kern="1200" cap="none" spc="0" normalizeH="0" baseline="0" noProof="0">
                <a:ln>
                  <a:noFill/>
                </a:ln>
                <a:solidFill>
                  <a:prstClr val="black"/>
                </a:solidFill>
                <a:effectLst/>
                <a:uLnTx/>
                <a:uFillTx/>
                <a:latin typeface="Calibri"/>
                <a:ea typeface="Yu Gothic UI"/>
                <a:cs typeface="+mn-cs"/>
                <a:sym typeface="+mn-lt"/>
              </a:rPr>
              <a:t>新業務概要</a:t>
            </a:r>
            <a:endPar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endParaRPr>
          </a:p>
          <a:p>
            <a:pPr marL="408600" lvl="1" indent="-228600">
              <a:buFont typeface="+mj-lt"/>
              <a:buAutoNum type="arabicPeriod"/>
              <a:defRPr/>
            </a:pPr>
            <a:r>
              <a:rPr lang="ja-JP" altLang="en-US" sz="1600"/>
              <a:t>新業務の分類とフロー概要</a:t>
            </a:r>
            <a:endParaRPr lang="en-US" altLang="ja-JP" sz="1600"/>
          </a:p>
          <a:p>
            <a:pPr marL="408600" lvl="1" indent="-228600">
              <a:buFont typeface="+mj-lt"/>
              <a:buAutoNum type="arabicPeriod"/>
              <a:defRPr/>
            </a:pPr>
            <a:r>
              <a:rPr lang="ja-JP" altLang="en-US" sz="1600"/>
              <a:t>新業務フロー詳細</a:t>
            </a:r>
            <a:endParaRPr kumimoji="1" lang="en-US" altLang="ja-JP" sz="1600" i="0" u="none" strike="noStrike" kern="1200" cap="none" spc="0" normalizeH="0" baseline="0" noProof="0">
              <a:ln>
                <a:noFill/>
              </a:ln>
              <a:solidFill>
                <a:prstClr val="black"/>
              </a:solidFill>
              <a:effectLst/>
              <a:uLnTx/>
              <a:uFillTx/>
              <a:latin typeface="Calibri"/>
              <a:ea typeface="Yu Gothic UI"/>
              <a:cs typeface="+mn-cs"/>
              <a:sym typeface="+mn-lt"/>
            </a:endParaRPr>
          </a:p>
          <a:p>
            <a:pPr marL="0" marR="0" lvl="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tab pos="5448101" algn="r"/>
              </a:tabLst>
              <a:defRPr/>
            </a:pPr>
            <a:endParaRPr kumimoji="1" lang="ja-JP" altLang="en-US" sz="1600" i="0" u="none" strike="noStrike" kern="1200" cap="none" spc="0" normalizeH="0" baseline="0" noProof="0">
              <a:ln>
                <a:noFill/>
              </a:ln>
              <a:solidFill>
                <a:prstClr val="black"/>
              </a:solidFill>
              <a:effectLst/>
              <a:uLnTx/>
              <a:uFillTx/>
              <a:latin typeface="Calibri"/>
              <a:ea typeface="Yu Gothic UI"/>
              <a:cs typeface="+mn-cs"/>
              <a:sym typeface="+mn-lt"/>
            </a:endParaRPr>
          </a:p>
        </p:txBody>
      </p:sp>
      <p:sp>
        <p:nvSpPr>
          <p:cNvPr id="4" name="タイトル 3">
            <a:extLst>
              <a:ext uri="{FF2B5EF4-FFF2-40B4-BE49-F238E27FC236}">
                <a16:creationId xmlns:a16="http://schemas.microsoft.com/office/drawing/2014/main" id="{082AA5EF-998F-35A0-3CA4-F5F96C7DE2B7}"/>
              </a:ext>
            </a:extLst>
          </p:cNvPr>
          <p:cNvSpPr>
            <a:spLocks noGrp="1"/>
          </p:cNvSpPr>
          <p:nvPr>
            <p:ph type="title"/>
          </p:nvPr>
        </p:nvSpPr>
        <p:spPr/>
        <p:txBody>
          <a:bodyPr/>
          <a:lstStyle/>
          <a:p>
            <a:r>
              <a:rPr lang="ja-JP" altLang="en-US"/>
              <a:t>目次</a:t>
            </a:r>
            <a:endParaRPr kumimoji="1" lang="ja-JP" altLang="en-US"/>
          </a:p>
        </p:txBody>
      </p:sp>
      <p:sp>
        <p:nvSpPr>
          <p:cNvPr id="3" name="コンテンツ プレースホルダー 1">
            <a:extLst>
              <a:ext uri="{FF2B5EF4-FFF2-40B4-BE49-F238E27FC236}">
                <a16:creationId xmlns:a16="http://schemas.microsoft.com/office/drawing/2014/main" id="{F0582784-5726-B373-EA0A-B6720F861E07}"/>
              </a:ext>
            </a:extLst>
          </p:cNvPr>
          <p:cNvSpPr txBox="1">
            <a:spLocks/>
          </p:cNvSpPr>
          <p:nvPr/>
        </p:nvSpPr>
        <p:spPr bwMode="gray">
          <a:xfrm>
            <a:off x="5132388" y="1476000"/>
            <a:ext cx="4356000" cy="4824000"/>
          </a:xfrm>
          <a:prstGeom prst="rect">
            <a:avLst/>
          </a:prstGeom>
        </p:spPr>
        <p:txBody>
          <a:bodyPr vert="horz" lIns="0" tIns="0" rIns="0" bIns="0" rtlCol="0">
            <a:noAutofit/>
          </a:bodyPr>
          <a:lst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tab pos="5448101" algn="r"/>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tab pos="5448101" algn="r"/>
              </a:tabLst>
              <a:defRPr kumimoji="1" lang="en-US" sz="1200" b="0" kern="120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tab pos="5448101" algn="r"/>
              </a:tabLst>
              <a:defRPr kumimoji="1" lang="en-US" sz="1200" b="0" kern="120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tab pos="5448101" algn="r"/>
              </a:tabLst>
              <a:defRPr kumimoji="1" lang="en-US" sz="1200" b="0" kern="1200" baseline="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tab pos="5448101" algn="r"/>
              </a:tabLst>
              <a:defRPr kumimoji="1" lang="en-US" sz="1200" kern="1200" baseline="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pPr marL="342900" indent="-342900">
              <a:buFont typeface="+mj-lt"/>
              <a:buAutoNum type="arabicPeriod" startAt="4"/>
              <a:defRPr/>
            </a:pPr>
            <a:r>
              <a:rPr lang="ja-JP" altLang="en-US" sz="1600">
                <a:solidFill>
                  <a:prstClr val="black"/>
                </a:solidFill>
                <a:latin typeface="Calibri"/>
                <a:ea typeface="Yu Gothic UI"/>
              </a:rPr>
              <a:t>新システム概要</a:t>
            </a:r>
          </a:p>
          <a:p>
            <a:pPr marL="408600" lvl="1" indent="-228600">
              <a:buFont typeface="+mj-lt"/>
              <a:buAutoNum type="arabicPeriod"/>
              <a:defRPr/>
            </a:pPr>
            <a:r>
              <a:rPr lang="ja-JP" altLang="en-US" sz="1600"/>
              <a:t>新システム概要</a:t>
            </a:r>
          </a:p>
          <a:p>
            <a:pPr marL="408600" lvl="1" indent="-228600">
              <a:buFont typeface="+mj-lt"/>
              <a:buAutoNum type="arabicPeriod"/>
              <a:defRPr/>
            </a:pPr>
            <a:r>
              <a:rPr lang="ja-JP" altLang="en-US" sz="1600"/>
              <a:t>機能要件補足</a:t>
            </a:r>
          </a:p>
          <a:p>
            <a:pPr marL="408600" lvl="1" indent="-228600">
              <a:buFont typeface="+mj-lt"/>
              <a:buAutoNum type="arabicPeriod"/>
              <a:defRPr/>
            </a:pPr>
            <a:r>
              <a:rPr lang="ja-JP" altLang="en-US" sz="1600"/>
              <a:t>連携要件補足</a:t>
            </a:r>
            <a:endParaRPr lang="en-US" altLang="ja-JP" sz="1600"/>
          </a:p>
          <a:p>
            <a:pPr marL="408600" lvl="1" indent="-228600">
              <a:buFont typeface="+mj-lt"/>
              <a:buAutoNum type="arabicPeriod"/>
              <a:defRPr/>
            </a:pPr>
            <a:r>
              <a:rPr lang="ja-JP" altLang="en-US" sz="1600">
                <a:solidFill>
                  <a:prstClr val="black"/>
                </a:solidFill>
                <a:latin typeface="Calibri"/>
                <a:ea typeface="Yu Gothic UI"/>
              </a:rPr>
              <a:t>データ移行要件補足</a:t>
            </a:r>
          </a:p>
          <a:p>
            <a:pPr marL="228600" indent="-228600">
              <a:buFont typeface="+mj-lt"/>
              <a:buAutoNum type="arabicPeriod" startAt="4"/>
              <a:defRPr/>
            </a:pPr>
            <a:r>
              <a:rPr lang="ja-JP" altLang="en-US" sz="1600">
                <a:solidFill>
                  <a:prstClr val="black"/>
                </a:solidFill>
                <a:latin typeface="Calibri"/>
                <a:ea typeface="Yu Gothic UI"/>
              </a:rPr>
              <a:t>今後の調達スケジュール</a:t>
            </a:r>
            <a:endParaRPr lang="en-US" altLang="ja-JP" sz="1600">
              <a:solidFill>
                <a:prstClr val="black"/>
              </a:solidFill>
              <a:latin typeface="Calibri"/>
              <a:ea typeface="Yu Gothic UI"/>
            </a:endParaRPr>
          </a:p>
        </p:txBody>
      </p:sp>
      <p:sp>
        <p:nvSpPr>
          <p:cNvPr id="9" name="フッター プレースホルダー 8">
            <a:extLst>
              <a:ext uri="{FF2B5EF4-FFF2-40B4-BE49-F238E27FC236}">
                <a16:creationId xmlns:a16="http://schemas.microsoft.com/office/drawing/2014/main" id="{9A7FCFA9-F59C-B408-8C4F-1E3A092C8613}"/>
              </a:ext>
            </a:extLst>
          </p:cNvPr>
          <p:cNvSpPr txBox="1">
            <a:spLocks/>
          </p:cNvSpPr>
          <p:nvPr/>
        </p:nvSpPr>
        <p:spPr bwMode="gray">
          <a:xfrm>
            <a:off x="705600" y="6615526"/>
            <a:ext cx="4068000" cy="169200"/>
          </a:xfrm>
          <a:prstGeom prst="rect">
            <a:avLst/>
          </a:prstGeom>
        </p:spPr>
        <p:txBody>
          <a:bodyPr vert="horz" lIns="0" tIns="0" rIns="0" bIns="0" rtlCol="0">
            <a:noAutofit/>
          </a:bodyPr>
          <a:lst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tab pos="5448101" algn="r"/>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tab pos="5448101" algn="r"/>
              </a:tabLst>
              <a:defRPr kumimoji="1" lang="en-US" sz="1200" b="0" kern="120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tab pos="5448101" algn="r"/>
              </a:tabLst>
              <a:defRPr kumimoji="1" lang="en-US" sz="1200" b="0" kern="120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tab pos="5448101" algn="r"/>
              </a:tabLst>
              <a:defRPr kumimoji="1" lang="en-US" sz="1200" b="0" kern="1200" baseline="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tab pos="5448101" algn="r"/>
              </a:tabLst>
              <a:defRPr kumimoji="1" lang="en-US" sz="1200" kern="1200" baseline="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r>
              <a:rPr lang="en-GB" altLang="en-GB" sz="900"/>
              <a:t>＜Confidential＞</a:t>
            </a:r>
          </a:p>
        </p:txBody>
      </p:sp>
      <p:sp>
        <p:nvSpPr>
          <p:cNvPr id="11" name="スライド番号プレースホルダー 9">
            <a:extLst>
              <a:ext uri="{FF2B5EF4-FFF2-40B4-BE49-F238E27FC236}">
                <a16:creationId xmlns:a16="http://schemas.microsoft.com/office/drawing/2014/main" id="{F2F44C11-7B00-BF96-E0C6-8D646C5A834B}"/>
              </a:ext>
            </a:extLst>
          </p:cNvPr>
          <p:cNvSpPr txBox="1">
            <a:spLocks/>
          </p:cNvSpPr>
          <p:nvPr/>
        </p:nvSpPr>
        <p:spPr>
          <a:xfrm>
            <a:off x="415925" y="6588000"/>
            <a:ext cx="180000" cy="169200"/>
          </a:xfrm>
          <a:prstGeom prst="rect">
            <a:avLst/>
          </a:prstGeom>
        </p:spPr>
        <p:txBody>
          <a:bodyPr/>
          <a:ls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AA5FCFE5-FE56-4EF1-80A8-07776887C2A1}" type="slidenum">
              <a:rPr lang="ja-JP" altLang="en-US" sz="900" smtClean="0"/>
              <a:pPr/>
              <a:t>2</a:t>
            </a:fld>
            <a:endParaRPr lang="ja-JP" altLang="en-US" sz="900"/>
          </a:p>
        </p:txBody>
      </p:sp>
    </p:spTree>
    <p:extLst>
      <p:ext uri="{BB962C8B-B14F-4D97-AF65-F5344CB8AC3E}">
        <p14:creationId xmlns:p14="http://schemas.microsoft.com/office/powerpoint/2010/main" val="766954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B4AE9D1-17FE-799E-93D7-83ABB46295E9}"/>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59D00C5F-26DC-0216-C13C-FAAA8E3751C2}"/>
              </a:ext>
            </a:extLst>
          </p:cNvPr>
          <p:cNvSpPr>
            <a:spLocks noGrp="1"/>
          </p:cNvSpPr>
          <p:nvPr>
            <p:ph type="sldNum" sz="quarter" idx="11"/>
          </p:nvPr>
        </p:nvSpPr>
        <p:spPr/>
        <p:txBody>
          <a:bodyPr/>
          <a:lstStyle/>
          <a:p>
            <a:fld id="{AA5FCFE5-FE56-4EF1-80A8-07776887C2A1}" type="slidenum">
              <a:rPr lang="ja-JP" altLang="en-US" smtClean="0"/>
              <a:pPr/>
              <a:t>20</a:t>
            </a:fld>
            <a:endParaRPr lang="ja-JP" altLang="en-US"/>
          </a:p>
        </p:txBody>
      </p:sp>
      <p:sp>
        <p:nvSpPr>
          <p:cNvPr id="4" name="テキスト プレースホルダー 3">
            <a:extLst>
              <a:ext uri="{FF2B5EF4-FFF2-40B4-BE49-F238E27FC236}">
                <a16:creationId xmlns:a16="http://schemas.microsoft.com/office/drawing/2014/main" id="{85393613-95FF-4946-E27F-9F69BD592AC6}"/>
              </a:ext>
            </a:extLst>
          </p:cNvPr>
          <p:cNvSpPr>
            <a:spLocks noGrp="1"/>
          </p:cNvSpPr>
          <p:nvPr>
            <p:ph type="body" sz="quarter" idx="15"/>
          </p:nvPr>
        </p:nvSpPr>
        <p:spPr/>
        <p:txBody>
          <a:bodyPr/>
          <a:lstStyle/>
          <a:p>
            <a:r>
              <a:rPr lang="ja-JP" altLang="en-US"/>
              <a:t>許可システムと電子申請システムの処理・収納ステータス（案）</a:t>
            </a:r>
          </a:p>
        </p:txBody>
      </p:sp>
      <p:sp>
        <p:nvSpPr>
          <p:cNvPr id="5" name="タイトル 4">
            <a:extLst>
              <a:ext uri="{FF2B5EF4-FFF2-40B4-BE49-F238E27FC236}">
                <a16:creationId xmlns:a16="http://schemas.microsoft.com/office/drawing/2014/main" id="{6BB1CDF3-0185-93F2-C8A7-44AF4D83D943}"/>
              </a:ext>
            </a:extLst>
          </p:cNvPr>
          <p:cNvSpPr>
            <a:spLocks noGrp="1"/>
          </p:cNvSpPr>
          <p:nvPr>
            <p:ph type="title"/>
          </p:nvPr>
        </p:nvSpPr>
        <p:spPr/>
        <p:txBody>
          <a:bodyPr/>
          <a:lstStyle/>
          <a:p>
            <a:r>
              <a:rPr lang="ja-JP" altLang="en-US"/>
              <a:t>許可システムと電子申請システムのそれぞれのシステムにおける処理や収納のステータスについては相互連携を予定している。詳細については、要件定義・設計工程で決定する。</a:t>
            </a:r>
            <a:endParaRPr kumimoji="1" lang="ja-JP" altLang="en-US"/>
          </a:p>
        </p:txBody>
      </p:sp>
      <p:graphicFrame>
        <p:nvGraphicFramePr>
          <p:cNvPr id="22" name="表 21">
            <a:extLst>
              <a:ext uri="{FF2B5EF4-FFF2-40B4-BE49-F238E27FC236}">
                <a16:creationId xmlns:a16="http://schemas.microsoft.com/office/drawing/2014/main" id="{570871EF-0E1A-B145-279C-B14DC9837CB0}"/>
              </a:ext>
            </a:extLst>
          </p:cNvPr>
          <p:cNvGraphicFramePr>
            <a:graphicFrameLocks noGrp="1"/>
          </p:cNvGraphicFramePr>
          <p:nvPr>
            <p:extLst>
              <p:ext uri="{D42A27DB-BD31-4B8C-83A1-F6EECF244321}">
                <p14:modId xmlns:p14="http://schemas.microsoft.com/office/powerpoint/2010/main" val="319825014"/>
              </p:ext>
            </p:extLst>
          </p:nvPr>
        </p:nvGraphicFramePr>
        <p:xfrm>
          <a:off x="1194743" y="1484313"/>
          <a:ext cx="4068000" cy="5069935"/>
        </p:xfrm>
        <a:graphic>
          <a:graphicData uri="http://schemas.openxmlformats.org/drawingml/2006/table">
            <a:tbl>
              <a:tblPr>
                <a:tableStyleId>{5C22544A-7EE6-4342-B048-85BDC9FD1C3A}</a:tableStyleId>
              </a:tblPr>
              <a:tblGrid>
                <a:gridCol w="2128167">
                  <a:extLst>
                    <a:ext uri="{9D8B030D-6E8A-4147-A177-3AD203B41FA5}">
                      <a16:colId xmlns:a16="http://schemas.microsoft.com/office/drawing/2014/main" val="3557139607"/>
                    </a:ext>
                  </a:extLst>
                </a:gridCol>
                <a:gridCol w="1939833">
                  <a:extLst>
                    <a:ext uri="{9D8B030D-6E8A-4147-A177-3AD203B41FA5}">
                      <a16:colId xmlns:a16="http://schemas.microsoft.com/office/drawing/2014/main" val="3567954475"/>
                    </a:ext>
                  </a:extLst>
                </a:gridCol>
              </a:tblGrid>
              <a:tr h="184702">
                <a:tc gridSpan="2">
                  <a:txBody>
                    <a:bodyPr/>
                    <a:lstStyle/>
                    <a:p>
                      <a:pPr algn="ctr" fontAlgn="ctr"/>
                      <a:r>
                        <a:rPr lang="ja-JP" altLang="en-US" sz="1200" u="none" strike="noStrike">
                          <a:solidFill>
                            <a:schemeClr val="tx1"/>
                          </a:solidFill>
                          <a:effectLst/>
                          <a:latin typeface="+mj-ea"/>
                          <a:ea typeface="+mj-ea"/>
                        </a:rPr>
                        <a:t>処理ステータス</a:t>
                      </a:r>
                      <a:endParaRPr lang="en-US" altLang="ja-JP" sz="120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366534361"/>
                  </a:ext>
                </a:extLst>
              </a:tr>
              <a:tr h="184702">
                <a:tc>
                  <a:txBody>
                    <a:bodyPr/>
                    <a:lstStyle/>
                    <a:p>
                      <a:pPr algn="ctr" fontAlgn="ctr"/>
                      <a:r>
                        <a:rPr lang="ja-JP" altLang="en-US" sz="1200" u="none" strike="noStrike">
                          <a:solidFill>
                            <a:schemeClr val="tx1"/>
                          </a:solidFill>
                          <a:effectLst/>
                          <a:latin typeface="+mj-ea"/>
                          <a:ea typeface="+mj-ea"/>
                        </a:rPr>
                        <a:t>許可システム</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fontAlgn="ctr"/>
                      <a:r>
                        <a:rPr lang="ja-JP" altLang="en-US" sz="1200" u="none" strike="noStrike">
                          <a:solidFill>
                            <a:schemeClr val="tx1"/>
                          </a:solidFill>
                          <a:effectLst/>
                          <a:latin typeface="+mj-ea"/>
                          <a:ea typeface="+mj-ea"/>
                        </a:rPr>
                        <a:t>電子申請システム</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88295823"/>
                  </a:ext>
                </a:extLst>
              </a:tr>
              <a:tr h="184702">
                <a:tc>
                  <a:txBody>
                    <a:bodyPr/>
                    <a:lstStyle/>
                    <a:p>
                      <a:pPr algn="ctr" fontAlgn="ctr"/>
                      <a:r>
                        <a:rPr lang="ja-JP" altLang="en-US" sz="1200" u="none" strike="noStrike">
                          <a:solidFill>
                            <a:schemeClr val="tx1"/>
                          </a:solidFill>
                          <a:effectLst/>
                          <a:latin typeface="+mj-ea"/>
                          <a:ea typeface="+mj-ea"/>
                        </a:rPr>
                        <a:t>ー</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申請中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65223005"/>
                  </a:ext>
                </a:extLst>
              </a:tr>
              <a:tr h="184702">
                <a:tc>
                  <a:txBody>
                    <a:bodyPr/>
                    <a:lstStyle/>
                    <a:p>
                      <a:pPr algn="ctr" rtl="0" fontAlgn="ctr"/>
                      <a:r>
                        <a:rPr lang="zh-TW" altLang="en-US" sz="1200" u="none" strike="noStrike">
                          <a:solidFill>
                            <a:schemeClr val="tx1"/>
                          </a:solidFill>
                          <a:effectLst/>
                          <a:latin typeface="+mj-ea"/>
                          <a:ea typeface="+mj-ea"/>
                        </a:rPr>
                        <a:t>受付ー審査前</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a:solidFill>
                            <a:schemeClr val="tx1"/>
                          </a:solidFill>
                          <a:effectLst/>
                          <a:latin typeface="+mj-ea"/>
                          <a:ea typeface="+mj-ea"/>
                        </a:rPr>
                        <a:t>処理中</a:t>
                      </a: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43164449"/>
                  </a:ext>
                </a:extLst>
              </a:tr>
              <a:tr h="226595">
                <a:tc>
                  <a:txBody>
                    <a:bodyPr/>
                    <a:lstStyle/>
                    <a:p>
                      <a:pPr algn="ctr" rtl="0" fontAlgn="ctr"/>
                      <a:r>
                        <a:rPr lang="zh-TW" altLang="en-US" sz="1200" u="none" strike="noStrike">
                          <a:solidFill>
                            <a:schemeClr val="tx1"/>
                          </a:solidFill>
                          <a:effectLst/>
                          <a:latin typeface="+mj-ea"/>
                          <a:ea typeface="+mj-ea"/>
                        </a:rPr>
                        <a:t>受付ー補正指示</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差し戻し</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55039489"/>
                  </a:ext>
                </a:extLst>
              </a:tr>
              <a:tr h="184702">
                <a:tc>
                  <a:txBody>
                    <a:bodyPr/>
                    <a:lstStyle/>
                    <a:p>
                      <a:pPr algn="ctr" rtl="0" fontAlgn="ctr"/>
                      <a:r>
                        <a:rPr lang="zh-TW" altLang="en-US" sz="1200" u="none" strike="noStrike">
                          <a:solidFill>
                            <a:schemeClr val="tx1"/>
                          </a:solidFill>
                          <a:effectLst/>
                          <a:latin typeface="+mj-ea"/>
                          <a:ea typeface="+mj-ea"/>
                        </a:rPr>
                        <a:t>受付ー補正後</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再申請中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59384720"/>
                  </a:ext>
                </a:extLst>
              </a:tr>
              <a:tr h="184702">
                <a:tc>
                  <a:txBody>
                    <a:bodyPr/>
                    <a:lstStyle/>
                    <a:p>
                      <a:pPr algn="ctr" rtl="0" fontAlgn="ctr"/>
                      <a:r>
                        <a:rPr lang="zh-TW" altLang="en-US" sz="1200" u="none" strike="noStrike">
                          <a:solidFill>
                            <a:schemeClr val="tx1"/>
                          </a:solidFill>
                          <a:effectLst/>
                          <a:latin typeface="+mj-ea"/>
                          <a:ea typeface="+mj-ea"/>
                        </a:rPr>
                        <a:t>受付ー補正後</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処理中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77249542"/>
                  </a:ext>
                </a:extLst>
              </a:tr>
              <a:tr h="184702">
                <a:tc>
                  <a:txBody>
                    <a:bodyPr/>
                    <a:lstStyle/>
                    <a:p>
                      <a:pPr algn="ctr" rtl="0" fontAlgn="ctr"/>
                      <a:r>
                        <a:rPr lang="ja-JP" altLang="en-US" sz="1200" u="none" strike="noStrike">
                          <a:solidFill>
                            <a:schemeClr val="tx1"/>
                          </a:solidFill>
                          <a:effectLst/>
                          <a:latin typeface="+mj-ea"/>
                          <a:ea typeface="+mj-ea"/>
                        </a:rPr>
                        <a:t>更新ー受付済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処理中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66091836"/>
                  </a:ext>
                </a:extLst>
              </a:tr>
              <a:tr h="184702">
                <a:tc>
                  <a:txBody>
                    <a:bodyPr/>
                    <a:lstStyle/>
                    <a:p>
                      <a:pPr algn="ctr" rtl="0" fontAlgn="ctr"/>
                      <a:r>
                        <a:rPr lang="ja-JP" altLang="en-US" sz="1200" u="none" strike="noStrike">
                          <a:solidFill>
                            <a:schemeClr val="tx1"/>
                          </a:solidFill>
                          <a:effectLst/>
                          <a:latin typeface="+mj-ea"/>
                          <a:ea typeface="+mj-ea"/>
                        </a:rPr>
                        <a:t>起案ー副申前</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処理中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51461153"/>
                  </a:ext>
                </a:extLst>
              </a:tr>
              <a:tr h="184702">
                <a:tc>
                  <a:txBody>
                    <a:bodyPr/>
                    <a:lstStyle/>
                    <a:p>
                      <a:pPr algn="ctr" rtl="0" fontAlgn="ctr"/>
                      <a:r>
                        <a:rPr lang="zh-TW" altLang="en-US" sz="1200" u="none" strike="noStrike">
                          <a:solidFill>
                            <a:schemeClr val="tx1"/>
                          </a:solidFill>
                          <a:effectLst/>
                          <a:latin typeface="+mj-ea"/>
                          <a:ea typeface="+mj-ea"/>
                        </a:rPr>
                        <a:t>起案ー許可前</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処理中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00829909"/>
                  </a:ext>
                </a:extLst>
              </a:tr>
              <a:tr h="184702">
                <a:tc>
                  <a:txBody>
                    <a:bodyPr/>
                    <a:lstStyle/>
                    <a:p>
                      <a:pPr algn="ctr" rtl="0" fontAlgn="ctr"/>
                      <a:r>
                        <a:rPr lang="ja-JP" altLang="en-US" sz="1200" u="none" strike="noStrike">
                          <a:solidFill>
                            <a:schemeClr val="tx1"/>
                          </a:solidFill>
                          <a:effectLst/>
                          <a:latin typeface="+mj-ea"/>
                          <a:ea typeface="+mj-ea"/>
                        </a:rPr>
                        <a:t>起案ー副申済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処理中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04987655"/>
                  </a:ext>
                </a:extLst>
              </a:tr>
              <a:tr h="184702">
                <a:tc>
                  <a:txBody>
                    <a:bodyPr/>
                    <a:lstStyle/>
                    <a:p>
                      <a:pPr algn="ctr" rtl="0" fontAlgn="ctr"/>
                      <a:r>
                        <a:rPr lang="zh-TW" altLang="en-US" sz="1200" u="none" strike="noStrike">
                          <a:solidFill>
                            <a:schemeClr val="tx1"/>
                          </a:solidFill>
                          <a:effectLst/>
                          <a:latin typeface="+mj-ea"/>
                          <a:ea typeface="+mj-ea"/>
                        </a:rPr>
                        <a:t>副申ー許可前</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処理中</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72069421"/>
                  </a:ext>
                </a:extLst>
              </a:tr>
              <a:tr h="184702">
                <a:tc>
                  <a:txBody>
                    <a:bodyPr/>
                    <a:lstStyle/>
                    <a:p>
                      <a:pPr algn="ctr" rtl="0" fontAlgn="ctr"/>
                      <a:r>
                        <a:rPr lang="zh-TW" altLang="en-US" sz="1200" u="none" strike="noStrike">
                          <a:solidFill>
                            <a:schemeClr val="tx1"/>
                          </a:solidFill>
                          <a:effectLst/>
                          <a:latin typeface="+mj-ea"/>
                          <a:ea typeface="+mj-ea"/>
                        </a:rPr>
                        <a:t>許可ー許可済</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r>
                        <a:rPr lang="ja-JP" altLang="en-US" sz="1200" u="none" strike="noStrike">
                          <a:solidFill>
                            <a:schemeClr val="tx1"/>
                          </a:solidFill>
                          <a:effectLst/>
                          <a:latin typeface="+mj-ea"/>
                          <a:ea typeface="+mj-ea"/>
                        </a:rPr>
                        <a:t>許可済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28690658"/>
                  </a:ext>
                </a:extLst>
              </a:tr>
              <a:tr h="184702">
                <a:tc>
                  <a:txBody>
                    <a:bodyPr/>
                    <a:lstStyle/>
                    <a:p>
                      <a:pPr algn="ctr" rtl="0" fontAlgn="ctr"/>
                      <a:r>
                        <a:rPr lang="ja-JP" altLang="en-US" sz="1200" u="none" strike="noStrike">
                          <a:solidFill>
                            <a:schemeClr val="tx1"/>
                          </a:solidFill>
                          <a:effectLst/>
                          <a:latin typeface="+mj-ea"/>
                          <a:ea typeface="+mj-ea"/>
                        </a:rPr>
                        <a:t>許可ー着手前</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mn-cs"/>
                        </a:rPr>
                        <a:t>許可済</a:t>
                      </a: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99312029"/>
                  </a:ext>
                </a:extLst>
              </a:tr>
              <a:tr h="184702">
                <a:tc>
                  <a:txBody>
                    <a:bodyPr/>
                    <a:lstStyle/>
                    <a:p>
                      <a:pPr algn="ctr" rtl="0" fontAlgn="ctr"/>
                      <a:r>
                        <a:rPr lang="zh-TW" altLang="en-US" sz="1200" u="none" strike="noStrike">
                          <a:solidFill>
                            <a:schemeClr val="tx1"/>
                          </a:solidFill>
                          <a:effectLst/>
                          <a:latin typeface="+mj-ea"/>
                          <a:ea typeface="+mj-ea"/>
                        </a:rPr>
                        <a:t>許可ー完了前</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mn-cs"/>
                        </a:rPr>
                        <a:t>許可済</a:t>
                      </a: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45641580"/>
                  </a:ext>
                </a:extLst>
              </a:tr>
              <a:tr h="184702">
                <a:tc>
                  <a:txBody>
                    <a:bodyPr/>
                    <a:lstStyle/>
                    <a:p>
                      <a:pPr algn="ctr" rtl="0" fontAlgn="ctr"/>
                      <a:r>
                        <a:rPr lang="zh-CN" altLang="en-US" sz="1200" u="none" strike="noStrike">
                          <a:solidFill>
                            <a:schemeClr val="tx1"/>
                          </a:solidFill>
                          <a:effectLst/>
                          <a:latin typeface="+mj-ea"/>
                          <a:ea typeface="+mj-ea"/>
                        </a:rPr>
                        <a:t>着手ー完了前</a:t>
                      </a:r>
                      <a:endParaRPr lang="zh-CN"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66970478"/>
                  </a:ext>
                </a:extLst>
              </a:tr>
              <a:tr h="184702">
                <a:tc>
                  <a:txBody>
                    <a:bodyPr/>
                    <a:lstStyle/>
                    <a:p>
                      <a:pPr algn="ctr" rtl="0" fontAlgn="ctr"/>
                      <a:r>
                        <a:rPr lang="zh-TW" altLang="en-US" sz="1200" u="none" strike="noStrike">
                          <a:solidFill>
                            <a:schemeClr val="tx1"/>
                          </a:solidFill>
                          <a:effectLst/>
                          <a:latin typeface="+mj-ea"/>
                          <a:ea typeface="+mj-ea"/>
                        </a:rPr>
                        <a:t>完了</a:t>
                      </a:r>
                      <a:r>
                        <a:rPr lang="ja-JP" altLang="en-US" sz="1200" u="none" strike="noStrike">
                          <a:solidFill>
                            <a:schemeClr val="tx1"/>
                          </a:solidFill>
                          <a:effectLst/>
                          <a:latin typeface="+mj-ea"/>
                          <a:ea typeface="+mj-ea"/>
                        </a:rPr>
                        <a:t>ー</a:t>
                      </a:r>
                      <a:r>
                        <a:rPr lang="zh-TW" altLang="en-US" sz="1200" u="none" strike="noStrike">
                          <a:solidFill>
                            <a:schemeClr val="tx1"/>
                          </a:solidFill>
                          <a:effectLst/>
                          <a:latin typeface="+mj-ea"/>
                          <a:ea typeface="+mj-ea"/>
                        </a:rPr>
                        <a:t>承認済</a:t>
                      </a:r>
                      <a:endParaRPr lang="zh-TW"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49951585"/>
                  </a:ext>
                </a:extLst>
              </a:tr>
              <a:tr h="184702">
                <a:tc>
                  <a:txBody>
                    <a:bodyPr/>
                    <a:lstStyle/>
                    <a:p>
                      <a:pPr algn="ctr" rtl="0" fontAlgn="ctr"/>
                      <a:r>
                        <a:rPr lang="ja-JP" altLang="en-US" sz="1200" u="none" strike="noStrike">
                          <a:solidFill>
                            <a:schemeClr val="tx1"/>
                          </a:solidFill>
                          <a:effectLst/>
                          <a:latin typeface="+mj-ea"/>
                          <a:ea typeface="+mj-ea"/>
                        </a:rPr>
                        <a:t>変更届出ー承認前</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32364632"/>
                  </a:ext>
                </a:extLst>
              </a:tr>
              <a:tr h="184702">
                <a:tc>
                  <a:txBody>
                    <a:bodyPr/>
                    <a:lstStyle/>
                    <a:p>
                      <a:pPr algn="ctr" rtl="0" fontAlgn="ctr"/>
                      <a:r>
                        <a:rPr lang="ja-JP" altLang="en-US" sz="1200" u="none" strike="noStrike">
                          <a:solidFill>
                            <a:schemeClr val="tx1"/>
                          </a:solidFill>
                          <a:effectLst/>
                          <a:latin typeface="+mj-ea"/>
                          <a:ea typeface="+mj-ea"/>
                        </a:rPr>
                        <a:t>廃止届出ー承認前</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57194128"/>
                  </a:ext>
                </a:extLst>
              </a:tr>
              <a:tr h="187936">
                <a:tc>
                  <a:txBody>
                    <a:bodyPr/>
                    <a:lstStyle/>
                    <a:p>
                      <a:pPr algn="ctr" rtl="0" fontAlgn="ctr"/>
                      <a:r>
                        <a:rPr lang="ja-JP" altLang="en-US" sz="1200" u="none" strike="noStrike">
                          <a:solidFill>
                            <a:schemeClr val="tx1"/>
                          </a:solidFill>
                          <a:effectLst/>
                          <a:latin typeface="+mj-ea"/>
                          <a:ea typeface="+mj-ea"/>
                        </a:rPr>
                        <a:t>原状回復届出ー承認前</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50464981"/>
                  </a:ext>
                </a:extLst>
              </a:tr>
              <a:tr h="184702">
                <a:tc>
                  <a:txBody>
                    <a:bodyPr/>
                    <a:lstStyle/>
                    <a:p>
                      <a:pPr algn="ctr" rtl="0" fontAlgn="ctr"/>
                      <a:r>
                        <a:rPr lang="ja-JP" altLang="en-US" sz="1200" u="none" strike="noStrike">
                          <a:solidFill>
                            <a:schemeClr val="tx1"/>
                          </a:solidFill>
                          <a:effectLst/>
                          <a:latin typeface="+mj-ea"/>
                          <a:ea typeface="+mj-ea"/>
                        </a:rPr>
                        <a:t>変更届出ー承認済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12672402"/>
                  </a:ext>
                </a:extLst>
              </a:tr>
              <a:tr h="184702">
                <a:tc>
                  <a:txBody>
                    <a:bodyPr/>
                    <a:lstStyle/>
                    <a:p>
                      <a:pPr algn="ctr" rtl="0" fontAlgn="ctr"/>
                      <a:r>
                        <a:rPr lang="ja-JP" altLang="en-US" sz="1200" u="none" strike="noStrike">
                          <a:solidFill>
                            <a:schemeClr val="tx1"/>
                          </a:solidFill>
                          <a:effectLst/>
                          <a:latin typeface="+mj-ea"/>
                          <a:ea typeface="+mj-ea"/>
                        </a:rPr>
                        <a:t>廃止届出ー承認済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51218823"/>
                  </a:ext>
                </a:extLst>
              </a:tr>
              <a:tr h="212282">
                <a:tc>
                  <a:txBody>
                    <a:bodyPr/>
                    <a:lstStyle/>
                    <a:p>
                      <a:pPr algn="ctr" rtl="0" fontAlgn="ctr"/>
                      <a:r>
                        <a:rPr lang="ja-JP" altLang="en-US" sz="1200" u="none" strike="noStrike">
                          <a:solidFill>
                            <a:schemeClr val="tx1"/>
                          </a:solidFill>
                          <a:effectLst/>
                          <a:latin typeface="+mj-ea"/>
                          <a:ea typeface="+mj-ea"/>
                        </a:rPr>
                        <a:t>原状回復届出ー承認済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j-ea"/>
                          <a:ea typeface="+mj-ea"/>
                          <a:cs typeface="Arial" charset="0"/>
                        </a:rPr>
                        <a:t>受理済</a:t>
                      </a:r>
                      <a:endParaRPr kumimoji="1" lang="ja-JP" altLang="en-US" sz="1200" b="0" i="0" u="none" strike="noStrike" kern="1200" cap="none" spc="0" normalizeH="0" baseline="0" noProof="0">
                        <a:ln>
                          <a:noFill/>
                        </a:ln>
                        <a:solidFill>
                          <a:srgbClr val="ED8B00"/>
                        </a:solidFill>
                        <a:effectLst/>
                        <a:uLnTx/>
                        <a:uFillTx/>
                        <a:latin typeface="+mj-ea"/>
                        <a:ea typeface="+mj-ea"/>
                        <a:cs typeface="+mn-cs"/>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82476662"/>
                  </a:ext>
                </a:extLst>
              </a:tr>
              <a:tr h="216976">
                <a:tc>
                  <a:txBody>
                    <a:bodyPr/>
                    <a:lstStyle/>
                    <a:p>
                      <a:pPr algn="ctr" rtl="0" fontAlgn="ctr"/>
                      <a:r>
                        <a:rPr lang="ja-JP" altLang="en-US" sz="1200" b="0" i="0" u="none" strike="noStrike">
                          <a:solidFill>
                            <a:schemeClr val="tx1"/>
                          </a:solidFill>
                          <a:effectLst/>
                          <a:latin typeface="+mj-ea"/>
                          <a:ea typeface="+mj-ea"/>
                        </a:rPr>
                        <a:t>還付ー</a:t>
                      </a:r>
                      <a:r>
                        <a:rPr lang="ja-JP" altLang="en-US" sz="1200" u="none" strike="noStrike">
                          <a:solidFill>
                            <a:schemeClr val="tx1"/>
                          </a:solidFill>
                          <a:effectLst/>
                          <a:latin typeface="+mj-ea"/>
                          <a:ea typeface="+mj-ea"/>
                        </a:rPr>
                        <a:t>承認前</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還付中</a:t>
                      </a: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62908119"/>
                  </a:ext>
                </a:extLst>
              </a:tr>
              <a:tr h="216976">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lang="ja-JP" altLang="en-US" sz="1200" b="0" i="0" u="none" strike="noStrike">
                          <a:solidFill>
                            <a:schemeClr val="tx1"/>
                          </a:solidFill>
                          <a:effectLst/>
                          <a:latin typeface="+mj-ea"/>
                          <a:ea typeface="+mj-ea"/>
                        </a:rPr>
                        <a:t>還付ー</a:t>
                      </a:r>
                      <a:r>
                        <a:rPr lang="ja-JP" altLang="en-US" sz="1200" u="none" strike="noStrike">
                          <a:solidFill>
                            <a:schemeClr val="tx1"/>
                          </a:solidFill>
                          <a:effectLst/>
                          <a:latin typeface="+mj-ea"/>
                          <a:ea typeface="+mj-ea"/>
                        </a:rPr>
                        <a:t>承認済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還付中</a:t>
                      </a: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7581177"/>
                  </a:ext>
                </a:extLst>
              </a:tr>
              <a:tr h="201478">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lang="ja-JP" altLang="en-US" sz="1200" b="0" i="0" u="none" strike="noStrike">
                          <a:solidFill>
                            <a:schemeClr val="tx1"/>
                          </a:solidFill>
                          <a:effectLst/>
                          <a:latin typeface="+mj-ea"/>
                          <a:ea typeface="+mj-ea"/>
                        </a:rPr>
                        <a:t>還付ー</a:t>
                      </a:r>
                      <a:r>
                        <a:rPr lang="ja-JP" altLang="en-US" sz="1200" u="none" strike="noStrike">
                          <a:solidFill>
                            <a:schemeClr val="tx1"/>
                          </a:solidFill>
                          <a:effectLst/>
                          <a:latin typeface="+mj-ea"/>
                          <a:ea typeface="+mj-ea"/>
                        </a:rPr>
                        <a:t>承認済</a:t>
                      </a:r>
                      <a:endParaRPr lang="ja-JP" altLang="en-US" sz="1200" b="0" i="0" u="none" strike="noStrike">
                        <a:solidFill>
                          <a:schemeClr val="tx1"/>
                        </a:solidFill>
                        <a:effectLst/>
                        <a:latin typeface="+mj-ea"/>
                        <a:ea typeface="+mj-ea"/>
                      </a:endParaRP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還付済</a:t>
                      </a:r>
                    </a:p>
                  </a:txBody>
                  <a:tcPr marL="7388" marR="7388" marT="7388"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33036734"/>
                  </a:ext>
                </a:extLst>
              </a:tr>
            </a:tbl>
          </a:graphicData>
        </a:graphic>
      </p:graphicFrame>
      <p:graphicFrame>
        <p:nvGraphicFramePr>
          <p:cNvPr id="23" name="表 22">
            <a:extLst>
              <a:ext uri="{FF2B5EF4-FFF2-40B4-BE49-F238E27FC236}">
                <a16:creationId xmlns:a16="http://schemas.microsoft.com/office/drawing/2014/main" id="{AA7533C2-6013-6C12-96FD-BB206F7D66E0}"/>
              </a:ext>
            </a:extLst>
          </p:cNvPr>
          <p:cNvGraphicFramePr>
            <a:graphicFrameLocks noGrp="1"/>
          </p:cNvGraphicFramePr>
          <p:nvPr>
            <p:extLst>
              <p:ext uri="{D42A27DB-BD31-4B8C-83A1-F6EECF244321}">
                <p14:modId xmlns:p14="http://schemas.microsoft.com/office/powerpoint/2010/main" val="4133025165"/>
              </p:ext>
            </p:extLst>
          </p:nvPr>
        </p:nvGraphicFramePr>
        <p:xfrm>
          <a:off x="6184186" y="1484313"/>
          <a:ext cx="2476500" cy="2903220"/>
        </p:xfrm>
        <a:graphic>
          <a:graphicData uri="http://schemas.openxmlformats.org/drawingml/2006/table">
            <a:tbl>
              <a:tblPr>
                <a:tableStyleId>{5C22544A-7EE6-4342-B048-85BDC9FD1C3A}</a:tableStyleId>
              </a:tblPr>
              <a:tblGrid>
                <a:gridCol w="1283414">
                  <a:extLst>
                    <a:ext uri="{9D8B030D-6E8A-4147-A177-3AD203B41FA5}">
                      <a16:colId xmlns:a16="http://schemas.microsoft.com/office/drawing/2014/main" val="467674037"/>
                    </a:ext>
                  </a:extLst>
                </a:gridCol>
                <a:gridCol w="1193086">
                  <a:extLst>
                    <a:ext uri="{9D8B030D-6E8A-4147-A177-3AD203B41FA5}">
                      <a16:colId xmlns:a16="http://schemas.microsoft.com/office/drawing/2014/main" val="2251498252"/>
                    </a:ext>
                  </a:extLst>
                </a:gridCol>
              </a:tblGrid>
              <a:tr h="166256">
                <a:tc gridSpan="2">
                  <a:txBody>
                    <a:bodyPr/>
                    <a:lstStyle/>
                    <a:p>
                      <a:pPr algn="ctr" fontAlgn="ctr"/>
                      <a:r>
                        <a:rPr lang="ja-JP" altLang="en-US" sz="1200" u="none" strike="noStrike">
                          <a:solidFill>
                            <a:schemeClr val="tx1"/>
                          </a:solidFill>
                          <a:effectLst/>
                          <a:latin typeface="+mj-ea"/>
                          <a:ea typeface="+mj-ea"/>
                        </a:rPr>
                        <a:t>収納ステータス</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224136729"/>
                  </a:ext>
                </a:extLst>
              </a:tr>
              <a:tr h="159831">
                <a:tc>
                  <a:txBody>
                    <a:bodyPr/>
                    <a:lstStyle/>
                    <a:p>
                      <a:pPr algn="ctr" fontAlgn="ctr"/>
                      <a:r>
                        <a:rPr lang="ja-JP" altLang="en-US" sz="1200" u="none" strike="noStrike">
                          <a:solidFill>
                            <a:schemeClr val="tx1"/>
                          </a:solidFill>
                          <a:effectLst/>
                          <a:latin typeface="+mj-ea"/>
                          <a:ea typeface="+mj-ea"/>
                        </a:rPr>
                        <a:t>許可システム</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fontAlgn="ctr"/>
                      <a:r>
                        <a:rPr lang="ja-JP" altLang="en-US" sz="1200" u="none" strike="noStrike">
                          <a:solidFill>
                            <a:schemeClr val="tx1"/>
                          </a:solidFill>
                          <a:effectLst/>
                          <a:latin typeface="+mj-ea"/>
                          <a:ea typeface="+mj-ea"/>
                        </a:rPr>
                        <a:t>電子申請システム</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50254680"/>
                  </a:ext>
                </a:extLst>
              </a:tr>
              <a:tr h="238125">
                <a:tc>
                  <a:txBody>
                    <a:bodyPr/>
                    <a:lstStyle/>
                    <a:p>
                      <a:pPr algn="ctr" fontAlgn="ctr"/>
                      <a:r>
                        <a:rPr lang="ja-JP" altLang="en-US" sz="1200" u="none" strike="noStrike">
                          <a:solidFill>
                            <a:schemeClr val="tx1"/>
                          </a:solidFill>
                          <a:effectLst/>
                          <a:latin typeface="+mj-ea"/>
                          <a:ea typeface="+mj-ea"/>
                        </a:rPr>
                        <a:t>納付済</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r>
                        <a:rPr lang="ja-JP" altLang="en-US" sz="1200" u="none" strike="noStrike">
                          <a:solidFill>
                            <a:schemeClr val="tx1"/>
                          </a:solidFill>
                          <a:effectLst/>
                          <a:latin typeface="+mj-ea"/>
                          <a:ea typeface="+mj-ea"/>
                        </a:rPr>
                        <a:t>納付済</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17570592"/>
                  </a:ext>
                </a:extLst>
              </a:tr>
              <a:tr h="238125">
                <a:tc>
                  <a:txBody>
                    <a:bodyPr/>
                    <a:lstStyle/>
                    <a:p>
                      <a:pPr algn="ctr" rtl="0" fontAlgn="ctr"/>
                      <a:r>
                        <a:rPr lang="ja-JP" altLang="en-US" sz="1200" u="none" strike="noStrike">
                          <a:solidFill>
                            <a:schemeClr val="tx1"/>
                          </a:solidFill>
                          <a:effectLst/>
                          <a:latin typeface="+mj-ea"/>
                          <a:ea typeface="+mj-ea"/>
                        </a:rPr>
                        <a:t>入金済</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r>
                        <a:rPr lang="ja-JP" altLang="en-US" sz="1200" u="none" strike="noStrike">
                          <a:solidFill>
                            <a:schemeClr val="tx1"/>
                          </a:solidFill>
                          <a:effectLst/>
                          <a:latin typeface="+mj-ea"/>
                          <a:ea typeface="+mj-ea"/>
                        </a:rPr>
                        <a:t>入金済</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76594927"/>
                  </a:ext>
                </a:extLst>
              </a:tr>
              <a:tr h="238125">
                <a:tc>
                  <a:txBody>
                    <a:bodyPr/>
                    <a:lstStyle/>
                    <a:p>
                      <a:pPr algn="ctr" rtl="0" fontAlgn="ctr"/>
                      <a:r>
                        <a:rPr lang="ja-JP" altLang="en-US" sz="1200" u="none" strike="noStrike">
                          <a:solidFill>
                            <a:schemeClr val="tx1"/>
                          </a:solidFill>
                          <a:effectLst/>
                          <a:latin typeface="+mj-ea"/>
                          <a:ea typeface="+mj-ea"/>
                        </a:rPr>
                        <a:t>未納入</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r>
                        <a:rPr lang="ja-JP" altLang="en-US" sz="1200" b="0" i="0" u="none" strike="noStrike">
                          <a:solidFill>
                            <a:schemeClr val="tx1"/>
                          </a:solidFill>
                          <a:effectLst/>
                          <a:latin typeface="+mj-ea"/>
                          <a:ea typeface="+mj-ea"/>
                        </a:rPr>
                        <a:t>未納入</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84428024"/>
                  </a:ext>
                </a:extLst>
              </a:tr>
              <a:tr h="238125">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督促済</a:t>
                      </a:r>
                      <a:endParaRPr kumimoji="1" lang="en-US" altLang="ja-JP" sz="1200" b="0" i="0" u="none" strike="noStrike" kern="1200" cap="none" spc="0" normalizeH="0" baseline="0" noProof="0">
                        <a:ln>
                          <a:noFill/>
                        </a:ln>
                        <a:solidFill>
                          <a:schemeClr val="tx1"/>
                        </a:solidFill>
                        <a:effectLst/>
                        <a:uLnTx/>
                        <a:uFillTx/>
                        <a:latin typeface="+mj-ea"/>
                        <a:ea typeface="+mj-ea"/>
                        <a:cs typeface="+mn-cs"/>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未納入</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31968816"/>
                  </a:ext>
                </a:extLst>
              </a:tr>
              <a:tr h="238125">
                <a:tc>
                  <a:txBody>
                    <a:bodyPr/>
                    <a:lstStyle/>
                    <a:p>
                      <a:pPr algn="ctr" fontAlgn="ctr"/>
                      <a:r>
                        <a:rPr lang="ja-JP" altLang="en-US" sz="1200" b="0" i="0" u="none" strike="noStrike">
                          <a:solidFill>
                            <a:schemeClr val="tx1"/>
                          </a:solidFill>
                          <a:effectLst/>
                          <a:latin typeface="+mj-ea"/>
                          <a:ea typeface="+mj-ea"/>
                        </a:rPr>
                        <a:t>催告済</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未納入</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16167097"/>
                  </a:ext>
                </a:extLst>
              </a:tr>
              <a:tr h="238125">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不納欠損済</a:t>
                      </a:r>
                      <a:endParaRPr kumimoji="1" lang="en-US" altLang="ja-JP" sz="1200" b="0" i="0" u="none" strike="noStrike" kern="1200" cap="none" spc="0" normalizeH="0" baseline="0" noProof="0">
                        <a:ln>
                          <a:noFill/>
                        </a:ln>
                        <a:solidFill>
                          <a:schemeClr val="tx1"/>
                        </a:solidFill>
                        <a:effectLst/>
                        <a:uLnTx/>
                        <a:uFillTx/>
                        <a:latin typeface="+mj-ea"/>
                        <a:ea typeface="+mj-ea"/>
                        <a:cs typeface="+mn-cs"/>
                      </a:endParaRPr>
                    </a:p>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（時効等）</a:t>
                      </a:r>
                      <a:endParaRPr kumimoji="1" lang="en-US" altLang="ja-JP" sz="1200" b="0" i="0" u="none" strike="noStrike" kern="1200" cap="none" spc="0" normalizeH="0" baseline="0" noProof="0">
                        <a:ln>
                          <a:noFill/>
                        </a:ln>
                        <a:solidFill>
                          <a:schemeClr val="tx1"/>
                        </a:solidFill>
                        <a:effectLst/>
                        <a:uLnTx/>
                        <a:uFillTx/>
                        <a:latin typeface="+mj-ea"/>
                        <a:ea typeface="+mj-ea"/>
                        <a:cs typeface="+mn-cs"/>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90564"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1"/>
                          </a:solidFill>
                          <a:effectLst/>
                          <a:uLnTx/>
                          <a:uFillTx/>
                          <a:latin typeface="+mj-ea"/>
                          <a:ea typeface="+mj-ea"/>
                          <a:cs typeface="+mn-cs"/>
                        </a:rPr>
                        <a:t>未納入</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93128897"/>
                  </a:ext>
                </a:extLst>
              </a:tr>
              <a:tr h="238125">
                <a:tc>
                  <a:txBody>
                    <a:bodyPr/>
                    <a:lstStyle/>
                    <a:p>
                      <a:pPr algn="ctr" rtl="0" fontAlgn="ctr"/>
                      <a:r>
                        <a:rPr lang="ja-JP" altLang="en-US" sz="1200" u="none" strike="noStrike">
                          <a:solidFill>
                            <a:schemeClr val="tx1"/>
                          </a:solidFill>
                          <a:effectLst/>
                          <a:latin typeface="+mj-ea"/>
                          <a:ea typeface="+mj-ea"/>
                        </a:rPr>
                        <a:t>過不足</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r>
                        <a:rPr lang="ja-JP" altLang="en-US" sz="1200" u="none" strike="noStrike">
                          <a:solidFill>
                            <a:schemeClr val="tx1"/>
                          </a:solidFill>
                          <a:effectLst/>
                          <a:latin typeface="+mj-ea"/>
                          <a:ea typeface="+mj-ea"/>
                        </a:rPr>
                        <a:t>過不足</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2441730"/>
                  </a:ext>
                </a:extLst>
              </a:tr>
              <a:tr h="238125">
                <a:tc>
                  <a:txBody>
                    <a:bodyPr/>
                    <a:lstStyle/>
                    <a:p>
                      <a:pPr algn="ctr" rtl="0" fontAlgn="ctr"/>
                      <a:r>
                        <a:rPr lang="ja-JP" altLang="en-US" sz="1200" u="none" strike="noStrike">
                          <a:solidFill>
                            <a:schemeClr val="tx1"/>
                          </a:solidFill>
                          <a:effectLst/>
                          <a:latin typeface="+mj-ea"/>
                          <a:ea typeface="+mj-ea"/>
                        </a:rPr>
                        <a:t>調定取消</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u="none" strike="noStrike">
                          <a:solidFill>
                            <a:schemeClr val="tx1"/>
                          </a:solidFill>
                          <a:effectLst/>
                          <a:latin typeface="+mj-ea"/>
                          <a:ea typeface="+mj-ea"/>
                        </a:rPr>
                        <a:t>調定取消</a:t>
                      </a:r>
                      <a:endParaRPr lang="ja-JP" altLang="en-US" sz="1200" b="0" i="0" u="none" strike="noStrike">
                        <a:solidFill>
                          <a:schemeClr val="tx1"/>
                        </a:solidFill>
                        <a:effectLst/>
                        <a:latin typeface="+mj-ea"/>
                        <a:ea typeface="+mj-ea"/>
                      </a:endParaRP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32055807"/>
                  </a:ext>
                </a:extLst>
              </a:tr>
              <a:tr h="238125">
                <a:tc>
                  <a:txBody>
                    <a:bodyPr/>
                    <a:lstStyle/>
                    <a:p>
                      <a:pPr algn="ctr" rtl="0" fontAlgn="ctr"/>
                      <a:r>
                        <a:rPr lang="ja-JP" altLang="en-US" sz="1200" b="0" i="0" u="none" strike="noStrike">
                          <a:solidFill>
                            <a:schemeClr val="tx1"/>
                          </a:solidFill>
                          <a:effectLst/>
                          <a:latin typeface="+mj-ea"/>
                          <a:ea typeface="+mj-ea"/>
                        </a:rPr>
                        <a:t>還付中</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a:solidFill>
                            <a:schemeClr val="tx1"/>
                          </a:solidFill>
                          <a:effectLst/>
                          <a:latin typeface="+mj-ea"/>
                          <a:ea typeface="+mj-ea"/>
                        </a:rPr>
                        <a:t>還付中</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660800008"/>
                  </a:ext>
                </a:extLst>
              </a:tr>
              <a:tr h="238125">
                <a:tc>
                  <a:txBody>
                    <a:bodyPr/>
                    <a:lstStyle/>
                    <a:p>
                      <a:pPr algn="ctr" rtl="0" fontAlgn="ctr"/>
                      <a:r>
                        <a:rPr lang="ja-JP" altLang="en-US" sz="1200" b="0" i="0" u="none" strike="noStrike">
                          <a:solidFill>
                            <a:schemeClr val="tx1"/>
                          </a:solidFill>
                          <a:effectLst/>
                          <a:latin typeface="+mj-ea"/>
                          <a:ea typeface="+mj-ea"/>
                        </a:rPr>
                        <a:t>還付済</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rtl="0" fontAlgn="ctr"/>
                      <a:r>
                        <a:rPr lang="ja-JP" altLang="en-US" sz="1200" b="0" i="0" u="none" strike="noStrike">
                          <a:solidFill>
                            <a:schemeClr val="tx1"/>
                          </a:solidFill>
                          <a:effectLst/>
                          <a:latin typeface="+mj-ea"/>
                          <a:ea typeface="+mj-ea"/>
                        </a:rPr>
                        <a:t>還付済</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37653000"/>
                  </a:ext>
                </a:extLst>
              </a:tr>
            </a:tbl>
          </a:graphicData>
        </a:graphic>
      </p:graphicFrame>
      <p:sp>
        <p:nvSpPr>
          <p:cNvPr id="7" name="正方形/長方形 6">
            <a:extLst>
              <a:ext uri="{FF2B5EF4-FFF2-40B4-BE49-F238E27FC236}">
                <a16:creationId xmlns:a16="http://schemas.microsoft.com/office/drawing/2014/main" id="{36EBF012-EFF6-2864-3695-1876EA1897AF}"/>
              </a:ext>
            </a:extLst>
          </p:cNvPr>
          <p:cNvSpPr/>
          <p:nvPr/>
        </p:nvSpPr>
        <p:spPr bwMode="gray">
          <a:xfrm>
            <a:off x="5875576" y="4635914"/>
            <a:ext cx="3093720" cy="1952086"/>
          </a:xfrm>
          <a:prstGeom prst="rect">
            <a:avLst/>
          </a:prstGeom>
          <a:noFill/>
          <a:ln w="12700" algn="ctr">
            <a:solidFill>
              <a:schemeClr val="bg1">
                <a:lumMod val="7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a:t>【</a:t>
            </a:r>
            <a:r>
              <a:rPr kumimoji="1" lang="ja-JP" altLang="en-US" sz="1200"/>
              <a:t>補足</a:t>
            </a:r>
            <a:r>
              <a:rPr kumimoji="1" lang="en-US" altLang="ja-JP" sz="1200"/>
              <a:t>】</a:t>
            </a: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200"/>
              <a:t>申請に対する、処理状況に合わせて各ステータスが反映される想定である。</a:t>
            </a:r>
            <a:endParaRPr kumimoji="1" lang="en-US" altLang="ja-JP" sz="1200"/>
          </a:p>
          <a:p>
            <a:pPr marL="358775"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t>許可処理：処理ステータス</a:t>
            </a:r>
            <a:endParaRPr kumimoji="1" lang="en-US" altLang="ja-JP" sz="1200"/>
          </a:p>
          <a:p>
            <a:pPr marL="358775"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a:t>調定処理：収納ステータス</a:t>
            </a:r>
            <a:endParaRPr kumimoji="1" lang="en-US" altLang="ja-JP" sz="1200"/>
          </a:p>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en-US" altLang="ja-JP" sz="1200"/>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200"/>
              <a:t>これらは基本番号と調定番号で紐づけるように検討している。</a:t>
            </a:r>
            <a:endParaRPr kumimoji="1" lang="en-US" altLang="ja-JP" sz="1200"/>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200"/>
              <a:t>記載しているステータス項目は案であり、</a:t>
            </a:r>
            <a:r>
              <a:rPr kumimoji="1" lang="en-US" altLang="ja-JP" sz="1200"/>
              <a:t>PKG</a:t>
            </a:r>
            <a:r>
              <a:rPr kumimoji="1" lang="ja-JP" altLang="en-US" sz="1200"/>
              <a:t>システムに用意されている項目と比較し、決定する。</a:t>
            </a:r>
          </a:p>
        </p:txBody>
      </p:sp>
    </p:spTree>
    <p:extLst>
      <p:ext uri="{BB962C8B-B14F-4D97-AF65-F5344CB8AC3E}">
        <p14:creationId xmlns:p14="http://schemas.microsoft.com/office/powerpoint/2010/main" val="3765670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E65376-85BD-0789-211B-10A5B5EA03D2}"/>
            </a:ext>
          </a:extLst>
        </p:cNvPr>
        <p:cNvGrpSpPr/>
        <p:nvPr/>
      </p:nvGrpSpPr>
      <p:grpSpPr>
        <a:xfrm>
          <a:off x="0" y="0"/>
          <a:ext cx="0" cy="0"/>
          <a:chOff x="0" y="0"/>
          <a:chExt cx="0" cy="0"/>
        </a:xfrm>
      </p:grpSpPr>
      <p:cxnSp>
        <p:nvCxnSpPr>
          <p:cNvPr id="29" name="直線コネクタ 28">
            <a:extLst>
              <a:ext uri="{FF2B5EF4-FFF2-40B4-BE49-F238E27FC236}">
                <a16:creationId xmlns:a16="http://schemas.microsoft.com/office/drawing/2014/main" id="{86AAAFEE-8784-EE2A-799F-EEF0B8309DE9}"/>
              </a:ext>
            </a:extLst>
          </p:cNvPr>
          <p:cNvCxnSpPr>
            <a:cxnSpLocks/>
            <a:stCxn id="20" idx="1"/>
          </p:cNvCxnSpPr>
          <p:nvPr/>
        </p:nvCxnSpPr>
        <p:spPr bwMode="gray">
          <a:xfrm flipV="1">
            <a:off x="323364" y="3380909"/>
            <a:ext cx="9066998"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625008F3-D3BA-4C7B-AFE8-197EF92CC258}"/>
              </a:ext>
            </a:extLst>
          </p:cNvPr>
          <p:cNvCxnSpPr>
            <a:cxnSpLocks/>
          </p:cNvCxnSpPr>
          <p:nvPr/>
        </p:nvCxnSpPr>
        <p:spPr bwMode="gray">
          <a:xfrm>
            <a:off x="102362" y="2805297"/>
            <a:ext cx="9288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0" name="直線コネクタ 199">
            <a:extLst>
              <a:ext uri="{FF2B5EF4-FFF2-40B4-BE49-F238E27FC236}">
                <a16:creationId xmlns:a16="http://schemas.microsoft.com/office/drawing/2014/main" id="{9DA34A92-BCF4-804E-EA9F-D08D522676F1}"/>
              </a:ext>
            </a:extLst>
          </p:cNvPr>
          <p:cNvCxnSpPr>
            <a:cxnSpLocks/>
          </p:cNvCxnSpPr>
          <p:nvPr/>
        </p:nvCxnSpPr>
        <p:spPr bwMode="gray">
          <a:xfrm>
            <a:off x="102362" y="3939983"/>
            <a:ext cx="9288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2" name="直線コネクタ 201">
            <a:extLst>
              <a:ext uri="{FF2B5EF4-FFF2-40B4-BE49-F238E27FC236}">
                <a16:creationId xmlns:a16="http://schemas.microsoft.com/office/drawing/2014/main" id="{840E2BD8-BA1D-2B49-84DA-1702C1F63049}"/>
              </a:ext>
            </a:extLst>
          </p:cNvPr>
          <p:cNvCxnSpPr>
            <a:cxnSpLocks/>
          </p:cNvCxnSpPr>
          <p:nvPr/>
        </p:nvCxnSpPr>
        <p:spPr bwMode="gray">
          <a:xfrm>
            <a:off x="102362" y="4884660"/>
            <a:ext cx="92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F45B0E46-0C4A-AAE8-CF09-6501ADD0012F}"/>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69B25B9F-4080-BA76-F96F-9D48441BC0FA}"/>
              </a:ext>
            </a:extLst>
          </p:cNvPr>
          <p:cNvSpPr>
            <a:spLocks noGrp="1"/>
          </p:cNvSpPr>
          <p:nvPr>
            <p:ph type="sldNum" sz="quarter" idx="11"/>
          </p:nvPr>
        </p:nvSpPr>
        <p:spPr/>
        <p:txBody>
          <a:bodyPr/>
          <a:lstStyle/>
          <a:p>
            <a:fld id="{AA5FCFE5-FE56-4EF1-80A8-07776887C2A1}" type="slidenum">
              <a:rPr lang="ja-JP" altLang="en-US" smtClean="0"/>
              <a:pPr/>
              <a:t>21</a:t>
            </a:fld>
            <a:endParaRPr lang="ja-JP" altLang="en-US"/>
          </a:p>
        </p:txBody>
      </p:sp>
      <p:sp>
        <p:nvSpPr>
          <p:cNvPr id="4" name="テキスト プレースホルダー 3">
            <a:extLst>
              <a:ext uri="{FF2B5EF4-FFF2-40B4-BE49-F238E27FC236}">
                <a16:creationId xmlns:a16="http://schemas.microsoft.com/office/drawing/2014/main" id="{E6124054-33F1-265A-2BAE-D28F7B7138D3}"/>
              </a:ext>
            </a:extLst>
          </p:cNvPr>
          <p:cNvSpPr>
            <a:spLocks noGrp="1"/>
          </p:cNvSpPr>
          <p:nvPr>
            <p:ph type="body" sz="quarter" idx="15"/>
          </p:nvPr>
        </p:nvSpPr>
        <p:spPr/>
        <p:txBody>
          <a:bodyPr/>
          <a:lstStyle/>
          <a:p>
            <a:r>
              <a:rPr kumimoji="1" lang="ja-JP" altLang="en-US"/>
              <a:t>行政手続業務の概要フロー</a:t>
            </a:r>
            <a:r>
              <a:rPr kumimoji="1" lang="en-US" altLang="ja-JP"/>
              <a:t>*</a:t>
            </a:r>
            <a:r>
              <a:rPr kumimoji="1" lang="ja-JP" altLang="en-US"/>
              <a:t>（</a:t>
            </a:r>
            <a:r>
              <a:rPr kumimoji="1" lang="en-US" altLang="ja-JP"/>
              <a:t>ToBe</a:t>
            </a:r>
            <a:r>
              <a:rPr kumimoji="1" lang="ja-JP" altLang="en-US"/>
              <a:t>）</a:t>
            </a:r>
            <a:r>
              <a:rPr lang="ja-JP" altLang="en-US"/>
              <a:t>（</a:t>
            </a:r>
            <a:r>
              <a:rPr lang="en-US" altLang="ja-JP"/>
              <a:t>1/3</a:t>
            </a:r>
            <a:r>
              <a:rPr lang="ja-JP" altLang="en-US"/>
              <a:t>）</a:t>
            </a:r>
            <a:endParaRPr kumimoji="1" lang="en-US" altLang="ja-JP"/>
          </a:p>
        </p:txBody>
      </p:sp>
      <p:sp>
        <p:nvSpPr>
          <p:cNvPr id="5" name="タイトル 4">
            <a:extLst>
              <a:ext uri="{FF2B5EF4-FFF2-40B4-BE49-F238E27FC236}">
                <a16:creationId xmlns:a16="http://schemas.microsoft.com/office/drawing/2014/main" id="{2A05F863-EF02-6C6B-3071-20B838869541}"/>
              </a:ext>
            </a:extLst>
          </p:cNvPr>
          <p:cNvSpPr>
            <a:spLocks noGrp="1"/>
          </p:cNvSpPr>
          <p:nvPr>
            <p:ph type="title"/>
          </p:nvPr>
        </p:nvSpPr>
        <p:spPr/>
        <p:txBody>
          <a:bodyPr/>
          <a:lstStyle/>
          <a:p>
            <a:r>
              <a:rPr lang="ja-JP" altLang="en-US"/>
              <a:t>申請・受付、許可書交付は電子申請システム、申請内容の確認や許可処理、使用料徴収、債権管理業務は、許可システムで行う。</a:t>
            </a:r>
            <a:endParaRPr kumimoji="1" lang="ja-JP" altLang="en-US"/>
          </a:p>
        </p:txBody>
      </p:sp>
      <p:sp>
        <p:nvSpPr>
          <p:cNvPr id="76" name="矢印: 五方向 75">
            <a:extLst>
              <a:ext uri="{FF2B5EF4-FFF2-40B4-BE49-F238E27FC236}">
                <a16:creationId xmlns:a16="http://schemas.microsoft.com/office/drawing/2014/main" id="{8640DEC3-8BE6-47D4-2639-C10A63A2EAEB}"/>
              </a:ext>
            </a:extLst>
          </p:cNvPr>
          <p:cNvSpPr/>
          <p:nvPr/>
        </p:nvSpPr>
        <p:spPr bwMode="gray">
          <a:xfrm>
            <a:off x="6491066" y="1707754"/>
            <a:ext cx="2963412" cy="216000"/>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black"/>
                </a:solidFill>
                <a:latin typeface="+mn-lt"/>
                <a:cs typeface="+mn-cs"/>
              </a:rPr>
              <a:t>許可処理</a:t>
            </a:r>
            <a:r>
              <a:rPr kumimoji="1" lang="ja-JP" altLang="en-US" sz="1100">
                <a:solidFill>
                  <a:prstClr val="black"/>
                </a:solidFill>
              </a:rPr>
              <a:t>フェーズ</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78" name="矢印: 五方向 77">
            <a:extLst>
              <a:ext uri="{FF2B5EF4-FFF2-40B4-BE49-F238E27FC236}">
                <a16:creationId xmlns:a16="http://schemas.microsoft.com/office/drawing/2014/main" id="{D0C9F407-C025-60F6-CF90-9A02160587CD}"/>
              </a:ext>
            </a:extLst>
          </p:cNvPr>
          <p:cNvSpPr/>
          <p:nvPr/>
        </p:nvSpPr>
        <p:spPr bwMode="gray">
          <a:xfrm>
            <a:off x="507599" y="1498001"/>
            <a:ext cx="8981399" cy="169258"/>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新規許可・変更許可・更新許可</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79" name="矢印: 五方向 78">
            <a:extLst>
              <a:ext uri="{FF2B5EF4-FFF2-40B4-BE49-F238E27FC236}">
                <a16:creationId xmlns:a16="http://schemas.microsoft.com/office/drawing/2014/main" id="{B5541B2D-D7B7-4ECD-2856-B181E501B353}"/>
              </a:ext>
            </a:extLst>
          </p:cNvPr>
          <p:cNvSpPr/>
          <p:nvPr/>
        </p:nvSpPr>
        <p:spPr bwMode="gray">
          <a:xfrm>
            <a:off x="507598" y="1704972"/>
            <a:ext cx="5920095" cy="216000"/>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申請・受付フェーズ</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6" name="正方形/長方形 5">
            <a:extLst>
              <a:ext uri="{FF2B5EF4-FFF2-40B4-BE49-F238E27FC236}">
                <a16:creationId xmlns:a16="http://schemas.microsoft.com/office/drawing/2014/main" id="{412223DC-5F8D-12E8-ECE6-FD3B0958CC5F}"/>
              </a:ext>
            </a:extLst>
          </p:cNvPr>
          <p:cNvSpPr/>
          <p:nvPr/>
        </p:nvSpPr>
        <p:spPr bwMode="gray">
          <a:xfrm>
            <a:off x="645206" y="2047675"/>
            <a:ext cx="504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申請</a:t>
            </a:r>
          </a:p>
        </p:txBody>
      </p:sp>
      <p:sp>
        <p:nvSpPr>
          <p:cNvPr id="7" name="正方形/長方形 6">
            <a:extLst>
              <a:ext uri="{FF2B5EF4-FFF2-40B4-BE49-F238E27FC236}">
                <a16:creationId xmlns:a16="http://schemas.microsoft.com/office/drawing/2014/main" id="{8C661B02-F3D8-1BF2-C5D1-74C44D011ADB}"/>
              </a:ext>
            </a:extLst>
          </p:cNvPr>
          <p:cNvSpPr/>
          <p:nvPr/>
        </p:nvSpPr>
        <p:spPr bwMode="gray">
          <a:xfrm>
            <a:off x="1630674" y="2902077"/>
            <a:ext cx="504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申請</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受付</a:t>
            </a:r>
          </a:p>
        </p:txBody>
      </p:sp>
      <p:sp>
        <p:nvSpPr>
          <p:cNvPr id="8" name="正方形/長方形 7">
            <a:extLst>
              <a:ext uri="{FF2B5EF4-FFF2-40B4-BE49-F238E27FC236}">
                <a16:creationId xmlns:a16="http://schemas.microsoft.com/office/drawing/2014/main" id="{1438C156-4C9B-E2AD-3701-6AFAF6844574}"/>
              </a:ext>
            </a:extLst>
          </p:cNvPr>
          <p:cNvSpPr/>
          <p:nvPr/>
        </p:nvSpPr>
        <p:spPr bwMode="gray">
          <a:xfrm>
            <a:off x="2313822" y="2902077"/>
            <a:ext cx="504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内容</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確認</a:t>
            </a:r>
          </a:p>
        </p:txBody>
      </p:sp>
      <p:sp>
        <p:nvSpPr>
          <p:cNvPr id="9" name="正方形/長方形 8">
            <a:extLst>
              <a:ext uri="{FF2B5EF4-FFF2-40B4-BE49-F238E27FC236}">
                <a16:creationId xmlns:a16="http://schemas.microsoft.com/office/drawing/2014/main" id="{46365AAB-BC27-11B2-6CAE-8675A986BF39}"/>
              </a:ext>
            </a:extLst>
          </p:cNvPr>
          <p:cNvSpPr/>
          <p:nvPr/>
        </p:nvSpPr>
        <p:spPr bwMode="gray">
          <a:xfrm>
            <a:off x="2996970" y="2902077"/>
            <a:ext cx="504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補正指示</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en-US" altLang="ja-JP" sz="1050">
                <a:solidFill>
                  <a:schemeClr val="bg1"/>
                </a:solidFill>
                <a:latin typeface="+mn-lt"/>
                <a:cs typeface="+mn-cs"/>
              </a:rPr>
              <a:t>(</a:t>
            </a:r>
            <a:r>
              <a:rPr kumimoji="1" lang="ja-JP" altLang="en-US" sz="1050">
                <a:solidFill>
                  <a:schemeClr val="bg1"/>
                </a:solidFill>
                <a:latin typeface="+mn-lt"/>
                <a:cs typeface="+mn-cs"/>
              </a:rPr>
              <a:t>差し戻し</a:t>
            </a:r>
            <a:r>
              <a:rPr kumimoji="1" lang="en-US" altLang="ja-JP" sz="1050">
                <a:solidFill>
                  <a:schemeClr val="bg1"/>
                </a:solidFill>
                <a:latin typeface="+mn-lt"/>
                <a:cs typeface="+mn-cs"/>
              </a:rPr>
              <a:t>)</a:t>
            </a:r>
            <a:endParaRPr kumimoji="1" lang="ja-JP" altLang="en-US" sz="1050">
              <a:solidFill>
                <a:schemeClr val="bg1"/>
              </a:solidFill>
              <a:latin typeface="+mn-lt"/>
              <a:cs typeface="+mn-cs"/>
            </a:endParaRPr>
          </a:p>
        </p:txBody>
      </p:sp>
      <p:sp>
        <p:nvSpPr>
          <p:cNvPr id="10" name="正方形/長方形 9">
            <a:extLst>
              <a:ext uri="{FF2B5EF4-FFF2-40B4-BE49-F238E27FC236}">
                <a16:creationId xmlns:a16="http://schemas.microsoft.com/office/drawing/2014/main" id="{DB4A1CA6-4783-0358-4EAA-B8C8024EB263}"/>
              </a:ext>
            </a:extLst>
          </p:cNvPr>
          <p:cNvSpPr/>
          <p:nvPr/>
        </p:nvSpPr>
        <p:spPr bwMode="gray">
          <a:xfrm>
            <a:off x="4464663" y="2047675"/>
            <a:ext cx="504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再申請</a:t>
            </a:r>
          </a:p>
        </p:txBody>
      </p:sp>
      <p:sp>
        <p:nvSpPr>
          <p:cNvPr id="11" name="正方形/長方形 10">
            <a:extLst>
              <a:ext uri="{FF2B5EF4-FFF2-40B4-BE49-F238E27FC236}">
                <a16:creationId xmlns:a16="http://schemas.microsoft.com/office/drawing/2014/main" id="{3D417D89-A986-D841-5FC4-5FF2110267E5}"/>
              </a:ext>
            </a:extLst>
          </p:cNvPr>
          <p:cNvSpPr/>
          <p:nvPr/>
        </p:nvSpPr>
        <p:spPr bwMode="gray">
          <a:xfrm>
            <a:off x="5091462" y="2902077"/>
            <a:ext cx="504000" cy="432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再申請</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受付</a:t>
            </a:r>
          </a:p>
        </p:txBody>
      </p:sp>
      <p:sp>
        <p:nvSpPr>
          <p:cNvPr id="12" name="正方形/長方形 11">
            <a:extLst>
              <a:ext uri="{FF2B5EF4-FFF2-40B4-BE49-F238E27FC236}">
                <a16:creationId xmlns:a16="http://schemas.microsoft.com/office/drawing/2014/main" id="{066A63D7-0F40-46B3-66D7-D596A4C300EB}"/>
              </a:ext>
            </a:extLst>
          </p:cNvPr>
          <p:cNvSpPr/>
          <p:nvPr/>
        </p:nvSpPr>
        <p:spPr bwMode="gray">
          <a:xfrm>
            <a:off x="5791264" y="2902077"/>
            <a:ext cx="504000" cy="432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solidFill>
                  <a:schemeClr val="bg1"/>
                </a:solidFill>
                <a:effectLst/>
                <a:uLnTx/>
                <a:uFillTx/>
                <a:latin typeface="+mn-lt"/>
                <a:ea typeface="+mn-ea"/>
                <a:cs typeface="+mn-cs"/>
              </a:rPr>
              <a:t>内容</a:t>
            </a:r>
            <a:endParaRPr kumimoji="1" lang="en-US" altLang="ja-JP" sz="1050" b="0" i="0" u="none" strike="noStrike" kern="1200" cap="none" spc="0" normalizeH="0" baseline="0" noProof="0">
              <a:ln>
                <a:noFill/>
              </a:ln>
              <a:solidFill>
                <a:schemeClr val="bg1"/>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solidFill>
                  <a:schemeClr val="bg1"/>
                </a:solidFill>
                <a:effectLst/>
                <a:uLnTx/>
                <a:uFillTx/>
                <a:latin typeface="+mn-lt"/>
                <a:ea typeface="+mn-ea"/>
                <a:cs typeface="+mn-cs"/>
              </a:rPr>
              <a:t>確認</a:t>
            </a:r>
          </a:p>
        </p:txBody>
      </p:sp>
      <p:sp>
        <p:nvSpPr>
          <p:cNvPr id="15" name="正方形/長方形 14">
            <a:extLst>
              <a:ext uri="{FF2B5EF4-FFF2-40B4-BE49-F238E27FC236}">
                <a16:creationId xmlns:a16="http://schemas.microsoft.com/office/drawing/2014/main" id="{2EF6D36B-345F-981C-D64A-B67F01655820}"/>
              </a:ext>
            </a:extLst>
          </p:cNvPr>
          <p:cNvSpPr/>
          <p:nvPr/>
        </p:nvSpPr>
        <p:spPr bwMode="gray">
          <a:xfrm>
            <a:off x="6491066" y="2902077"/>
            <a:ext cx="504000" cy="432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許可</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情報登録</a:t>
            </a:r>
          </a:p>
        </p:txBody>
      </p:sp>
      <p:sp>
        <p:nvSpPr>
          <p:cNvPr id="18" name="正方形/長方形 17">
            <a:extLst>
              <a:ext uri="{FF2B5EF4-FFF2-40B4-BE49-F238E27FC236}">
                <a16:creationId xmlns:a16="http://schemas.microsoft.com/office/drawing/2014/main" id="{1F88F32D-9BC2-ED52-7334-6CEB9A2653D9}"/>
              </a:ext>
            </a:extLst>
          </p:cNvPr>
          <p:cNvSpPr/>
          <p:nvPr/>
        </p:nvSpPr>
        <p:spPr bwMode="gray">
          <a:xfrm>
            <a:off x="8068224" y="2952411"/>
            <a:ext cx="504000" cy="864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許可書、納入通知書発行</a:t>
            </a:r>
          </a:p>
        </p:txBody>
      </p:sp>
      <p:sp>
        <p:nvSpPr>
          <p:cNvPr id="21" name="フローチャート: 磁気ディスク 20">
            <a:extLst>
              <a:ext uri="{FF2B5EF4-FFF2-40B4-BE49-F238E27FC236}">
                <a16:creationId xmlns:a16="http://schemas.microsoft.com/office/drawing/2014/main" id="{4ADC4ADD-5FA2-D9CF-5FC4-4F261906CBBB}"/>
              </a:ext>
            </a:extLst>
          </p:cNvPr>
          <p:cNvSpPr/>
          <p:nvPr/>
        </p:nvSpPr>
        <p:spPr bwMode="gray">
          <a:xfrm>
            <a:off x="597514" y="4066687"/>
            <a:ext cx="676277" cy="216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電子申請</a:t>
            </a:r>
          </a:p>
        </p:txBody>
      </p:sp>
      <p:sp>
        <p:nvSpPr>
          <p:cNvPr id="22" name="フローチャート: 磁気ディスク 21">
            <a:extLst>
              <a:ext uri="{FF2B5EF4-FFF2-40B4-BE49-F238E27FC236}">
                <a16:creationId xmlns:a16="http://schemas.microsoft.com/office/drawing/2014/main" id="{D64AD98D-C7C3-3B6D-FC06-722921039D39}"/>
              </a:ext>
            </a:extLst>
          </p:cNvPr>
          <p:cNvSpPr/>
          <p:nvPr/>
        </p:nvSpPr>
        <p:spPr bwMode="gray">
          <a:xfrm>
            <a:off x="1427714" y="4421003"/>
            <a:ext cx="1913990"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sp>
        <p:nvSpPr>
          <p:cNvPr id="23" name="フローチャート: 磁気ディスク 22">
            <a:extLst>
              <a:ext uri="{FF2B5EF4-FFF2-40B4-BE49-F238E27FC236}">
                <a16:creationId xmlns:a16="http://schemas.microsoft.com/office/drawing/2014/main" id="{A1D90FDD-173B-0860-933C-74A671C90F2E}"/>
              </a:ext>
            </a:extLst>
          </p:cNvPr>
          <p:cNvSpPr/>
          <p:nvPr/>
        </p:nvSpPr>
        <p:spPr bwMode="gray">
          <a:xfrm>
            <a:off x="3562093" y="4066687"/>
            <a:ext cx="1467679" cy="216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電子申請</a:t>
            </a:r>
          </a:p>
        </p:txBody>
      </p:sp>
      <p:sp>
        <p:nvSpPr>
          <p:cNvPr id="24" name="フローチャート: 磁気ディスク 23">
            <a:extLst>
              <a:ext uri="{FF2B5EF4-FFF2-40B4-BE49-F238E27FC236}">
                <a16:creationId xmlns:a16="http://schemas.microsoft.com/office/drawing/2014/main" id="{48DE10DB-C04C-C0D3-074E-330BB0301CB4}"/>
              </a:ext>
            </a:extLst>
          </p:cNvPr>
          <p:cNvSpPr/>
          <p:nvPr/>
        </p:nvSpPr>
        <p:spPr bwMode="gray">
          <a:xfrm>
            <a:off x="5192525" y="4421003"/>
            <a:ext cx="1838615"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sp>
        <p:nvSpPr>
          <p:cNvPr id="25" name="フローチャート: 磁気ディスク 24">
            <a:extLst>
              <a:ext uri="{FF2B5EF4-FFF2-40B4-BE49-F238E27FC236}">
                <a16:creationId xmlns:a16="http://schemas.microsoft.com/office/drawing/2014/main" id="{490579C1-7306-2548-349C-73028660F5FE}"/>
              </a:ext>
            </a:extLst>
          </p:cNvPr>
          <p:cNvSpPr/>
          <p:nvPr/>
        </p:nvSpPr>
        <p:spPr bwMode="gray">
          <a:xfrm>
            <a:off x="8638511" y="4066687"/>
            <a:ext cx="621605" cy="216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電子申請</a:t>
            </a:r>
          </a:p>
        </p:txBody>
      </p:sp>
      <p:cxnSp>
        <p:nvCxnSpPr>
          <p:cNvPr id="31" name="直線矢印コネクタ 30">
            <a:extLst>
              <a:ext uri="{FF2B5EF4-FFF2-40B4-BE49-F238E27FC236}">
                <a16:creationId xmlns:a16="http://schemas.microsoft.com/office/drawing/2014/main" id="{D4016D01-5AEE-8F51-398D-916AF1A12E9A}"/>
              </a:ext>
            </a:extLst>
          </p:cNvPr>
          <p:cNvCxnSpPr>
            <a:cxnSpLocks/>
          </p:cNvCxnSpPr>
          <p:nvPr/>
        </p:nvCxnSpPr>
        <p:spPr bwMode="gray">
          <a:xfrm>
            <a:off x="826785" y="2757240"/>
            <a:ext cx="0" cy="1276559"/>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0E06A0D9-69C3-BBCE-F6B6-675A7DD89187}"/>
              </a:ext>
            </a:extLst>
          </p:cNvPr>
          <p:cNvCxnSpPr>
            <a:cxnSpLocks/>
          </p:cNvCxnSpPr>
          <p:nvPr/>
        </p:nvCxnSpPr>
        <p:spPr bwMode="gray">
          <a:xfrm>
            <a:off x="1882674" y="3328334"/>
            <a:ext cx="0" cy="111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2C1B807-616F-A034-1D2E-9C7A3A9E705A}"/>
              </a:ext>
            </a:extLst>
          </p:cNvPr>
          <p:cNvCxnSpPr>
            <a:cxnSpLocks/>
          </p:cNvCxnSpPr>
          <p:nvPr/>
        </p:nvCxnSpPr>
        <p:spPr bwMode="gray">
          <a:xfrm>
            <a:off x="2565822" y="3328334"/>
            <a:ext cx="0" cy="111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D244F7EF-C35C-2833-CEA0-A86AE274A9CC}"/>
              </a:ext>
            </a:extLst>
          </p:cNvPr>
          <p:cNvCxnSpPr>
            <a:cxnSpLocks/>
          </p:cNvCxnSpPr>
          <p:nvPr/>
        </p:nvCxnSpPr>
        <p:spPr bwMode="gray">
          <a:xfrm>
            <a:off x="5454344" y="3328334"/>
            <a:ext cx="0" cy="111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コネクタ: カギ線 48">
            <a:extLst>
              <a:ext uri="{FF2B5EF4-FFF2-40B4-BE49-F238E27FC236}">
                <a16:creationId xmlns:a16="http://schemas.microsoft.com/office/drawing/2014/main" id="{554C3141-719D-0B65-42DE-8B87CF3702D2}"/>
              </a:ext>
            </a:extLst>
          </p:cNvPr>
          <p:cNvCxnSpPr>
            <a:cxnSpLocks/>
            <a:stCxn id="21" idx="3"/>
            <a:endCxn id="22" idx="2"/>
          </p:cNvCxnSpPr>
          <p:nvPr/>
        </p:nvCxnSpPr>
        <p:spPr bwMode="gray">
          <a:xfrm rot="16200000" flipH="1">
            <a:off x="1058525" y="4159814"/>
            <a:ext cx="246316" cy="492061"/>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1" name="コネクタ: カギ線 50">
            <a:extLst>
              <a:ext uri="{FF2B5EF4-FFF2-40B4-BE49-F238E27FC236}">
                <a16:creationId xmlns:a16="http://schemas.microsoft.com/office/drawing/2014/main" id="{02BBC604-542F-365C-C38C-FAF2F5639562}"/>
              </a:ext>
            </a:extLst>
          </p:cNvPr>
          <p:cNvCxnSpPr>
            <a:cxnSpLocks/>
            <a:stCxn id="22" idx="4"/>
            <a:endCxn id="23" idx="2"/>
          </p:cNvCxnSpPr>
          <p:nvPr/>
        </p:nvCxnSpPr>
        <p:spPr bwMode="gray">
          <a:xfrm flipV="1">
            <a:off x="3341704" y="4174687"/>
            <a:ext cx="220389" cy="354316"/>
          </a:xfrm>
          <a:prstGeom prst="bentConnector3">
            <a:avLst>
              <a:gd name="adj1" fmla="val 50000"/>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6" name="コネクタ: カギ線 55">
            <a:extLst>
              <a:ext uri="{FF2B5EF4-FFF2-40B4-BE49-F238E27FC236}">
                <a16:creationId xmlns:a16="http://schemas.microsoft.com/office/drawing/2014/main" id="{CF8CBC07-533F-4545-19B8-81F431DAB879}"/>
              </a:ext>
            </a:extLst>
          </p:cNvPr>
          <p:cNvCxnSpPr>
            <a:cxnSpLocks/>
            <a:stCxn id="23" idx="3"/>
            <a:endCxn id="24" idx="2"/>
          </p:cNvCxnSpPr>
          <p:nvPr/>
        </p:nvCxnSpPr>
        <p:spPr bwMode="gray">
          <a:xfrm rot="16200000" flipH="1">
            <a:off x="4621071" y="3957549"/>
            <a:ext cx="246316" cy="896592"/>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8" name="コネクタ: カギ線 67">
            <a:extLst>
              <a:ext uri="{FF2B5EF4-FFF2-40B4-BE49-F238E27FC236}">
                <a16:creationId xmlns:a16="http://schemas.microsoft.com/office/drawing/2014/main" id="{6E32C8B3-8CB3-02E3-2B13-93F1CE533330}"/>
              </a:ext>
            </a:extLst>
          </p:cNvPr>
          <p:cNvCxnSpPr>
            <a:cxnSpLocks/>
            <a:stCxn id="92" idx="4"/>
            <a:endCxn id="25" idx="3"/>
          </p:cNvCxnSpPr>
          <p:nvPr/>
        </p:nvCxnSpPr>
        <p:spPr bwMode="gray">
          <a:xfrm flipV="1">
            <a:off x="8700421" y="4282687"/>
            <a:ext cx="248893" cy="246316"/>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830D04D4-A833-DC9B-53BC-EBF7748FB441}"/>
              </a:ext>
            </a:extLst>
          </p:cNvPr>
          <p:cNvSpPr/>
          <p:nvPr/>
        </p:nvSpPr>
        <p:spPr bwMode="gray">
          <a:xfrm>
            <a:off x="3776641" y="2047675"/>
            <a:ext cx="504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補正</a:t>
            </a:r>
          </a:p>
        </p:txBody>
      </p:sp>
      <p:sp>
        <p:nvSpPr>
          <p:cNvPr id="48" name="正方形/長方形 47">
            <a:extLst>
              <a:ext uri="{FF2B5EF4-FFF2-40B4-BE49-F238E27FC236}">
                <a16:creationId xmlns:a16="http://schemas.microsoft.com/office/drawing/2014/main" id="{DE4841A9-22CA-681D-5C09-39107A03BB47}"/>
              </a:ext>
            </a:extLst>
          </p:cNvPr>
          <p:cNvSpPr/>
          <p:nvPr/>
        </p:nvSpPr>
        <p:spPr bwMode="gray">
          <a:xfrm>
            <a:off x="97518" y="1930951"/>
            <a:ext cx="288000" cy="792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市民</a:t>
            </a:r>
            <a:r>
              <a:rPr kumimoji="1" lang="en-US" altLang="ja-JP" sz="1050">
                <a:latin typeface="+mn-lt"/>
                <a:cs typeface="+mn-cs"/>
              </a:rPr>
              <a:t>/</a:t>
            </a:r>
            <a:r>
              <a:rPr kumimoji="1" lang="ja-JP" altLang="en-US" sz="1050">
                <a:latin typeface="+mn-lt"/>
                <a:cs typeface="+mn-cs"/>
              </a:rPr>
              <a:t>事業者</a:t>
            </a:r>
          </a:p>
        </p:txBody>
      </p:sp>
      <p:sp>
        <p:nvSpPr>
          <p:cNvPr id="50" name="正方形/長方形 49">
            <a:extLst>
              <a:ext uri="{FF2B5EF4-FFF2-40B4-BE49-F238E27FC236}">
                <a16:creationId xmlns:a16="http://schemas.microsoft.com/office/drawing/2014/main" id="{04C9E156-7794-C57C-8076-DE7CA5C06749}"/>
              </a:ext>
            </a:extLst>
          </p:cNvPr>
          <p:cNvSpPr/>
          <p:nvPr/>
        </p:nvSpPr>
        <p:spPr bwMode="gray">
          <a:xfrm>
            <a:off x="97518" y="2860131"/>
            <a:ext cx="180000" cy="1037673"/>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職員</a:t>
            </a:r>
          </a:p>
        </p:txBody>
      </p:sp>
      <p:sp>
        <p:nvSpPr>
          <p:cNvPr id="54" name="正方形/長方形 53">
            <a:extLst>
              <a:ext uri="{FF2B5EF4-FFF2-40B4-BE49-F238E27FC236}">
                <a16:creationId xmlns:a16="http://schemas.microsoft.com/office/drawing/2014/main" id="{2D77E35A-7F10-5216-F457-4D557987E489}"/>
              </a:ext>
            </a:extLst>
          </p:cNvPr>
          <p:cNvSpPr/>
          <p:nvPr/>
        </p:nvSpPr>
        <p:spPr bwMode="gray">
          <a:xfrm>
            <a:off x="8777048" y="2047675"/>
            <a:ext cx="504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許可書、納入通知書受領</a:t>
            </a:r>
            <a:endParaRPr kumimoji="1" lang="en-US" altLang="ja-JP" sz="1050">
              <a:solidFill>
                <a:schemeClr val="bg1"/>
              </a:solidFill>
              <a:latin typeface="+mn-lt"/>
              <a:cs typeface="+mn-cs"/>
            </a:endParaRPr>
          </a:p>
        </p:txBody>
      </p:sp>
      <p:cxnSp>
        <p:nvCxnSpPr>
          <p:cNvPr id="70" name="直線矢印コネクタ 69">
            <a:extLst>
              <a:ext uri="{FF2B5EF4-FFF2-40B4-BE49-F238E27FC236}">
                <a16:creationId xmlns:a16="http://schemas.microsoft.com/office/drawing/2014/main" id="{05E29770-F76C-876B-A4F0-695107B8B875}"/>
              </a:ext>
            </a:extLst>
          </p:cNvPr>
          <p:cNvCxnSpPr>
            <a:cxnSpLocks/>
          </p:cNvCxnSpPr>
          <p:nvPr/>
        </p:nvCxnSpPr>
        <p:spPr bwMode="gray">
          <a:xfrm>
            <a:off x="3140841" y="3328334"/>
            <a:ext cx="0" cy="111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a:extLst>
              <a:ext uri="{FF2B5EF4-FFF2-40B4-BE49-F238E27FC236}">
                <a16:creationId xmlns:a16="http://schemas.microsoft.com/office/drawing/2014/main" id="{D1B624F4-6742-7E94-6057-954104D0BE7E}"/>
              </a:ext>
            </a:extLst>
          </p:cNvPr>
          <p:cNvCxnSpPr>
            <a:cxnSpLocks/>
          </p:cNvCxnSpPr>
          <p:nvPr/>
        </p:nvCxnSpPr>
        <p:spPr bwMode="gray">
          <a:xfrm>
            <a:off x="3958220" y="2757240"/>
            <a:ext cx="0" cy="1276559"/>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0" name="直線矢印コネクタ 79">
            <a:extLst>
              <a:ext uri="{FF2B5EF4-FFF2-40B4-BE49-F238E27FC236}">
                <a16:creationId xmlns:a16="http://schemas.microsoft.com/office/drawing/2014/main" id="{D8084811-39C6-E056-AF76-88E5C69702EE}"/>
              </a:ext>
            </a:extLst>
          </p:cNvPr>
          <p:cNvCxnSpPr>
            <a:cxnSpLocks/>
          </p:cNvCxnSpPr>
          <p:nvPr/>
        </p:nvCxnSpPr>
        <p:spPr bwMode="gray">
          <a:xfrm>
            <a:off x="4646242" y="2757240"/>
            <a:ext cx="0" cy="1276559"/>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直線矢印コネクタ 143">
            <a:extLst>
              <a:ext uri="{FF2B5EF4-FFF2-40B4-BE49-F238E27FC236}">
                <a16:creationId xmlns:a16="http://schemas.microsoft.com/office/drawing/2014/main" id="{379FA549-C6BB-D87E-85E9-8A44712DA046}"/>
              </a:ext>
            </a:extLst>
          </p:cNvPr>
          <p:cNvCxnSpPr>
            <a:cxnSpLocks/>
          </p:cNvCxnSpPr>
          <p:nvPr/>
        </p:nvCxnSpPr>
        <p:spPr bwMode="gray">
          <a:xfrm>
            <a:off x="6086355" y="3328334"/>
            <a:ext cx="0" cy="111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直線矢印コネクタ 146">
            <a:extLst>
              <a:ext uri="{FF2B5EF4-FFF2-40B4-BE49-F238E27FC236}">
                <a16:creationId xmlns:a16="http://schemas.microsoft.com/office/drawing/2014/main" id="{3D3D774E-6FD0-0EED-A07F-8C40777FD8F6}"/>
              </a:ext>
            </a:extLst>
          </p:cNvPr>
          <p:cNvCxnSpPr>
            <a:cxnSpLocks/>
          </p:cNvCxnSpPr>
          <p:nvPr/>
        </p:nvCxnSpPr>
        <p:spPr bwMode="gray">
          <a:xfrm flipH="1">
            <a:off x="6642537" y="3328334"/>
            <a:ext cx="0" cy="111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直線矢印コネクタ 150">
            <a:extLst>
              <a:ext uri="{FF2B5EF4-FFF2-40B4-BE49-F238E27FC236}">
                <a16:creationId xmlns:a16="http://schemas.microsoft.com/office/drawing/2014/main" id="{60796334-0FD1-ADC9-8910-B9505D07895E}"/>
              </a:ext>
            </a:extLst>
          </p:cNvPr>
          <p:cNvCxnSpPr>
            <a:cxnSpLocks/>
          </p:cNvCxnSpPr>
          <p:nvPr/>
        </p:nvCxnSpPr>
        <p:spPr bwMode="gray">
          <a:xfrm flipV="1">
            <a:off x="9138834" y="2757263"/>
            <a:ext cx="0" cy="131579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9" name="正方形/長方形 198">
            <a:extLst>
              <a:ext uri="{FF2B5EF4-FFF2-40B4-BE49-F238E27FC236}">
                <a16:creationId xmlns:a16="http://schemas.microsoft.com/office/drawing/2014/main" id="{01B20E64-1E1B-2DB1-7FFF-45429CE0FE50}"/>
              </a:ext>
            </a:extLst>
          </p:cNvPr>
          <p:cNvSpPr/>
          <p:nvPr/>
        </p:nvSpPr>
        <p:spPr bwMode="gray">
          <a:xfrm>
            <a:off x="97518" y="3980152"/>
            <a:ext cx="288000" cy="792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システム</a:t>
            </a:r>
            <a:endParaRPr kumimoji="1" lang="en-US" altLang="ja-JP" sz="1050">
              <a:latin typeface="+mn-lt"/>
              <a:cs typeface="+mn-cs"/>
            </a:endParaRPr>
          </a:p>
        </p:txBody>
      </p:sp>
      <p:graphicFrame>
        <p:nvGraphicFramePr>
          <p:cNvPr id="35" name="表 34">
            <a:extLst>
              <a:ext uri="{FF2B5EF4-FFF2-40B4-BE49-F238E27FC236}">
                <a16:creationId xmlns:a16="http://schemas.microsoft.com/office/drawing/2014/main" id="{7282F99F-A640-6FB3-D115-4EA318BFD642}"/>
              </a:ext>
            </a:extLst>
          </p:cNvPr>
          <p:cNvGraphicFramePr>
            <a:graphicFrameLocks noGrp="1"/>
          </p:cNvGraphicFramePr>
          <p:nvPr>
            <p:extLst>
              <p:ext uri="{D42A27DB-BD31-4B8C-83A1-F6EECF244321}">
                <p14:modId xmlns:p14="http://schemas.microsoft.com/office/powerpoint/2010/main" val="367467857"/>
              </p:ext>
            </p:extLst>
          </p:nvPr>
        </p:nvGraphicFramePr>
        <p:xfrm>
          <a:off x="102362" y="5002648"/>
          <a:ext cx="9287995" cy="1288361"/>
        </p:xfrm>
        <a:graphic>
          <a:graphicData uri="http://schemas.openxmlformats.org/drawingml/2006/table">
            <a:tbl>
              <a:tblPr firstRow="1" bandRow="1">
                <a:tableStyleId>{5C22544A-7EE6-4342-B048-85BDC9FD1C3A}</a:tableStyleId>
              </a:tblPr>
              <a:tblGrid>
                <a:gridCol w="301570">
                  <a:extLst>
                    <a:ext uri="{9D8B030D-6E8A-4147-A177-3AD203B41FA5}">
                      <a16:colId xmlns:a16="http://schemas.microsoft.com/office/drawing/2014/main" val="3979954694"/>
                    </a:ext>
                  </a:extLst>
                </a:gridCol>
                <a:gridCol w="333129">
                  <a:extLst>
                    <a:ext uri="{9D8B030D-6E8A-4147-A177-3AD203B41FA5}">
                      <a16:colId xmlns:a16="http://schemas.microsoft.com/office/drawing/2014/main" val="2540224945"/>
                    </a:ext>
                  </a:extLst>
                </a:gridCol>
                <a:gridCol w="721108">
                  <a:extLst>
                    <a:ext uri="{9D8B030D-6E8A-4147-A177-3AD203B41FA5}">
                      <a16:colId xmlns:a16="http://schemas.microsoft.com/office/drawing/2014/main" val="582104255"/>
                    </a:ext>
                  </a:extLst>
                </a:gridCol>
                <a:gridCol w="721108">
                  <a:extLst>
                    <a:ext uri="{9D8B030D-6E8A-4147-A177-3AD203B41FA5}">
                      <a16:colId xmlns:a16="http://schemas.microsoft.com/office/drawing/2014/main" val="2654825937"/>
                    </a:ext>
                  </a:extLst>
                </a:gridCol>
                <a:gridCol w="721108">
                  <a:extLst>
                    <a:ext uri="{9D8B030D-6E8A-4147-A177-3AD203B41FA5}">
                      <a16:colId xmlns:a16="http://schemas.microsoft.com/office/drawing/2014/main" val="1272099736"/>
                    </a:ext>
                  </a:extLst>
                </a:gridCol>
                <a:gridCol w="721108">
                  <a:extLst>
                    <a:ext uri="{9D8B030D-6E8A-4147-A177-3AD203B41FA5}">
                      <a16:colId xmlns:a16="http://schemas.microsoft.com/office/drawing/2014/main" val="2204722057"/>
                    </a:ext>
                  </a:extLst>
                </a:gridCol>
                <a:gridCol w="721108">
                  <a:extLst>
                    <a:ext uri="{9D8B030D-6E8A-4147-A177-3AD203B41FA5}">
                      <a16:colId xmlns:a16="http://schemas.microsoft.com/office/drawing/2014/main" val="3352681338"/>
                    </a:ext>
                  </a:extLst>
                </a:gridCol>
                <a:gridCol w="721108">
                  <a:extLst>
                    <a:ext uri="{9D8B030D-6E8A-4147-A177-3AD203B41FA5}">
                      <a16:colId xmlns:a16="http://schemas.microsoft.com/office/drawing/2014/main" val="1063968467"/>
                    </a:ext>
                  </a:extLst>
                </a:gridCol>
                <a:gridCol w="721108">
                  <a:extLst>
                    <a:ext uri="{9D8B030D-6E8A-4147-A177-3AD203B41FA5}">
                      <a16:colId xmlns:a16="http://schemas.microsoft.com/office/drawing/2014/main" val="3722449262"/>
                    </a:ext>
                  </a:extLst>
                </a:gridCol>
                <a:gridCol w="721108">
                  <a:extLst>
                    <a:ext uri="{9D8B030D-6E8A-4147-A177-3AD203B41FA5}">
                      <a16:colId xmlns:a16="http://schemas.microsoft.com/office/drawing/2014/main" val="658205894"/>
                    </a:ext>
                  </a:extLst>
                </a:gridCol>
                <a:gridCol w="721108">
                  <a:extLst>
                    <a:ext uri="{9D8B030D-6E8A-4147-A177-3AD203B41FA5}">
                      <a16:colId xmlns:a16="http://schemas.microsoft.com/office/drawing/2014/main" val="750618391"/>
                    </a:ext>
                  </a:extLst>
                </a:gridCol>
                <a:gridCol w="721108">
                  <a:extLst>
                    <a:ext uri="{9D8B030D-6E8A-4147-A177-3AD203B41FA5}">
                      <a16:colId xmlns:a16="http://schemas.microsoft.com/office/drawing/2014/main" val="3569894686"/>
                    </a:ext>
                  </a:extLst>
                </a:gridCol>
                <a:gridCol w="721108">
                  <a:extLst>
                    <a:ext uri="{9D8B030D-6E8A-4147-A177-3AD203B41FA5}">
                      <a16:colId xmlns:a16="http://schemas.microsoft.com/office/drawing/2014/main" val="656186814"/>
                    </a:ext>
                  </a:extLst>
                </a:gridCol>
                <a:gridCol w="721108">
                  <a:extLst>
                    <a:ext uri="{9D8B030D-6E8A-4147-A177-3AD203B41FA5}">
                      <a16:colId xmlns:a16="http://schemas.microsoft.com/office/drawing/2014/main" val="767150895"/>
                    </a:ext>
                  </a:extLst>
                </a:gridCol>
              </a:tblGrid>
              <a:tr h="556841">
                <a:tc rowSpan="2">
                  <a:txBody>
                    <a:bodyPr/>
                    <a:lstStyle/>
                    <a:p>
                      <a:r>
                        <a:rPr kumimoji="1" lang="ja-JP" altLang="en-US" sz="1050" b="0">
                          <a:solidFill>
                            <a:schemeClr val="tx1"/>
                          </a:solidFill>
                        </a:rPr>
                        <a:t>処理ステータス</a:t>
                      </a:r>
                      <a:r>
                        <a:rPr kumimoji="1" lang="en-US" altLang="ja-JP" sz="1050" b="0">
                          <a:solidFill>
                            <a:schemeClr val="tx1"/>
                          </a:solidFill>
                        </a:rPr>
                        <a:t>(</a:t>
                      </a:r>
                      <a:r>
                        <a:rPr kumimoji="1" lang="ja-JP" altLang="en-US" sz="1050" b="0">
                          <a:solidFill>
                            <a:schemeClr val="tx1"/>
                          </a:solidFill>
                        </a:rPr>
                        <a:t>案</a:t>
                      </a:r>
                      <a:r>
                        <a:rPr kumimoji="1" lang="en-US" altLang="ja-JP" sz="1050" b="0">
                          <a:solidFill>
                            <a:schemeClr val="tx1"/>
                          </a:solidFill>
                        </a:rPr>
                        <a:t>)</a:t>
                      </a:r>
                      <a:endParaRPr kumimoji="1" lang="ja-JP" altLang="en-US" sz="1050" b="0">
                        <a:solidFill>
                          <a:schemeClr val="tx1"/>
                        </a:solidFill>
                      </a:endParaRPr>
                    </a:p>
                  </a:txBody>
                  <a:tcPr vert="eaVert">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algn="ctr"/>
                      <a:r>
                        <a:rPr kumimoji="1" lang="ja-JP" altLang="en-US" sz="1050" b="0">
                          <a:solidFill>
                            <a:schemeClr val="bg1"/>
                          </a:solidFill>
                        </a:rPr>
                        <a:t>電子申請</a:t>
                      </a:r>
                    </a:p>
                  </a:txBody>
                  <a:tcPr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kumimoji="1" lang="ja-JP" altLang="en-US" sz="1050" b="0">
                          <a:solidFill>
                            <a:schemeClr val="tx1"/>
                          </a:solidFill>
                        </a:rPr>
                        <a:t>申請中</a:t>
                      </a:r>
                      <a:endParaRPr kumimoji="1" lang="en-US" altLang="ja-JP"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申請中</a:t>
                      </a:r>
                      <a:endParaRPr kumimoji="1" lang="en-US" altLang="ja-JP"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対応中</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差し戻し</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差し戻し</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rPr>
                        <a:t>再申請中</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再申請中</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rPr>
                        <a:t>処理中</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rPr>
                        <a:t>処理中</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処理中</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承認済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承認済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59774679"/>
                  </a:ext>
                </a:extLst>
              </a:tr>
              <a:tr h="556841">
                <a:tc vMerge="1">
                  <a:txBody>
                    <a:bodyPr/>
                    <a:lstStyle/>
                    <a:p>
                      <a:endParaRPr kumimoji="1" lang="ja-JP" altLang="en-US" sz="1050">
                        <a:solidFill>
                          <a:sysClr val="windowText" lastClr="000000"/>
                        </a:solidFill>
                      </a:endParaRPr>
                    </a:p>
                  </a:txBody>
                  <a:tcP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bg1"/>
                          </a:solidFill>
                        </a:rPr>
                        <a:t>許可</a:t>
                      </a:r>
                    </a:p>
                  </a:txBody>
                  <a:tcPr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ctr"/>
                      <a:r>
                        <a:rPr kumimoji="1" lang="en-US" altLang="ja-JP" sz="1050" b="0">
                          <a:solidFill>
                            <a:schemeClr val="tx1"/>
                          </a:solidFill>
                        </a:rPr>
                        <a:t>―</a:t>
                      </a:r>
                      <a:endParaRPr kumimoji="1" lang="ja-JP"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zh-TW" altLang="en-US" sz="1050" b="0">
                          <a:solidFill>
                            <a:schemeClr val="tx1"/>
                          </a:solidFill>
                        </a:rPr>
                        <a:t>受付－審査前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zh-TW" altLang="en-US" sz="1050" b="0">
                          <a:solidFill>
                            <a:schemeClr val="tx1"/>
                          </a:solidFill>
                        </a:rPr>
                        <a:t>受付－審査前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zh-TW" altLang="en-US" sz="1050" b="0">
                          <a:solidFill>
                            <a:schemeClr val="tx1"/>
                          </a:solidFill>
                        </a:rPr>
                        <a:t>受付－</a:t>
                      </a:r>
                      <a:r>
                        <a:rPr kumimoji="1" lang="ja-JP" altLang="en-US" sz="1050" b="0">
                          <a:solidFill>
                            <a:schemeClr val="tx1"/>
                          </a:solidFill>
                        </a:rPr>
                        <a:t>補正指示</a:t>
                      </a:r>
                      <a:endParaRPr kumimoji="1" lang="zh-TW"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mn-lt"/>
                          <a:ea typeface="+mn-ea"/>
                          <a:cs typeface="+mn-cs"/>
                        </a:rPr>
                        <a:t>受付－</a:t>
                      </a:r>
                      <a:r>
                        <a:rPr kumimoji="1" lang="ja-JP" altLang="en-US" sz="1050" b="0" i="0" u="none" strike="noStrike" kern="1200" cap="none" spc="0" normalizeH="0" baseline="0" noProof="0">
                          <a:ln>
                            <a:noFill/>
                          </a:ln>
                          <a:solidFill>
                            <a:prstClr val="black"/>
                          </a:solidFill>
                          <a:effectLst/>
                          <a:uLnTx/>
                          <a:uFillTx/>
                          <a:latin typeface="+mn-lt"/>
                          <a:ea typeface="+mn-ea"/>
                          <a:cs typeface="+mn-cs"/>
                        </a:rPr>
                        <a:t>補正指示</a:t>
                      </a:r>
                      <a:endParaRPr kumimoji="1" lang="zh-TW" altLang="en-US" sz="1050" b="0" i="0" u="none" strike="noStrike" kern="1200" cap="none" spc="0" normalizeH="0" baseline="0" noProof="0">
                        <a:ln>
                          <a:noFill/>
                        </a:ln>
                        <a:solidFill>
                          <a:prstClr val="black"/>
                        </a:solidFill>
                        <a:effectLst/>
                        <a:uLnTx/>
                        <a:uFillTx/>
                        <a:latin typeface="+mn-lt"/>
                        <a:ea typeface="+mn-ea"/>
                        <a:cs typeface="+mn-cs"/>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mn-lt"/>
                          <a:ea typeface="+mn-ea"/>
                          <a:cs typeface="+mn-cs"/>
                        </a:rPr>
                        <a:t>受付－</a:t>
                      </a:r>
                      <a:r>
                        <a:rPr kumimoji="1" lang="ja-JP" altLang="en-US" sz="1050" b="0" i="0" u="none" strike="noStrike" kern="1200" cap="none" spc="0" normalizeH="0" baseline="0" noProof="0">
                          <a:ln>
                            <a:noFill/>
                          </a:ln>
                          <a:solidFill>
                            <a:prstClr val="black"/>
                          </a:solidFill>
                          <a:effectLst/>
                          <a:uLnTx/>
                          <a:uFillTx/>
                          <a:latin typeface="+mn-lt"/>
                          <a:ea typeface="+mn-ea"/>
                          <a:cs typeface="+mn-cs"/>
                        </a:rPr>
                        <a:t>補正後</a:t>
                      </a:r>
                      <a:endParaRPr kumimoji="1" lang="zh-TW" altLang="en-US" sz="1050" b="0" i="0" u="none" strike="noStrike" kern="1200" cap="none" spc="0" normalizeH="0" baseline="0" noProof="0">
                        <a:ln>
                          <a:noFill/>
                        </a:ln>
                        <a:solidFill>
                          <a:prstClr val="black"/>
                        </a:solidFill>
                        <a:effectLst/>
                        <a:uLnTx/>
                        <a:uFillTx/>
                        <a:latin typeface="+mn-lt"/>
                        <a:ea typeface="+mn-ea"/>
                        <a:cs typeface="+mn-cs"/>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a:ea typeface="Yu Gothic UI"/>
                          <a:cs typeface="+mn-cs"/>
                        </a:rPr>
                        <a:t>受付ー補正後</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mn-lt"/>
                          <a:ea typeface="+mn-ea"/>
                          <a:cs typeface="+mn-cs"/>
                        </a:rPr>
                        <a:t>受付ー補正後</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algn="ctr" defTabSz="990564" rtl="0" eaLnBrk="1" fontAlgn="b" latinLnBrk="0" hangingPunct="1"/>
                      <a:r>
                        <a:rPr kumimoji="1" lang="zh-TW" altLang="en-US" sz="1050" b="0" kern="1200">
                          <a:solidFill>
                            <a:schemeClr val="tx1"/>
                          </a:solidFill>
                          <a:latin typeface="+mn-lt"/>
                          <a:ea typeface="+mn-ea"/>
                          <a:cs typeface="+mn-cs"/>
                        </a:rPr>
                        <a:t>起案－許可前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algn="ctr" defTabSz="990564" rtl="0" eaLnBrk="1" fontAlgn="b" latinLnBrk="0" hangingPunct="1"/>
                      <a:r>
                        <a:rPr kumimoji="1" lang="zh-TW" altLang="en-US" sz="1050" b="0" kern="1200">
                          <a:solidFill>
                            <a:schemeClr val="tx1"/>
                          </a:solidFill>
                          <a:latin typeface="+mn-lt"/>
                          <a:ea typeface="+mn-ea"/>
                          <a:cs typeface="+mn-cs"/>
                        </a:rPr>
                        <a:t>起案－許可前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rPr>
                        <a:t>許可ー着手前など</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rPr>
                        <a:t>許可ー着手前など</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26604236"/>
                  </a:ext>
                </a:extLst>
              </a:tr>
            </a:tbl>
          </a:graphicData>
        </a:graphic>
      </p:graphicFrame>
      <p:sp>
        <p:nvSpPr>
          <p:cNvPr id="28" name="正方形/長方形 27">
            <a:extLst>
              <a:ext uri="{FF2B5EF4-FFF2-40B4-BE49-F238E27FC236}">
                <a16:creationId xmlns:a16="http://schemas.microsoft.com/office/drawing/2014/main" id="{19DDBFEE-F10C-FF04-1F98-C6679B9F60AA}"/>
              </a:ext>
            </a:extLst>
          </p:cNvPr>
          <p:cNvSpPr/>
          <p:nvPr/>
        </p:nvSpPr>
        <p:spPr bwMode="gray">
          <a:xfrm>
            <a:off x="7325656" y="2902077"/>
            <a:ext cx="504000" cy="432000"/>
          </a:xfrm>
          <a:prstGeom prst="rect">
            <a:avLst/>
          </a:prstGeom>
          <a:solidFill>
            <a:schemeClr val="accent5"/>
          </a:solidFill>
          <a:ln w="12700" algn="ctr">
            <a:no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許可</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（決裁）</a:t>
            </a:r>
          </a:p>
        </p:txBody>
      </p:sp>
      <p:sp>
        <p:nvSpPr>
          <p:cNvPr id="40" name="フローチャート: 磁気ディスク 39">
            <a:extLst>
              <a:ext uri="{FF2B5EF4-FFF2-40B4-BE49-F238E27FC236}">
                <a16:creationId xmlns:a16="http://schemas.microsoft.com/office/drawing/2014/main" id="{F0FD43ED-DD11-38BC-E537-C0D833B7A81E}"/>
              </a:ext>
            </a:extLst>
          </p:cNvPr>
          <p:cNvSpPr/>
          <p:nvPr/>
        </p:nvSpPr>
        <p:spPr bwMode="gray">
          <a:xfrm>
            <a:off x="7111288" y="4631587"/>
            <a:ext cx="630411" cy="216000"/>
          </a:xfrm>
          <a:prstGeom prst="flowChartMagneticDisk">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文書管理</a:t>
            </a:r>
          </a:p>
        </p:txBody>
      </p:sp>
      <p:sp>
        <p:nvSpPr>
          <p:cNvPr id="92" name="フローチャート: 磁気ディスク 91">
            <a:extLst>
              <a:ext uri="{FF2B5EF4-FFF2-40B4-BE49-F238E27FC236}">
                <a16:creationId xmlns:a16="http://schemas.microsoft.com/office/drawing/2014/main" id="{99E244E8-2BFC-9EB6-28EC-E200B7AFA2B5}"/>
              </a:ext>
            </a:extLst>
          </p:cNvPr>
          <p:cNvSpPr/>
          <p:nvPr/>
        </p:nvSpPr>
        <p:spPr bwMode="gray">
          <a:xfrm>
            <a:off x="8018550" y="4421003"/>
            <a:ext cx="681871"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97" name="直線矢印コネクタ 96">
            <a:extLst>
              <a:ext uri="{FF2B5EF4-FFF2-40B4-BE49-F238E27FC236}">
                <a16:creationId xmlns:a16="http://schemas.microsoft.com/office/drawing/2014/main" id="{01304F51-C673-0AB4-42C8-33F5DBC5D8D6}"/>
              </a:ext>
            </a:extLst>
          </p:cNvPr>
          <p:cNvCxnSpPr>
            <a:cxnSpLocks/>
            <a:stCxn id="18" idx="2"/>
          </p:cNvCxnSpPr>
          <p:nvPr/>
        </p:nvCxnSpPr>
        <p:spPr bwMode="gray">
          <a:xfrm flipH="1">
            <a:off x="8302211" y="3816411"/>
            <a:ext cx="0" cy="606766"/>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コネクタ: カギ線 18">
            <a:extLst>
              <a:ext uri="{FF2B5EF4-FFF2-40B4-BE49-F238E27FC236}">
                <a16:creationId xmlns:a16="http://schemas.microsoft.com/office/drawing/2014/main" id="{F3DA804A-861B-081B-9DEB-1FD87EACE6BD}"/>
              </a:ext>
            </a:extLst>
          </p:cNvPr>
          <p:cNvCxnSpPr>
            <a:cxnSpLocks/>
            <a:stCxn id="24" idx="3"/>
            <a:endCxn id="40" idx="2"/>
          </p:cNvCxnSpPr>
          <p:nvPr/>
        </p:nvCxnSpPr>
        <p:spPr bwMode="gray">
          <a:xfrm rot="16200000" flipH="1">
            <a:off x="6560268" y="4188567"/>
            <a:ext cx="102584" cy="999455"/>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7" name="コネクタ: カギ線 36">
            <a:extLst>
              <a:ext uri="{FF2B5EF4-FFF2-40B4-BE49-F238E27FC236}">
                <a16:creationId xmlns:a16="http://schemas.microsoft.com/office/drawing/2014/main" id="{2EDF1A94-5663-2BE9-032D-10F61C9EEB6A}"/>
              </a:ext>
            </a:extLst>
          </p:cNvPr>
          <p:cNvCxnSpPr>
            <a:cxnSpLocks/>
            <a:stCxn id="40" idx="4"/>
            <a:endCxn id="92" idx="2"/>
          </p:cNvCxnSpPr>
          <p:nvPr/>
        </p:nvCxnSpPr>
        <p:spPr bwMode="gray">
          <a:xfrm flipV="1">
            <a:off x="7741699" y="4529003"/>
            <a:ext cx="276851" cy="210584"/>
          </a:xfrm>
          <a:prstGeom prst="bentConnector3">
            <a:avLst>
              <a:gd name="adj1" fmla="val 50000"/>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2FE73143-F2C6-F622-90F6-960441C619FF}"/>
              </a:ext>
            </a:extLst>
          </p:cNvPr>
          <p:cNvSpPr txBox="1"/>
          <p:nvPr/>
        </p:nvSpPr>
        <p:spPr bwMode="gray">
          <a:xfrm>
            <a:off x="2427053" y="6337528"/>
            <a:ext cx="6431203" cy="349702"/>
          </a:xfrm>
          <a:prstGeom prst="rect">
            <a:avLst/>
          </a:prstGeom>
          <a:noFill/>
        </p:spPr>
        <p:txBody>
          <a:bodyPr wrap="square" lIns="36000" tIns="36000" rIns="36000" bIns="36000">
            <a:spAutoFit/>
          </a:bodyPr>
          <a:lstStyle/>
          <a:p>
            <a:r>
              <a:rPr kumimoji="1" lang="en-US" altLang="ja-JP" sz="900"/>
              <a:t>*</a:t>
            </a:r>
            <a:r>
              <a:rPr kumimoji="1" lang="ja-JP" altLang="en-US" sz="900"/>
              <a:t>：詳細なフローついては、別紙にて整理している。概要フローは一部抜粋である。</a:t>
            </a:r>
            <a:endParaRPr kumimoji="1" lang="en-US" altLang="ja-JP" sz="900">
              <a:latin typeface="+mn-lt"/>
              <a:cs typeface="+mn-cs"/>
            </a:endParaRPr>
          </a:p>
          <a:p>
            <a:r>
              <a:rPr kumimoji="1" lang="ja-JP" altLang="en-US" sz="900">
                <a:latin typeface="+mn-lt"/>
                <a:cs typeface="+mn-cs"/>
              </a:rPr>
              <a:t>*</a:t>
            </a:r>
            <a:r>
              <a:rPr kumimoji="1" lang="en-US" altLang="ja-JP" sz="900">
                <a:latin typeface="+mn-lt"/>
                <a:cs typeface="+mn-cs"/>
              </a:rPr>
              <a:t>*</a:t>
            </a:r>
            <a:r>
              <a:rPr kumimoji="1" lang="ja-JP" altLang="en-US" sz="900">
                <a:latin typeface="+mn-lt"/>
                <a:cs typeface="+mn-cs"/>
              </a:rPr>
              <a:t>：文書管理システムとの自動連携については、</a:t>
            </a:r>
            <a:r>
              <a:rPr kumimoji="1" lang="en-US" altLang="ja-JP" sz="900">
                <a:latin typeface="+mn-lt"/>
                <a:cs typeface="+mn-cs"/>
              </a:rPr>
              <a:t>API</a:t>
            </a:r>
            <a:r>
              <a:rPr kumimoji="1" lang="ja-JP" altLang="en-US" sz="900">
                <a:latin typeface="+mn-lt"/>
                <a:cs typeface="+mn-cs"/>
              </a:rPr>
              <a:t>連携を想定しており、実装可否やタイミングについては協議予定である。</a:t>
            </a:r>
            <a:endParaRPr kumimoji="1" lang="en-US" altLang="ja-JP" sz="900">
              <a:latin typeface="+mn-lt"/>
              <a:cs typeface="+mn-cs"/>
            </a:endParaRPr>
          </a:p>
        </p:txBody>
      </p:sp>
      <p:grpSp>
        <p:nvGrpSpPr>
          <p:cNvPr id="16" name="グループ化 15">
            <a:extLst>
              <a:ext uri="{FF2B5EF4-FFF2-40B4-BE49-F238E27FC236}">
                <a16:creationId xmlns:a16="http://schemas.microsoft.com/office/drawing/2014/main" id="{11ABEFF1-A0E6-5FFD-D86F-60E08BFEC511}"/>
              </a:ext>
            </a:extLst>
          </p:cNvPr>
          <p:cNvGrpSpPr/>
          <p:nvPr/>
        </p:nvGrpSpPr>
        <p:grpSpPr>
          <a:xfrm>
            <a:off x="6961293" y="917771"/>
            <a:ext cx="2493185" cy="468000"/>
            <a:chOff x="6961293" y="917771"/>
            <a:chExt cx="2493185" cy="468000"/>
          </a:xfrm>
        </p:grpSpPr>
        <p:sp>
          <p:nvSpPr>
            <p:cNvPr id="17" name="正方形/長方形 16">
              <a:extLst>
                <a:ext uri="{FF2B5EF4-FFF2-40B4-BE49-F238E27FC236}">
                  <a16:creationId xmlns:a16="http://schemas.microsoft.com/office/drawing/2014/main" id="{5FE206E1-8C63-702A-C013-F9A08858F50F}"/>
                </a:ext>
              </a:extLst>
            </p:cNvPr>
            <p:cNvSpPr/>
            <p:nvPr/>
          </p:nvSpPr>
          <p:spPr bwMode="gray">
            <a:xfrm>
              <a:off x="7026074" y="1112571"/>
              <a:ext cx="576000" cy="216000"/>
            </a:xfrm>
            <a:prstGeom prst="rect">
              <a:avLst/>
            </a:prstGeom>
            <a:solidFill>
              <a:srgbClr val="86BC25"/>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schemeClr val="bg1"/>
                  </a:solidFill>
                  <a:effectLst/>
                  <a:uLnTx/>
                  <a:uFillTx/>
                  <a:latin typeface="+mn-lt"/>
                  <a:ea typeface="+mn-ea"/>
                  <a:cs typeface="+mn-cs"/>
                </a:rPr>
                <a:t>電子申請</a:t>
              </a:r>
            </a:p>
          </p:txBody>
        </p:sp>
        <p:sp>
          <p:nvSpPr>
            <p:cNvPr id="26" name="正方形/長方形 25">
              <a:extLst>
                <a:ext uri="{FF2B5EF4-FFF2-40B4-BE49-F238E27FC236}">
                  <a16:creationId xmlns:a16="http://schemas.microsoft.com/office/drawing/2014/main" id="{3BA09C23-EE75-9B9B-6BE5-9A3BEAA4E29A}"/>
                </a:ext>
              </a:extLst>
            </p:cNvPr>
            <p:cNvSpPr/>
            <p:nvPr/>
          </p:nvSpPr>
          <p:spPr bwMode="gray">
            <a:xfrm>
              <a:off x="7628676" y="1112571"/>
              <a:ext cx="576000" cy="216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許可</a:t>
              </a:r>
            </a:p>
          </p:txBody>
        </p:sp>
        <p:sp>
          <p:nvSpPr>
            <p:cNvPr id="36" name="正方形/長方形 35">
              <a:extLst>
                <a:ext uri="{FF2B5EF4-FFF2-40B4-BE49-F238E27FC236}">
                  <a16:creationId xmlns:a16="http://schemas.microsoft.com/office/drawing/2014/main" id="{C02379D2-9DD4-F7FC-ECC1-4B2CF86BBF16}"/>
                </a:ext>
              </a:extLst>
            </p:cNvPr>
            <p:cNvSpPr/>
            <p:nvPr/>
          </p:nvSpPr>
          <p:spPr bwMode="gray">
            <a:xfrm>
              <a:off x="6961293" y="917771"/>
              <a:ext cx="2493185" cy="468000"/>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a:solidFill>
                    <a:prstClr val="black"/>
                  </a:solidFill>
                  <a:latin typeface="+mn-lt"/>
                  <a:cs typeface="+mn-cs"/>
                </a:rPr>
                <a:t>【</a:t>
              </a:r>
              <a:r>
                <a:rPr kumimoji="1" lang="ja-JP" altLang="en-US" sz="900" b="0" i="0" u="none" strike="noStrike" kern="1200" cap="none" spc="0" normalizeH="0" baseline="0" noProof="0">
                  <a:ln>
                    <a:noFill/>
                  </a:ln>
                  <a:solidFill>
                    <a:prstClr val="black"/>
                  </a:solidFill>
                  <a:effectLst/>
                  <a:uLnTx/>
                  <a:uFillTx/>
                  <a:latin typeface="+mn-lt"/>
                  <a:ea typeface="+mn-ea"/>
                  <a:cs typeface="+mn-cs"/>
                </a:rPr>
                <a:t>凡例</a:t>
              </a:r>
              <a:r>
                <a:rPr kumimoji="1" lang="en-US" altLang="ja-JP" sz="900" b="0" i="0" u="none" strike="noStrike" kern="1200" cap="none" spc="0" normalizeH="0" baseline="0" noProof="0">
                  <a:ln>
                    <a:noFill/>
                  </a:ln>
                  <a:solidFill>
                    <a:prstClr val="black"/>
                  </a:solidFill>
                  <a:effectLst/>
                  <a:uLnTx/>
                  <a:uFillTx/>
                  <a:latin typeface="+mn-lt"/>
                  <a:ea typeface="+mn-ea"/>
                  <a:cs typeface="+mn-cs"/>
                </a:rPr>
                <a:t>】</a:t>
              </a:r>
              <a:endParaRPr kumimoji="1" lang="ja-JP" altLang="en-US" sz="900" b="0" i="0" u="none" strike="noStrike" kern="1200" cap="none" spc="0" normalizeH="0" baseline="0" noProof="0">
                <a:ln>
                  <a:noFill/>
                </a:ln>
                <a:solidFill>
                  <a:prstClr val="black"/>
                </a:solidFill>
                <a:effectLst/>
                <a:uLnTx/>
                <a:uFillTx/>
                <a:latin typeface="+mn-lt"/>
                <a:ea typeface="+mn-ea"/>
                <a:cs typeface="+mn-cs"/>
              </a:endParaRPr>
            </a:p>
          </p:txBody>
        </p:sp>
        <p:sp>
          <p:nvSpPr>
            <p:cNvPr id="39" name="正方形/長方形 38">
              <a:extLst>
                <a:ext uri="{FF2B5EF4-FFF2-40B4-BE49-F238E27FC236}">
                  <a16:creationId xmlns:a16="http://schemas.microsoft.com/office/drawing/2014/main" id="{72598C07-EBC0-D79F-7252-936644DE879B}"/>
                </a:ext>
              </a:extLst>
            </p:cNvPr>
            <p:cNvSpPr/>
            <p:nvPr/>
          </p:nvSpPr>
          <p:spPr bwMode="gray">
            <a:xfrm>
              <a:off x="8231278" y="1112571"/>
              <a:ext cx="576000" cy="216000"/>
            </a:xfrm>
            <a:prstGeom prst="rect">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文書管理</a:t>
              </a:r>
              <a:r>
                <a:rPr kumimoji="1" lang="en-US" altLang="ja-JP" sz="900">
                  <a:solidFill>
                    <a:schemeClr val="bg1"/>
                  </a:solidFill>
                  <a:latin typeface="+mn-lt"/>
                  <a:cs typeface="+mn-cs"/>
                </a:rPr>
                <a:t>*</a:t>
              </a:r>
              <a:endParaRPr kumimoji="1" lang="ja-JP" altLang="en-US" sz="900">
                <a:solidFill>
                  <a:schemeClr val="bg1"/>
                </a:solidFill>
                <a:latin typeface="+mn-lt"/>
                <a:cs typeface="+mn-cs"/>
              </a:endParaRPr>
            </a:p>
          </p:txBody>
        </p:sp>
        <p:sp>
          <p:nvSpPr>
            <p:cNvPr id="42" name="正方形/長方形 41">
              <a:extLst>
                <a:ext uri="{FF2B5EF4-FFF2-40B4-BE49-F238E27FC236}">
                  <a16:creationId xmlns:a16="http://schemas.microsoft.com/office/drawing/2014/main" id="{4B219911-6549-E0FC-CEF0-384C5FBDC9F4}"/>
                </a:ext>
              </a:extLst>
            </p:cNvPr>
            <p:cNvSpPr/>
            <p:nvPr/>
          </p:nvSpPr>
          <p:spPr bwMode="gray">
            <a:xfrm>
              <a:off x="8833880" y="1113346"/>
              <a:ext cx="576000" cy="216000"/>
            </a:xfrm>
            <a:prstGeom prst="rect">
              <a:avLst/>
            </a:prstGeom>
            <a:solidFill>
              <a:schemeClr val="bg1">
                <a:lumMod val="50000"/>
              </a:schemeClr>
            </a:solidFill>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その他</a:t>
              </a:r>
            </a:p>
          </p:txBody>
        </p:sp>
      </p:grpSp>
      <p:sp>
        <p:nvSpPr>
          <p:cNvPr id="14" name="正方形/長方形 13">
            <a:extLst>
              <a:ext uri="{FF2B5EF4-FFF2-40B4-BE49-F238E27FC236}">
                <a16:creationId xmlns:a16="http://schemas.microsoft.com/office/drawing/2014/main" id="{79CD5A6B-6761-CF39-C441-A5C146C018C4}"/>
              </a:ext>
            </a:extLst>
          </p:cNvPr>
          <p:cNvSpPr/>
          <p:nvPr/>
        </p:nvSpPr>
        <p:spPr bwMode="gray">
          <a:xfrm>
            <a:off x="323364" y="2860131"/>
            <a:ext cx="216000" cy="504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土木</a:t>
            </a:r>
          </a:p>
        </p:txBody>
      </p:sp>
      <p:sp>
        <p:nvSpPr>
          <p:cNvPr id="20" name="正方形/長方形 19">
            <a:extLst>
              <a:ext uri="{FF2B5EF4-FFF2-40B4-BE49-F238E27FC236}">
                <a16:creationId xmlns:a16="http://schemas.microsoft.com/office/drawing/2014/main" id="{EDE99134-293F-199A-B155-183468E43E7D}"/>
              </a:ext>
            </a:extLst>
          </p:cNvPr>
          <p:cNvSpPr/>
          <p:nvPr/>
        </p:nvSpPr>
        <p:spPr bwMode="gray">
          <a:xfrm>
            <a:off x="323364" y="3399060"/>
            <a:ext cx="216000" cy="504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本庁</a:t>
            </a:r>
          </a:p>
        </p:txBody>
      </p:sp>
      <p:cxnSp>
        <p:nvCxnSpPr>
          <p:cNvPr id="41" name="直線矢印コネクタ 40">
            <a:extLst>
              <a:ext uri="{FF2B5EF4-FFF2-40B4-BE49-F238E27FC236}">
                <a16:creationId xmlns:a16="http://schemas.microsoft.com/office/drawing/2014/main" id="{FCA595AD-F3CD-752C-F354-CF6C99D631CD}"/>
              </a:ext>
            </a:extLst>
          </p:cNvPr>
          <p:cNvCxnSpPr>
            <a:cxnSpLocks/>
          </p:cNvCxnSpPr>
          <p:nvPr/>
        </p:nvCxnSpPr>
        <p:spPr bwMode="gray">
          <a:xfrm>
            <a:off x="7432380" y="3343496"/>
            <a:ext cx="0" cy="129600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488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2D50D-4C1A-6B8E-C4CB-933A32488897}"/>
            </a:ext>
          </a:extLst>
        </p:cNvPr>
        <p:cNvGrpSpPr/>
        <p:nvPr/>
      </p:nvGrpSpPr>
      <p:grpSpPr>
        <a:xfrm>
          <a:off x="0" y="0"/>
          <a:ext cx="0" cy="0"/>
          <a:chOff x="0" y="0"/>
          <a:chExt cx="0" cy="0"/>
        </a:xfrm>
      </p:grpSpPr>
      <p:cxnSp>
        <p:nvCxnSpPr>
          <p:cNvPr id="14" name="直線コネクタ 13">
            <a:extLst>
              <a:ext uri="{FF2B5EF4-FFF2-40B4-BE49-F238E27FC236}">
                <a16:creationId xmlns:a16="http://schemas.microsoft.com/office/drawing/2014/main" id="{1DDD2C13-94FC-FCA5-C0DE-F92ABA4C6538}"/>
              </a:ext>
            </a:extLst>
          </p:cNvPr>
          <p:cNvCxnSpPr>
            <a:cxnSpLocks/>
            <a:stCxn id="38" idx="1"/>
          </p:cNvCxnSpPr>
          <p:nvPr/>
        </p:nvCxnSpPr>
        <p:spPr bwMode="gray">
          <a:xfrm flipV="1">
            <a:off x="323364" y="3380909"/>
            <a:ext cx="9066998"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6D66AF4B-B4CC-58A5-834B-BEAFB7A33390}"/>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F3BCEC89-F1B3-C0F9-E3C1-706B42FA1584}"/>
              </a:ext>
            </a:extLst>
          </p:cNvPr>
          <p:cNvSpPr>
            <a:spLocks noGrp="1"/>
          </p:cNvSpPr>
          <p:nvPr>
            <p:ph type="sldNum" sz="quarter" idx="11"/>
          </p:nvPr>
        </p:nvSpPr>
        <p:spPr/>
        <p:txBody>
          <a:bodyPr/>
          <a:lstStyle/>
          <a:p>
            <a:fld id="{AA5FCFE5-FE56-4EF1-80A8-07776887C2A1}" type="slidenum">
              <a:rPr lang="ja-JP" altLang="en-US" smtClean="0"/>
              <a:pPr/>
              <a:t>22</a:t>
            </a:fld>
            <a:endParaRPr lang="ja-JP" altLang="en-US"/>
          </a:p>
        </p:txBody>
      </p:sp>
      <p:sp>
        <p:nvSpPr>
          <p:cNvPr id="4" name="テキスト プレースホルダー 3">
            <a:extLst>
              <a:ext uri="{FF2B5EF4-FFF2-40B4-BE49-F238E27FC236}">
                <a16:creationId xmlns:a16="http://schemas.microsoft.com/office/drawing/2014/main" id="{193BAC98-AAB8-C092-C38F-62A3F3656997}"/>
              </a:ext>
            </a:extLst>
          </p:cNvPr>
          <p:cNvSpPr>
            <a:spLocks noGrp="1"/>
          </p:cNvSpPr>
          <p:nvPr>
            <p:ph type="body" sz="quarter" idx="15"/>
          </p:nvPr>
        </p:nvSpPr>
        <p:spPr/>
        <p:txBody>
          <a:bodyPr/>
          <a:lstStyle/>
          <a:p>
            <a:r>
              <a:rPr kumimoji="1" lang="ja-JP" altLang="en-US"/>
              <a:t>行政手続業務の</a:t>
            </a:r>
            <a:r>
              <a:rPr lang="ja-JP" altLang="en-US"/>
              <a:t>概要フロー</a:t>
            </a:r>
            <a:r>
              <a:rPr lang="en-US" altLang="ja-JP"/>
              <a:t>*</a:t>
            </a:r>
            <a:r>
              <a:rPr kumimoji="1" lang="ja-JP" altLang="en-US"/>
              <a:t>（</a:t>
            </a:r>
            <a:r>
              <a:rPr kumimoji="1" lang="en-US" altLang="ja-JP"/>
              <a:t>ToBe</a:t>
            </a:r>
            <a:r>
              <a:rPr kumimoji="1" lang="ja-JP" altLang="en-US"/>
              <a:t>）</a:t>
            </a:r>
            <a:r>
              <a:rPr lang="ja-JP" altLang="en-US"/>
              <a:t>（</a:t>
            </a:r>
            <a:r>
              <a:rPr lang="en-US" altLang="ja-JP"/>
              <a:t>2/3</a:t>
            </a:r>
            <a:r>
              <a:rPr lang="ja-JP" altLang="en-US"/>
              <a:t>）</a:t>
            </a:r>
            <a:endParaRPr kumimoji="1" lang="ja-JP" altLang="en-US"/>
          </a:p>
        </p:txBody>
      </p:sp>
      <p:sp>
        <p:nvSpPr>
          <p:cNvPr id="5" name="タイトル 4">
            <a:extLst>
              <a:ext uri="{FF2B5EF4-FFF2-40B4-BE49-F238E27FC236}">
                <a16:creationId xmlns:a16="http://schemas.microsoft.com/office/drawing/2014/main" id="{E403534E-A455-6A80-FC0D-5E1A45C7D28E}"/>
              </a:ext>
            </a:extLst>
          </p:cNvPr>
          <p:cNvSpPr>
            <a:spLocks noGrp="1"/>
          </p:cNvSpPr>
          <p:nvPr>
            <p:ph type="title"/>
          </p:nvPr>
        </p:nvSpPr>
        <p:spPr/>
        <p:txBody>
          <a:bodyPr/>
          <a:lstStyle/>
          <a:p>
            <a:r>
              <a:rPr kumimoji="1" lang="ja-JP" altLang="en-US"/>
              <a:t>着手登録や完了検査、変更届に</a:t>
            </a:r>
            <a:r>
              <a:rPr lang="ja-JP" altLang="en-US"/>
              <a:t>よる許可情報の変更も</a:t>
            </a:r>
            <a:r>
              <a:rPr kumimoji="1" lang="ja-JP" altLang="en-US"/>
              <a:t>電子申請にて受付</a:t>
            </a:r>
            <a:r>
              <a:rPr lang="ja-JP" altLang="en-US"/>
              <a:t>後、許可システムにて登録を行う。</a:t>
            </a:r>
            <a:endParaRPr kumimoji="1" lang="ja-JP" altLang="en-US"/>
          </a:p>
        </p:txBody>
      </p:sp>
      <p:sp>
        <p:nvSpPr>
          <p:cNvPr id="72" name="矢印: 五方向 71">
            <a:extLst>
              <a:ext uri="{FF2B5EF4-FFF2-40B4-BE49-F238E27FC236}">
                <a16:creationId xmlns:a16="http://schemas.microsoft.com/office/drawing/2014/main" id="{9CAE4DC0-9BAA-88AA-2A6C-489D1C754343}"/>
              </a:ext>
            </a:extLst>
          </p:cNvPr>
          <p:cNvSpPr/>
          <p:nvPr/>
        </p:nvSpPr>
        <p:spPr bwMode="gray">
          <a:xfrm>
            <a:off x="507600" y="1490980"/>
            <a:ext cx="9122778" cy="199832"/>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着手・完了・変更</a:t>
            </a:r>
            <a:r>
              <a:rPr kumimoji="1" lang="ja-JP" altLang="en-US" sz="1100" b="0" i="0" u="none" strike="noStrike" kern="1200" cap="none" spc="0" normalizeH="0" baseline="0" noProof="0">
                <a:ln>
                  <a:noFill/>
                </a:ln>
                <a:solidFill>
                  <a:prstClr val="black"/>
                </a:solidFill>
                <a:effectLst/>
                <a:uLnTx/>
                <a:uFillTx/>
                <a:latin typeface="+mn-lt"/>
                <a:ea typeface="+mn-ea"/>
                <a:cs typeface="+mn-cs"/>
              </a:rPr>
              <a:t>届</a:t>
            </a:r>
          </a:p>
        </p:txBody>
      </p:sp>
      <p:sp>
        <p:nvSpPr>
          <p:cNvPr id="75" name="正方形/長方形 74">
            <a:extLst>
              <a:ext uri="{FF2B5EF4-FFF2-40B4-BE49-F238E27FC236}">
                <a16:creationId xmlns:a16="http://schemas.microsoft.com/office/drawing/2014/main" id="{BE00FF8A-914C-B244-D4D4-7B2624F711E1}"/>
              </a:ext>
            </a:extLst>
          </p:cNvPr>
          <p:cNvSpPr/>
          <p:nvPr/>
        </p:nvSpPr>
        <p:spPr bwMode="gray">
          <a:xfrm>
            <a:off x="488778" y="1735660"/>
            <a:ext cx="2399116" cy="216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prstClr val="black"/>
                </a:solidFill>
                <a:effectLst/>
                <a:uLnTx/>
                <a:uFillTx/>
                <a:latin typeface="+mn-lt"/>
                <a:ea typeface="+mn-ea"/>
                <a:cs typeface="+mn-cs"/>
              </a:rPr>
              <a:t>着手届</a:t>
            </a:r>
            <a:endParaRPr kumimoji="1" lang="en-US" altLang="ja-JP" sz="1100" b="0" i="0" u="none" strike="noStrike" kern="1200" cap="none" spc="0" normalizeH="0" baseline="0" noProof="0">
              <a:ln>
                <a:noFill/>
              </a:ln>
              <a:solidFill>
                <a:prstClr val="black"/>
              </a:solidFill>
              <a:effectLst/>
              <a:uLnTx/>
              <a:uFillTx/>
              <a:latin typeface="+mn-lt"/>
              <a:ea typeface="+mn-ea"/>
              <a:cs typeface="+mn-cs"/>
            </a:endParaRPr>
          </a:p>
        </p:txBody>
      </p:sp>
      <p:sp>
        <p:nvSpPr>
          <p:cNvPr id="82" name="正方形/長方形 81">
            <a:extLst>
              <a:ext uri="{FF2B5EF4-FFF2-40B4-BE49-F238E27FC236}">
                <a16:creationId xmlns:a16="http://schemas.microsoft.com/office/drawing/2014/main" id="{529BAE56-7A4A-F0DA-B544-13038D02F946}"/>
              </a:ext>
            </a:extLst>
          </p:cNvPr>
          <p:cNvSpPr/>
          <p:nvPr/>
        </p:nvSpPr>
        <p:spPr bwMode="gray">
          <a:xfrm>
            <a:off x="672671" y="2002132"/>
            <a:ext cx="432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届出</a:t>
            </a:r>
          </a:p>
        </p:txBody>
      </p:sp>
      <p:sp>
        <p:nvSpPr>
          <p:cNvPr id="83" name="正方形/長方形 82">
            <a:extLst>
              <a:ext uri="{FF2B5EF4-FFF2-40B4-BE49-F238E27FC236}">
                <a16:creationId xmlns:a16="http://schemas.microsoft.com/office/drawing/2014/main" id="{7288BA67-4903-CE6E-AFBC-97A7849FBEC9}"/>
              </a:ext>
            </a:extLst>
          </p:cNvPr>
          <p:cNvSpPr/>
          <p:nvPr/>
        </p:nvSpPr>
        <p:spPr bwMode="gray">
          <a:xfrm>
            <a:off x="1208389"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申請受付</a:t>
            </a:r>
          </a:p>
        </p:txBody>
      </p:sp>
      <p:sp>
        <p:nvSpPr>
          <p:cNvPr id="84" name="正方形/長方形 83">
            <a:extLst>
              <a:ext uri="{FF2B5EF4-FFF2-40B4-BE49-F238E27FC236}">
                <a16:creationId xmlns:a16="http://schemas.microsoft.com/office/drawing/2014/main" id="{8D90C67B-2FCD-B052-C6D8-07AC5B3755CF}"/>
              </a:ext>
            </a:extLst>
          </p:cNvPr>
          <p:cNvSpPr/>
          <p:nvPr/>
        </p:nvSpPr>
        <p:spPr bwMode="gray">
          <a:xfrm>
            <a:off x="1827483"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内容確認</a:t>
            </a:r>
          </a:p>
        </p:txBody>
      </p:sp>
      <p:sp>
        <p:nvSpPr>
          <p:cNvPr id="85" name="フローチャート: 磁気ディスク 84">
            <a:extLst>
              <a:ext uri="{FF2B5EF4-FFF2-40B4-BE49-F238E27FC236}">
                <a16:creationId xmlns:a16="http://schemas.microsoft.com/office/drawing/2014/main" id="{CE7B88B9-0255-C27B-8CE2-ABEC02267996}"/>
              </a:ext>
            </a:extLst>
          </p:cNvPr>
          <p:cNvSpPr/>
          <p:nvPr/>
        </p:nvSpPr>
        <p:spPr bwMode="gray">
          <a:xfrm>
            <a:off x="624979" y="4136595"/>
            <a:ext cx="504000" cy="360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schemeClr val="bg1"/>
                </a:solidFill>
                <a:latin typeface="+mn-lt"/>
                <a:cs typeface="+mn-cs"/>
              </a:rPr>
              <a:t>電子</a:t>
            </a:r>
            <a:endParaRPr kumimoji="1" lang="en-US" altLang="ja-JP" sz="1100">
              <a:solidFill>
                <a:schemeClr val="bg1"/>
              </a:solidFill>
              <a:latin typeface="+mn-lt"/>
              <a:cs typeface="+mn-cs"/>
            </a:endParaRPr>
          </a:p>
          <a:p>
            <a:pPr algn="ctr" defTabSz="990564" fontAlgn="auto">
              <a:spcBef>
                <a:spcPts val="0"/>
              </a:spcBef>
              <a:spcAft>
                <a:spcPts val="0"/>
              </a:spcAft>
              <a:buSzPct val="100000"/>
            </a:pPr>
            <a:r>
              <a:rPr kumimoji="1" lang="ja-JP" altLang="en-US" sz="1100">
                <a:solidFill>
                  <a:schemeClr val="bg1"/>
                </a:solidFill>
                <a:latin typeface="+mn-lt"/>
                <a:cs typeface="+mn-cs"/>
              </a:rPr>
              <a:t>申請</a:t>
            </a:r>
          </a:p>
        </p:txBody>
      </p:sp>
      <p:sp>
        <p:nvSpPr>
          <p:cNvPr id="86" name="フローチャート: 磁気ディスク 85">
            <a:extLst>
              <a:ext uri="{FF2B5EF4-FFF2-40B4-BE49-F238E27FC236}">
                <a16:creationId xmlns:a16="http://schemas.microsoft.com/office/drawing/2014/main" id="{7A11B402-F854-E8A3-5942-78A00DB61CCC}"/>
              </a:ext>
            </a:extLst>
          </p:cNvPr>
          <p:cNvSpPr/>
          <p:nvPr/>
        </p:nvSpPr>
        <p:spPr bwMode="gray">
          <a:xfrm>
            <a:off x="1177597" y="4422309"/>
            <a:ext cx="1627256" cy="268546"/>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87" name="直線矢印コネクタ 86">
            <a:extLst>
              <a:ext uri="{FF2B5EF4-FFF2-40B4-BE49-F238E27FC236}">
                <a16:creationId xmlns:a16="http://schemas.microsoft.com/office/drawing/2014/main" id="{5BC850F9-977A-AAA4-93C6-B6D1F60EFDE5}"/>
              </a:ext>
            </a:extLst>
          </p:cNvPr>
          <p:cNvCxnSpPr>
            <a:cxnSpLocks/>
          </p:cNvCxnSpPr>
          <p:nvPr/>
        </p:nvCxnSpPr>
        <p:spPr bwMode="gray">
          <a:xfrm>
            <a:off x="794414" y="2713588"/>
            <a:ext cx="0" cy="1392515"/>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a:extLst>
              <a:ext uri="{FF2B5EF4-FFF2-40B4-BE49-F238E27FC236}">
                <a16:creationId xmlns:a16="http://schemas.microsoft.com/office/drawing/2014/main" id="{7138DEB1-E436-C80F-017E-DDC21CE21B37}"/>
              </a:ext>
            </a:extLst>
          </p:cNvPr>
          <p:cNvCxnSpPr>
            <a:cxnSpLocks/>
            <a:stCxn id="83" idx="2"/>
          </p:cNvCxnSpPr>
          <p:nvPr/>
        </p:nvCxnSpPr>
        <p:spPr bwMode="gray">
          <a:xfrm>
            <a:off x="1424389" y="3336847"/>
            <a:ext cx="7380" cy="1106518"/>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0" name="コネクタ: カギ線 89">
            <a:extLst>
              <a:ext uri="{FF2B5EF4-FFF2-40B4-BE49-F238E27FC236}">
                <a16:creationId xmlns:a16="http://schemas.microsoft.com/office/drawing/2014/main" id="{268B4371-E3E3-AB30-FAC3-305545899D24}"/>
              </a:ext>
            </a:extLst>
          </p:cNvPr>
          <p:cNvCxnSpPr>
            <a:cxnSpLocks/>
            <a:stCxn id="85" idx="3"/>
            <a:endCxn id="86" idx="2"/>
          </p:cNvCxnSpPr>
          <p:nvPr/>
        </p:nvCxnSpPr>
        <p:spPr bwMode="gray">
          <a:xfrm rot="16200000" flipH="1">
            <a:off x="997295" y="4376279"/>
            <a:ext cx="59987" cy="300618"/>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91" name="正方形/長方形 90">
            <a:extLst>
              <a:ext uri="{FF2B5EF4-FFF2-40B4-BE49-F238E27FC236}">
                <a16:creationId xmlns:a16="http://schemas.microsoft.com/office/drawing/2014/main" id="{3CE6D561-DE0F-773E-1AA0-5DAEFC43407C}"/>
              </a:ext>
            </a:extLst>
          </p:cNvPr>
          <p:cNvSpPr/>
          <p:nvPr/>
        </p:nvSpPr>
        <p:spPr bwMode="gray">
          <a:xfrm>
            <a:off x="2446576"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着手情報登録</a:t>
            </a:r>
          </a:p>
        </p:txBody>
      </p:sp>
      <p:sp>
        <p:nvSpPr>
          <p:cNvPr id="96" name="正方形/長方形 95">
            <a:extLst>
              <a:ext uri="{FF2B5EF4-FFF2-40B4-BE49-F238E27FC236}">
                <a16:creationId xmlns:a16="http://schemas.microsoft.com/office/drawing/2014/main" id="{CAAA4403-D09C-662F-645D-90D3E0D58B80}"/>
              </a:ext>
            </a:extLst>
          </p:cNvPr>
          <p:cNvSpPr/>
          <p:nvPr/>
        </p:nvSpPr>
        <p:spPr bwMode="gray">
          <a:xfrm>
            <a:off x="2978556" y="1735660"/>
            <a:ext cx="3814283" cy="216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prstClr val="black"/>
                </a:solidFill>
                <a:effectLst/>
                <a:uLnTx/>
                <a:uFillTx/>
                <a:latin typeface="+mn-lt"/>
                <a:ea typeface="+mn-ea"/>
                <a:cs typeface="+mn-cs"/>
              </a:rPr>
              <a:t>完了検査</a:t>
            </a:r>
            <a:endParaRPr kumimoji="1" lang="en-US" altLang="ja-JP" sz="1100" b="0" i="0" u="none" strike="noStrike" kern="1200" cap="none" spc="0" normalizeH="0" baseline="0" noProof="0">
              <a:ln>
                <a:noFill/>
              </a:ln>
              <a:solidFill>
                <a:prstClr val="black"/>
              </a:solidFill>
              <a:effectLst/>
              <a:uLnTx/>
              <a:uFillTx/>
              <a:latin typeface="+mn-lt"/>
              <a:ea typeface="+mn-ea"/>
              <a:cs typeface="+mn-cs"/>
            </a:endParaRPr>
          </a:p>
        </p:txBody>
      </p:sp>
      <p:sp>
        <p:nvSpPr>
          <p:cNvPr id="97" name="正方形/長方形 96">
            <a:extLst>
              <a:ext uri="{FF2B5EF4-FFF2-40B4-BE49-F238E27FC236}">
                <a16:creationId xmlns:a16="http://schemas.microsoft.com/office/drawing/2014/main" id="{4976591E-9249-DCE9-ACAA-F7BD4C4C69D1}"/>
              </a:ext>
            </a:extLst>
          </p:cNvPr>
          <p:cNvSpPr/>
          <p:nvPr/>
        </p:nvSpPr>
        <p:spPr bwMode="gray">
          <a:xfrm>
            <a:off x="2993833" y="2002132"/>
            <a:ext cx="432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届出</a:t>
            </a:r>
          </a:p>
        </p:txBody>
      </p:sp>
      <p:sp>
        <p:nvSpPr>
          <p:cNvPr id="98" name="正方形/長方形 97">
            <a:extLst>
              <a:ext uri="{FF2B5EF4-FFF2-40B4-BE49-F238E27FC236}">
                <a16:creationId xmlns:a16="http://schemas.microsoft.com/office/drawing/2014/main" id="{D3530DF4-E54C-5690-89D8-269AB8DD0AEB}"/>
              </a:ext>
            </a:extLst>
          </p:cNvPr>
          <p:cNvSpPr/>
          <p:nvPr/>
        </p:nvSpPr>
        <p:spPr bwMode="gray">
          <a:xfrm>
            <a:off x="3543164"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申請受付</a:t>
            </a:r>
          </a:p>
        </p:txBody>
      </p:sp>
      <p:sp>
        <p:nvSpPr>
          <p:cNvPr id="99" name="正方形/長方形 98">
            <a:extLst>
              <a:ext uri="{FF2B5EF4-FFF2-40B4-BE49-F238E27FC236}">
                <a16:creationId xmlns:a16="http://schemas.microsoft.com/office/drawing/2014/main" id="{AF44B4F2-3D8D-E5CA-EFD8-286A08109515}"/>
              </a:ext>
            </a:extLst>
          </p:cNvPr>
          <p:cNvSpPr/>
          <p:nvPr/>
        </p:nvSpPr>
        <p:spPr bwMode="gray">
          <a:xfrm>
            <a:off x="4092495"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内容確認</a:t>
            </a:r>
          </a:p>
        </p:txBody>
      </p:sp>
      <p:sp>
        <p:nvSpPr>
          <p:cNvPr id="100" name="フローチャート: 磁気ディスク 99">
            <a:extLst>
              <a:ext uri="{FF2B5EF4-FFF2-40B4-BE49-F238E27FC236}">
                <a16:creationId xmlns:a16="http://schemas.microsoft.com/office/drawing/2014/main" id="{9079EBDC-6FE3-8A1A-D687-AEB13570C8CE}"/>
              </a:ext>
            </a:extLst>
          </p:cNvPr>
          <p:cNvSpPr/>
          <p:nvPr/>
        </p:nvSpPr>
        <p:spPr bwMode="gray">
          <a:xfrm>
            <a:off x="2987511" y="4136595"/>
            <a:ext cx="504000" cy="360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a:t>
            </a:r>
            <a:endParaRPr kumimoji="1" lang="en-US" altLang="ja-JP" sz="1100" b="0" i="0" u="none" strike="noStrike" kern="1200" cap="none" spc="0" normalizeH="0" baseline="0" noProof="0">
              <a:ln>
                <a:noFill/>
              </a:ln>
              <a:solidFill>
                <a:schemeClr val="bg1"/>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申請</a:t>
            </a:r>
          </a:p>
        </p:txBody>
      </p:sp>
      <p:sp>
        <p:nvSpPr>
          <p:cNvPr id="101" name="フローチャート: 磁気ディスク 100">
            <a:extLst>
              <a:ext uri="{FF2B5EF4-FFF2-40B4-BE49-F238E27FC236}">
                <a16:creationId xmlns:a16="http://schemas.microsoft.com/office/drawing/2014/main" id="{3EAF71A0-867E-6B39-C1F5-4A01DE734DAB}"/>
              </a:ext>
            </a:extLst>
          </p:cNvPr>
          <p:cNvSpPr/>
          <p:nvPr/>
        </p:nvSpPr>
        <p:spPr bwMode="gray">
          <a:xfrm>
            <a:off x="3436934" y="4422309"/>
            <a:ext cx="2008278" cy="268546"/>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102" name="直線矢印コネクタ 101">
            <a:extLst>
              <a:ext uri="{FF2B5EF4-FFF2-40B4-BE49-F238E27FC236}">
                <a16:creationId xmlns:a16="http://schemas.microsoft.com/office/drawing/2014/main" id="{4469C766-CE22-0B17-9DEB-25C364556B6B}"/>
              </a:ext>
            </a:extLst>
          </p:cNvPr>
          <p:cNvCxnSpPr>
            <a:cxnSpLocks/>
          </p:cNvCxnSpPr>
          <p:nvPr/>
        </p:nvCxnSpPr>
        <p:spPr bwMode="gray">
          <a:xfrm>
            <a:off x="3175412" y="2713466"/>
            <a:ext cx="0" cy="139392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コネクタ: カギ線 104">
            <a:extLst>
              <a:ext uri="{FF2B5EF4-FFF2-40B4-BE49-F238E27FC236}">
                <a16:creationId xmlns:a16="http://schemas.microsoft.com/office/drawing/2014/main" id="{A68D66EC-613B-38A4-4953-7DEA27A47037}"/>
              </a:ext>
            </a:extLst>
          </p:cNvPr>
          <p:cNvCxnSpPr>
            <a:cxnSpLocks/>
            <a:stCxn id="100" idx="3"/>
            <a:endCxn id="101" idx="2"/>
          </p:cNvCxnSpPr>
          <p:nvPr/>
        </p:nvCxnSpPr>
        <p:spPr bwMode="gray">
          <a:xfrm rot="16200000" flipH="1">
            <a:off x="3308229" y="4427876"/>
            <a:ext cx="59987" cy="197423"/>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8" name="正方形/長方形 107">
            <a:extLst>
              <a:ext uri="{FF2B5EF4-FFF2-40B4-BE49-F238E27FC236}">
                <a16:creationId xmlns:a16="http://schemas.microsoft.com/office/drawing/2014/main" id="{62B38A06-F743-A404-11D8-FA31C98A607A}"/>
              </a:ext>
            </a:extLst>
          </p:cNvPr>
          <p:cNvSpPr/>
          <p:nvPr/>
        </p:nvSpPr>
        <p:spPr bwMode="gray">
          <a:xfrm>
            <a:off x="4641825"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申請許可情報確認</a:t>
            </a:r>
          </a:p>
        </p:txBody>
      </p:sp>
      <p:sp>
        <p:nvSpPr>
          <p:cNvPr id="110" name="正方形/長方形 109">
            <a:extLst>
              <a:ext uri="{FF2B5EF4-FFF2-40B4-BE49-F238E27FC236}">
                <a16:creationId xmlns:a16="http://schemas.microsoft.com/office/drawing/2014/main" id="{ADADB86A-9F44-4B19-BF27-58F8F4A22829}"/>
              </a:ext>
            </a:extLst>
          </p:cNvPr>
          <p:cNvSpPr/>
          <p:nvPr/>
        </p:nvSpPr>
        <p:spPr bwMode="gray">
          <a:xfrm>
            <a:off x="5191155" y="2904847"/>
            <a:ext cx="432000" cy="432000"/>
          </a:xfrm>
          <a:prstGeom prst="rect">
            <a:avLst/>
          </a:prstGeom>
          <a:solidFill>
            <a:schemeClr val="bg1">
              <a:lumMod val="85000"/>
            </a:schemeClr>
          </a:solidFill>
          <a:ln w="12700" algn="ctr">
            <a:solidFill>
              <a:schemeClr val="tx1"/>
            </a:solidFill>
            <a:prstDash val="dash"/>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検査</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111" name="正方形/長方形 110">
            <a:extLst>
              <a:ext uri="{FF2B5EF4-FFF2-40B4-BE49-F238E27FC236}">
                <a16:creationId xmlns:a16="http://schemas.microsoft.com/office/drawing/2014/main" id="{53A5B836-948D-C194-7245-C27D7CA15953}"/>
              </a:ext>
            </a:extLst>
          </p:cNvPr>
          <p:cNvSpPr/>
          <p:nvPr/>
        </p:nvSpPr>
        <p:spPr bwMode="gray">
          <a:xfrm>
            <a:off x="5740485" y="2904847"/>
            <a:ext cx="432000" cy="432000"/>
          </a:xfrm>
          <a:prstGeom prst="rect">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完了</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en-US" altLang="ja-JP" sz="1050">
                <a:solidFill>
                  <a:schemeClr val="bg1"/>
                </a:solidFill>
                <a:latin typeface="+mn-lt"/>
                <a:cs typeface="+mn-cs"/>
              </a:rPr>
              <a:t>(</a:t>
            </a:r>
            <a:r>
              <a:rPr kumimoji="1" lang="ja-JP" altLang="en-US" sz="1050">
                <a:solidFill>
                  <a:schemeClr val="bg1"/>
                </a:solidFill>
                <a:latin typeface="+mn-lt"/>
                <a:cs typeface="+mn-cs"/>
              </a:rPr>
              <a:t>起案・</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決裁</a:t>
            </a:r>
            <a:r>
              <a:rPr kumimoji="1" lang="en-US" altLang="ja-JP" sz="1050">
                <a:solidFill>
                  <a:schemeClr val="bg1"/>
                </a:solidFill>
                <a:latin typeface="+mn-lt"/>
                <a:cs typeface="+mn-cs"/>
              </a:rPr>
              <a:t>)</a:t>
            </a:r>
            <a:endParaRPr kumimoji="1" lang="ja-JP" altLang="en-US" sz="1050">
              <a:solidFill>
                <a:schemeClr val="bg1"/>
              </a:solidFill>
              <a:latin typeface="+mn-lt"/>
              <a:cs typeface="+mn-cs"/>
            </a:endParaRPr>
          </a:p>
        </p:txBody>
      </p:sp>
      <p:sp>
        <p:nvSpPr>
          <p:cNvPr id="112" name="正方形/長方形 111">
            <a:extLst>
              <a:ext uri="{FF2B5EF4-FFF2-40B4-BE49-F238E27FC236}">
                <a16:creationId xmlns:a16="http://schemas.microsoft.com/office/drawing/2014/main" id="{6D70CBA8-479E-533F-4B08-FDF6CF9801CF}"/>
              </a:ext>
            </a:extLst>
          </p:cNvPr>
          <p:cNvSpPr/>
          <p:nvPr/>
        </p:nvSpPr>
        <p:spPr bwMode="gray">
          <a:xfrm>
            <a:off x="6289816" y="2904847"/>
            <a:ext cx="432000" cy="432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検査結果入力</a:t>
            </a:r>
          </a:p>
        </p:txBody>
      </p:sp>
      <p:cxnSp>
        <p:nvCxnSpPr>
          <p:cNvPr id="121" name="直線矢印コネクタ 120">
            <a:extLst>
              <a:ext uri="{FF2B5EF4-FFF2-40B4-BE49-F238E27FC236}">
                <a16:creationId xmlns:a16="http://schemas.microsoft.com/office/drawing/2014/main" id="{A5B217D0-AEF1-A600-80AF-40EC9EF0CD7B}"/>
              </a:ext>
            </a:extLst>
          </p:cNvPr>
          <p:cNvCxnSpPr>
            <a:cxnSpLocks/>
          </p:cNvCxnSpPr>
          <p:nvPr/>
        </p:nvCxnSpPr>
        <p:spPr bwMode="gray">
          <a:xfrm>
            <a:off x="2526958" y="3337589"/>
            <a:ext cx="0" cy="112246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33" name="フローチャート: 磁気ディスク 132">
            <a:extLst>
              <a:ext uri="{FF2B5EF4-FFF2-40B4-BE49-F238E27FC236}">
                <a16:creationId xmlns:a16="http://schemas.microsoft.com/office/drawing/2014/main" id="{BEECCBAD-FF40-2DEB-F077-1F276E85C451}"/>
              </a:ext>
            </a:extLst>
          </p:cNvPr>
          <p:cNvSpPr/>
          <p:nvPr/>
        </p:nvSpPr>
        <p:spPr bwMode="gray">
          <a:xfrm>
            <a:off x="6194604" y="4422309"/>
            <a:ext cx="619589" cy="268546"/>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sp>
        <p:nvSpPr>
          <p:cNvPr id="134" name="フローチャート: 磁気ディスク 133">
            <a:extLst>
              <a:ext uri="{FF2B5EF4-FFF2-40B4-BE49-F238E27FC236}">
                <a16:creationId xmlns:a16="http://schemas.microsoft.com/office/drawing/2014/main" id="{82FA7709-5386-C2F1-E510-EE2969030DE7}"/>
              </a:ext>
            </a:extLst>
          </p:cNvPr>
          <p:cNvSpPr/>
          <p:nvPr/>
        </p:nvSpPr>
        <p:spPr bwMode="gray">
          <a:xfrm>
            <a:off x="5592331" y="4669799"/>
            <a:ext cx="719731" cy="268546"/>
          </a:xfrm>
          <a:prstGeom prst="flowChartMagneticDisk">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schemeClr val="bg1"/>
                </a:solidFill>
              </a:rPr>
              <a:t>文書管理</a:t>
            </a:r>
          </a:p>
        </p:txBody>
      </p:sp>
      <p:cxnSp>
        <p:nvCxnSpPr>
          <p:cNvPr id="137" name="直線矢印コネクタ 136">
            <a:extLst>
              <a:ext uri="{FF2B5EF4-FFF2-40B4-BE49-F238E27FC236}">
                <a16:creationId xmlns:a16="http://schemas.microsoft.com/office/drawing/2014/main" id="{AA440835-EC58-D0B0-6B03-8B357DD668B3}"/>
              </a:ext>
            </a:extLst>
          </p:cNvPr>
          <p:cNvCxnSpPr>
            <a:cxnSpLocks/>
            <a:stCxn id="111" idx="2"/>
            <a:endCxn id="134" idx="1"/>
          </p:cNvCxnSpPr>
          <p:nvPr/>
        </p:nvCxnSpPr>
        <p:spPr bwMode="gray">
          <a:xfrm flipH="1">
            <a:off x="5952197" y="3336847"/>
            <a:ext cx="4288" cy="1332952"/>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63C7D7AA-AEF0-9EF0-1767-E8ADD52804CB}"/>
              </a:ext>
            </a:extLst>
          </p:cNvPr>
          <p:cNvCxnSpPr>
            <a:cxnSpLocks/>
            <a:stCxn id="112" idx="2"/>
            <a:endCxn id="133" idx="1"/>
          </p:cNvCxnSpPr>
          <p:nvPr/>
        </p:nvCxnSpPr>
        <p:spPr bwMode="gray">
          <a:xfrm flipH="1">
            <a:off x="6504399" y="3336847"/>
            <a:ext cx="1417" cy="1085462"/>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42" name="正方形/長方形 141">
            <a:extLst>
              <a:ext uri="{FF2B5EF4-FFF2-40B4-BE49-F238E27FC236}">
                <a16:creationId xmlns:a16="http://schemas.microsoft.com/office/drawing/2014/main" id="{46B9EFC6-F6AF-90F8-D7B8-EF7216ADB9B2}"/>
              </a:ext>
            </a:extLst>
          </p:cNvPr>
          <p:cNvSpPr/>
          <p:nvPr/>
        </p:nvSpPr>
        <p:spPr bwMode="gray">
          <a:xfrm>
            <a:off x="6868296" y="1735660"/>
            <a:ext cx="2762081" cy="216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effectLst/>
                <a:uLnTx/>
                <a:uFillTx/>
                <a:latin typeface="+mn-lt"/>
                <a:ea typeface="+mn-ea"/>
                <a:cs typeface="+mn-cs"/>
              </a:rPr>
              <a:t>変更・廃止・原状回復届</a:t>
            </a:r>
            <a:endParaRPr kumimoji="1" lang="en-US" altLang="ja-JP" sz="1100" b="0" i="0" u="none" strike="noStrike" kern="1200" cap="none" spc="0" normalizeH="0" baseline="0" noProof="0">
              <a:ln>
                <a:noFill/>
              </a:ln>
              <a:effectLst/>
              <a:uLnTx/>
              <a:uFillTx/>
              <a:latin typeface="+mn-lt"/>
              <a:ea typeface="+mn-ea"/>
              <a:cs typeface="+mn-cs"/>
            </a:endParaRPr>
          </a:p>
        </p:txBody>
      </p:sp>
      <p:cxnSp>
        <p:nvCxnSpPr>
          <p:cNvPr id="145" name="コネクタ: カギ線 144">
            <a:extLst>
              <a:ext uri="{FF2B5EF4-FFF2-40B4-BE49-F238E27FC236}">
                <a16:creationId xmlns:a16="http://schemas.microsoft.com/office/drawing/2014/main" id="{85DEA9F1-9A9D-3803-BA3D-1D4EBC590B12}"/>
              </a:ext>
            </a:extLst>
          </p:cNvPr>
          <p:cNvCxnSpPr>
            <a:cxnSpLocks/>
            <a:stCxn id="134" idx="4"/>
            <a:endCxn id="133" idx="3"/>
          </p:cNvCxnSpPr>
          <p:nvPr/>
        </p:nvCxnSpPr>
        <p:spPr bwMode="gray">
          <a:xfrm flipV="1">
            <a:off x="6312062" y="4690855"/>
            <a:ext cx="192337" cy="113217"/>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8" name="コネクタ: カギ線 147">
            <a:extLst>
              <a:ext uri="{FF2B5EF4-FFF2-40B4-BE49-F238E27FC236}">
                <a16:creationId xmlns:a16="http://schemas.microsoft.com/office/drawing/2014/main" id="{60CD163C-A6C7-0B9C-8B12-DE07C57CCA21}"/>
              </a:ext>
            </a:extLst>
          </p:cNvPr>
          <p:cNvCxnSpPr>
            <a:cxnSpLocks/>
            <a:stCxn id="101" idx="4"/>
            <a:endCxn id="134" idx="2"/>
          </p:cNvCxnSpPr>
          <p:nvPr/>
        </p:nvCxnSpPr>
        <p:spPr bwMode="gray">
          <a:xfrm>
            <a:off x="5445212" y="4556582"/>
            <a:ext cx="147119" cy="247490"/>
          </a:xfrm>
          <a:prstGeom prst="bentConnector3">
            <a:avLst>
              <a:gd name="adj1" fmla="val 50000"/>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22" name="表 21">
            <a:extLst>
              <a:ext uri="{FF2B5EF4-FFF2-40B4-BE49-F238E27FC236}">
                <a16:creationId xmlns:a16="http://schemas.microsoft.com/office/drawing/2014/main" id="{415EFAF4-CB70-AEBF-C68C-31F5A06850C9}"/>
              </a:ext>
            </a:extLst>
          </p:cNvPr>
          <p:cNvGraphicFramePr>
            <a:graphicFrameLocks noGrp="1"/>
          </p:cNvGraphicFramePr>
          <p:nvPr>
            <p:extLst>
              <p:ext uri="{D42A27DB-BD31-4B8C-83A1-F6EECF244321}">
                <p14:modId xmlns:p14="http://schemas.microsoft.com/office/powerpoint/2010/main" val="2274501579"/>
              </p:ext>
            </p:extLst>
          </p:nvPr>
        </p:nvGraphicFramePr>
        <p:xfrm>
          <a:off x="102637" y="5055470"/>
          <a:ext cx="9527734" cy="1288361"/>
        </p:xfrm>
        <a:graphic>
          <a:graphicData uri="http://schemas.openxmlformats.org/drawingml/2006/table">
            <a:tbl>
              <a:tblPr firstRow="1" bandRow="1">
                <a:tableStyleId>{5C22544A-7EE6-4342-B048-85BDC9FD1C3A}</a:tableStyleId>
              </a:tblPr>
              <a:tblGrid>
                <a:gridCol w="295519">
                  <a:extLst>
                    <a:ext uri="{9D8B030D-6E8A-4147-A177-3AD203B41FA5}">
                      <a16:colId xmlns:a16="http://schemas.microsoft.com/office/drawing/2014/main" val="3979954694"/>
                    </a:ext>
                  </a:extLst>
                </a:gridCol>
                <a:gridCol w="295815">
                  <a:extLst>
                    <a:ext uri="{9D8B030D-6E8A-4147-A177-3AD203B41FA5}">
                      <a16:colId xmlns:a16="http://schemas.microsoft.com/office/drawing/2014/main" val="2540224945"/>
                    </a:ext>
                  </a:extLst>
                </a:gridCol>
                <a:gridCol w="558525">
                  <a:extLst>
                    <a:ext uri="{9D8B030D-6E8A-4147-A177-3AD203B41FA5}">
                      <a16:colId xmlns:a16="http://schemas.microsoft.com/office/drawing/2014/main" val="582104255"/>
                    </a:ext>
                  </a:extLst>
                </a:gridCol>
                <a:gridCol w="558525">
                  <a:extLst>
                    <a:ext uri="{9D8B030D-6E8A-4147-A177-3AD203B41FA5}">
                      <a16:colId xmlns:a16="http://schemas.microsoft.com/office/drawing/2014/main" val="2654825937"/>
                    </a:ext>
                  </a:extLst>
                </a:gridCol>
                <a:gridCol w="558525">
                  <a:extLst>
                    <a:ext uri="{9D8B030D-6E8A-4147-A177-3AD203B41FA5}">
                      <a16:colId xmlns:a16="http://schemas.microsoft.com/office/drawing/2014/main" val="1272099736"/>
                    </a:ext>
                  </a:extLst>
                </a:gridCol>
                <a:gridCol w="558525">
                  <a:extLst>
                    <a:ext uri="{9D8B030D-6E8A-4147-A177-3AD203B41FA5}">
                      <a16:colId xmlns:a16="http://schemas.microsoft.com/office/drawing/2014/main" val="2204722057"/>
                    </a:ext>
                  </a:extLst>
                </a:gridCol>
                <a:gridCol w="558525">
                  <a:extLst>
                    <a:ext uri="{9D8B030D-6E8A-4147-A177-3AD203B41FA5}">
                      <a16:colId xmlns:a16="http://schemas.microsoft.com/office/drawing/2014/main" val="1063968467"/>
                    </a:ext>
                  </a:extLst>
                </a:gridCol>
                <a:gridCol w="558525">
                  <a:extLst>
                    <a:ext uri="{9D8B030D-6E8A-4147-A177-3AD203B41FA5}">
                      <a16:colId xmlns:a16="http://schemas.microsoft.com/office/drawing/2014/main" val="3722449262"/>
                    </a:ext>
                  </a:extLst>
                </a:gridCol>
                <a:gridCol w="558525">
                  <a:extLst>
                    <a:ext uri="{9D8B030D-6E8A-4147-A177-3AD203B41FA5}">
                      <a16:colId xmlns:a16="http://schemas.microsoft.com/office/drawing/2014/main" val="658205894"/>
                    </a:ext>
                  </a:extLst>
                </a:gridCol>
                <a:gridCol w="558525">
                  <a:extLst>
                    <a:ext uri="{9D8B030D-6E8A-4147-A177-3AD203B41FA5}">
                      <a16:colId xmlns:a16="http://schemas.microsoft.com/office/drawing/2014/main" val="750618391"/>
                    </a:ext>
                  </a:extLst>
                </a:gridCol>
                <a:gridCol w="558525">
                  <a:extLst>
                    <a:ext uri="{9D8B030D-6E8A-4147-A177-3AD203B41FA5}">
                      <a16:colId xmlns:a16="http://schemas.microsoft.com/office/drawing/2014/main" val="3569894686"/>
                    </a:ext>
                  </a:extLst>
                </a:gridCol>
                <a:gridCol w="558525">
                  <a:extLst>
                    <a:ext uri="{9D8B030D-6E8A-4147-A177-3AD203B41FA5}">
                      <a16:colId xmlns:a16="http://schemas.microsoft.com/office/drawing/2014/main" val="735571764"/>
                    </a:ext>
                  </a:extLst>
                </a:gridCol>
                <a:gridCol w="558525">
                  <a:extLst>
                    <a:ext uri="{9D8B030D-6E8A-4147-A177-3AD203B41FA5}">
                      <a16:colId xmlns:a16="http://schemas.microsoft.com/office/drawing/2014/main" val="3793409374"/>
                    </a:ext>
                  </a:extLst>
                </a:gridCol>
                <a:gridCol w="558525">
                  <a:extLst>
                    <a:ext uri="{9D8B030D-6E8A-4147-A177-3AD203B41FA5}">
                      <a16:colId xmlns:a16="http://schemas.microsoft.com/office/drawing/2014/main" val="656186814"/>
                    </a:ext>
                  </a:extLst>
                </a:gridCol>
                <a:gridCol w="558525">
                  <a:extLst>
                    <a:ext uri="{9D8B030D-6E8A-4147-A177-3AD203B41FA5}">
                      <a16:colId xmlns:a16="http://schemas.microsoft.com/office/drawing/2014/main" val="1044141758"/>
                    </a:ext>
                  </a:extLst>
                </a:gridCol>
                <a:gridCol w="558525">
                  <a:extLst>
                    <a:ext uri="{9D8B030D-6E8A-4147-A177-3AD203B41FA5}">
                      <a16:colId xmlns:a16="http://schemas.microsoft.com/office/drawing/2014/main" val="2902676428"/>
                    </a:ext>
                  </a:extLst>
                </a:gridCol>
                <a:gridCol w="558525">
                  <a:extLst>
                    <a:ext uri="{9D8B030D-6E8A-4147-A177-3AD203B41FA5}">
                      <a16:colId xmlns:a16="http://schemas.microsoft.com/office/drawing/2014/main" val="1862658754"/>
                    </a:ext>
                  </a:extLst>
                </a:gridCol>
                <a:gridCol w="558525">
                  <a:extLst>
                    <a:ext uri="{9D8B030D-6E8A-4147-A177-3AD203B41FA5}">
                      <a16:colId xmlns:a16="http://schemas.microsoft.com/office/drawing/2014/main" val="1751179154"/>
                    </a:ext>
                  </a:extLst>
                </a:gridCol>
              </a:tblGrid>
              <a:tr h="673823">
                <a:tc rowSpan="2">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tx1"/>
                          </a:solidFill>
                          <a:latin typeface="+mn-ea"/>
                          <a:ea typeface="+mn-ea"/>
                          <a:cs typeface="+mn-cs"/>
                        </a:rPr>
                        <a:t>処理ステータス</a:t>
                      </a:r>
                      <a:r>
                        <a:rPr kumimoji="1" lang="en-US" altLang="ja-JP" sz="1050" b="0" kern="1200">
                          <a:solidFill>
                            <a:schemeClr val="tx1"/>
                          </a:solidFill>
                          <a:latin typeface="+mn-ea"/>
                          <a:ea typeface="+mn-ea"/>
                          <a:cs typeface="+mn-cs"/>
                        </a:rPr>
                        <a:t>(</a:t>
                      </a:r>
                      <a:r>
                        <a:rPr kumimoji="1" lang="ja-JP" altLang="en-US" sz="1050" b="0" kern="1200">
                          <a:solidFill>
                            <a:schemeClr val="tx1"/>
                          </a:solidFill>
                          <a:latin typeface="+mn-ea"/>
                          <a:ea typeface="+mn-ea"/>
                          <a:cs typeface="+mn-cs"/>
                        </a:rPr>
                        <a:t>案</a:t>
                      </a:r>
                      <a:r>
                        <a:rPr kumimoji="1" lang="en-US" altLang="ja-JP" sz="1050" b="0" kern="1200">
                          <a:solidFill>
                            <a:schemeClr val="tx1"/>
                          </a:solidFill>
                          <a:latin typeface="+mn-ea"/>
                          <a:ea typeface="+mn-ea"/>
                          <a:cs typeface="+mn-cs"/>
                        </a:rPr>
                        <a:t>)</a:t>
                      </a:r>
                      <a:endParaRPr kumimoji="1" lang="ja-JP" altLang="en-US" sz="1050" b="0" kern="1200">
                        <a:solidFill>
                          <a:schemeClr val="tx1"/>
                        </a:solidFill>
                        <a:latin typeface="+mn-ea"/>
                        <a:ea typeface="+mn-ea"/>
                        <a:cs typeface="+mn-cs"/>
                      </a:endParaRPr>
                    </a:p>
                  </a:txBody>
                  <a:tcPr vert="eaVert">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algn="ctr"/>
                      <a:r>
                        <a:rPr kumimoji="1" lang="ja-JP" altLang="en-US" sz="1050" b="0">
                          <a:solidFill>
                            <a:schemeClr val="bg1"/>
                          </a:solidFill>
                        </a:rPr>
                        <a:t>電子申請</a:t>
                      </a:r>
                    </a:p>
                  </a:txBody>
                  <a:tcPr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kumimoji="1" lang="ja-JP" altLang="en-US" sz="1050" b="0">
                          <a:solidFill>
                            <a:schemeClr val="tx1"/>
                          </a:solidFill>
                        </a:rPr>
                        <a:t>許可済</a:t>
                      </a:r>
                      <a:endParaRPr kumimoji="1" lang="en-US" altLang="ja-JP"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許可済</a:t>
                      </a:r>
                      <a:endParaRPr kumimoji="1" lang="en-US" altLang="ja-JP"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許可済</a:t>
                      </a:r>
                      <a:endParaRPr kumimoji="1" lang="ja-JP"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許可済</a:t>
                      </a:r>
                      <a:endParaRPr kumimoji="1" lang="ja-JP"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endParaRPr kumimoji="1" lang="ja-JP"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受理済</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59774679"/>
                  </a:ext>
                </a:extLst>
              </a:tr>
              <a:tr h="556841">
                <a:tc vMerge="1">
                  <a:txBody>
                    <a:bodyPr/>
                    <a:lstStyle/>
                    <a:p>
                      <a:endParaRPr kumimoji="1" lang="ja-JP" altLang="en-US" sz="1050">
                        <a:solidFill>
                          <a:sysClr val="windowText" lastClr="000000"/>
                        </a:solidFill>
                      </a:endParaRPr>
                    </a:p>
                  </a:txBody>
                  <a:tcP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bg1"/>
                          </a:solidFill>
                        </a:rPr>
                        <a:t>許可</a:t>
                      </a:r>
                    </a:p>
                  </a:txBody>
                  <a:tcPr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tx1"/>
                          </a:solidFill>
                          <a:latin typeface="Yu Gothic UI 本文"/>
                          <a:ea typeface="+mn-ea"/>
                          <a:cs typeface="+mn-cs"/>
                        </a:rPr>
                        <a:t>許可－着手前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tx1"/>
                          </a:solidFill>
                          <a:latin typeface="Yu Gothic UI 本文"/>
                          <a:ea typeface="+mn-ea"/>
                          <a:cs typeface="+mn-cs"/>
                        </a:rPr>
                        <a:t>許可－着手前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algn="ctr" defTabSz="990564" rtl="0" eaLnBrk="1" fontAlgn="b" latinLnBrk="0" hangingPunct="1"/>
                      <a:r>
                        <a:rPr kumimoji="1" lang="ja-JP" altLang="en-US" sz="1050" b="0" kern="1200">
                          <a:solidFill>
                            <a:schemeClr val="tx1"/>
                          </a:solidFill>
                          <a:latin typeface="Yu Gothic UI 本文"/>
                          <a:ea typeface="+mn-ea"/>
                          <a:cs typeface="+mn-cs"/>
                        </a:rPr>
                        <a:t>許可－着手前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zh-TW" altLang="en-US" sz="1050" b="0" kern="1200">
                          <a:solidFill>
                            <a:schemeClr val="tx1"/>
                          </a:solidFill>
                          <a:latin typeface="Yu Gothic UI 本文"/>
                          <a:ea typeface="+mn-ea"/>
                          <a:cs typeface="+mn-cs"/>
                        </a:rPr>
                        <a:t>許可－完了前</a:t>
                      </a:r>
                      <a:endParaRPr kumimoji="1" lang="ja-JP"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algn="ctr" defTabSz="990564" rtl="0" eaLnBrk="1" fontAlgn="b" latinLnBrk="0" hangingPunct="1"/>
                      <a:r>
                        <a:rPr kumimoji="1" lang="zh-CN" altLang="en-US" sz="1050" b="0" kern="1200">
                          <a:solidFill>
                            <a:schemeClr val="tx1"/>
                          </a:solidFill>
                          <a:latin typeface="Yu Gothic UI 本文"/>
                          <a:ea typeface="+mn-ea"/>
                          <a:cs typeface="+mn-cs"/>
                        </a:rPr>
                        <a:t>着手－完了前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zh-CN" altLang="en-US" sz="1050" b="0" kern="1200">
                          <a:solidFill>
                            <a:schemeClr val="tx1"/>
                          </a:solidFill>
                          <a:latin typeface="Yu Gothic UI 本文"/>
                          <a:ea typeface="+mn-ea"/>
                          <a:cs typeface="+mn-cs"/>
                        </a:rPr>
                        <a:t>着手－完了前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algn="ctr" defTabSz="990564" rtl="0" eaLnBrk="1" fontAlgn="b" latinLnBrk="0" hangingPunct="1"/>
                      <a:r>
                        <a:rPr kumimoji="1" lang="zh-CN" altLang="en-US" sz="1050" b="0" kern="1200">
                          <a:solidFill>
                            <a:schemeClr val="tx1"/>
                          </a:solidFill>
                          <a:latin typeface="Yu Gothic UI 本文"/>
                          <a:ea typeface="+mn-ea"/>
                          <a:cs typeface="+mn-cs"/>
                        </a:rPr>
                        <a:t>着手－完了前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zh-CN" altLang="en-US" sz="1050" b="0" kern="1200">
                          <a:solidFill>
                            <a:schemeClr val="tx1"/>
                          </a:solidFill>
                          <a:latin typeface="Yu Gothic UI 本文"/>
                          <a:ea typeface="+mn-ea"/>
                          <a:cs typeface="+mn-cs"/>
                        </a:rPr>
                        <a:t>着手－完了前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zh-CN" altLang="en-US" sz="1050" b="0" kern="1200">
                          <a:solidFill>
                            <a:schemeClr val="tx1"/>
                          </a:solidFill>
                          <a:latin typeface="Yu Gothic UI 本文"/>
                          <a:ea typeface="+mn-ea"/>
                          <a:cs typeface="+mn-cs"/>
                        </a:rPr>
                        <a:t>着手－完了前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zh-CN" altLang="en-US" sz="1050" b="0" kern="1200">
                          <a:solidFill>
                            <a:schemeClr val="tx1"/>
                          </a:solidFill>
                          <a:latin typeface="Yu Gothic UI 本文"/>
                          <a:ea typeface="+mn-ea"/>
                          <a:cs typeface="+mn-cs"/>
                        </a:rPr>
                        <a:t>着手－完了前</a:t>
                      </a: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kern="1200">
                          <a:solidFill>
                            <a:schemeClr val="tx1"/>
                          </a:solidFill>
                          <a:latin typeface="Yu Gothic UI 本文"/>
                          <a:ea typeface="+mn-ea"/>
                          <a:cs typeface="+mn-cs"/>
                        </a:rPr>
                        <a:t>完了</a:t>
                      </a:r>
                      <a:r>
                        <a:rPr kumimoji="1" lang="zh-CN" altLang="en-US" sz="1050" b="0" kern="1200">
                          <a:solidFill>
                            <a:schemeClr val="tx1"/>
                          </a:solidFill>
                          <a:latin typeface="Yu Gothic UI 本文"/>
                          <a:ea typeface="+mn-ea"/>
                          <a:cs typeface="+mn-cs"/>
                        </a:rPr>
                        <a:t>－</a:t>
                      </a:r>
                      <a:r>
                        <a:rPr kumimoji="1" lang="ja-JP" altLang="en-US" sz="1050" b="0" kern="1200">
                          <a:solidFill>
                            <a:schemeClr val="tx1"/>
                          </a:solidFill>
                          <a:latin typeface="Yu Gothic UI 本文"/>
                          <a:ea typeface="+mn-ea"/>
                          <a:cs typeface="+mn-cs"/>
                        </a:rPr>
                        <a:t>承認済</a:t>
                      </a:r>
                      <a:endParaRPr kumimoji="1" lang="zh-CN" altLang="en-US" sz="1050" b="0" kern="1200">
                        <a:solidFill>
                          <a:schemeClr val="tx1"/>
                        </a:solidFill>
                        <a:latin typeface="Yu Gothic UI 本文"/>
                        <a:ea typeface="+mn-ea"/>
                        <a:cs typeface="+mn-cs"/>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zh-TW" altLang="en-US" sz="1050" b="0" kern="1200">
                          <a:solidFill>
                            <a:schemeClr val="tx1"/>
                          </a:solidFill>
                          <a:latin typeface="Yu Gothic UI 本文"/>
                          <a:ea typeface="+mn-ea"/>
                          <a:cs typeface="+mn-cs"/>
                        </a:rPr>
                        <a:t>完了－承認済</a:t>
                      </a:r>
                      <a:endParaRPr kumimoji="1" lang="ja-JP" altLang="en-US" sz="1050" b="0" i="0" u="none" strike="noStrike" kern="1200" cap="none" spc="0" normalizeH="0" baseline="0" noProof="0">
                        <a:ln>
                          <a:noFill/>
                        </a:ln>
                        <a:solidFill>
                          <a:schemeClr val="tx1"/>
                        </a:solidFill>
                        <a:effectLst/>
                        <a:uLnTx/>
                        <a:uFillTx/>
                        <a:latin typeface="Calibri"/>
                        <a:ea typeface="Yu Gothic UI"/>
                        <a:cs typeface="Arial" charset="0"/>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zh-TW" altLang="en-US" sz="1050" b="0" kern="1200">
                          <a:solidFill>
                            <a:schemeClr val="tx1"/>
                          </a:solidFill>
                          <a:latin typeface="Yu Gothic UI 本文"/>
                          <a:ea typeface="+mn-ea"/>
                          <a:cs typeface="+mn-cs"/>
                        </a:rPr>
                        <a:t>完了－承認済</a:t>
                      </a:r>
                      <a:endParaRPr kumimoji="1" lang="ja-JP" altLang="en-US" sz="1050" b="0">
                        <a:solidFill>
                          <a:schemeClr val="tx1"/>
                        </a:solidFill>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Yu Gothic UI 本文"/>
                          <a:ea typeface="Yu Gothic UI"/>
                          <a:cs typeface="+mn-cs"/>
                        </a:rPr>
                        <a:t>完了－承認済</a:t>
                      </a:r>
                      <a:endParaRPr kumimoji="1" lang="ja-JP" altLang="en-US" sz="1050" b="0" i="0" u="none" strike="noStrike" kern="1200" cap="none" spc="0" normalizeH="0" baseline="0" noProof="0">
                        <a:ln>
                          <a:noFill/>
                        </a:ln>
                        <a:solidFill>
                          <a:prstClr val="black"/>
                        </a:solidFill>
                        <a:effectLst/>
                        <a:uLnTx/>
                        <a:uFillTx/>
                        <a:latin typeface="Calibri Light"/>
                        <a:ea typeface="Yu Gothic UI"/>
                        <a:cs typeface="+mn-cs"/>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Yu Gothic UI 本文"/>
                          <a:ea typeface="Yu Gothic UI"/>
                          <a:cs typeface="+mn-cs"/>
                        </a:rPr>
                        <a:t>完了－承認済</a:t>
                      </a:r>
                      <a:endParaRPr kumimoji="1" lang="ja-JP" altLang="en-US" sz="1050" b="0" i="0" u="none" strike="noStrike" kern="1200" cap="none" spc="0" normalizeH="0" baseline="0" noProof="0">
                        <a:ln>
                          <a:noFill/>
                        </a:ln>
                        <a:solidFill>
                          <a:prstClr val="black"/>
                        </a:solidFill>
                        <a:effectLst/>
                        <a:uLnTx/>
                        <a:uFillTx/>
                        <a:latin typeface="Calibri Light"/>
                        <a:ea typeface="Yu Gothic UI"/>
                        <a:cs typeface="+mn-cs"/>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Yu Gothic UI 本文"/>
                          <a:ea typeface="Yu Gothic UI"/>
                          <a:cs typeface="+mn-cs"/>
                        </a:rPr>
                        <a:t>完了－承認済</a:t>
                      </a:r>
                      <a:endParaRPr kumimoji="1" lang="ja-JP" altLang="en-US" sz="1050" b="0" i="0" u="none" strike="noStrike" kern="1200" cap="none" spc="0" normalizeH="0" baseline="0" noProof="0">
                        <a:ln>
                          <a:noFill/>
                        </a:ln>
                        <a:solidFill>
                          <a:prstClr val="black"/>
                        </a:solidFill>
                        <a:effectLst/>
                        <a:uLnTx/>
                        <a:uFillTx/>
                        <a:latin typeface="Calibri Light"/>
                        <a:ea typeface="Yu Gothic UI"/>
                        <a:cs typeface="+mn-cs"/>
                      </a:endParaRPr>
                    </a:p>
                  </a:txBody>
                  <a:tcPr marL="72000" marR="72000" marT="72000" marB="7200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26604236"/>
                  </a:ext>
                </a:extLst>
              </a:tr>
            </a:tbl>
          </a:graphicData>
        </a:graphic>
      </p:graphicFrame>
      <p:cxnSp>
        <p:nvCxnSpPr>
          <p:cNvPr id="23" name="直線コネクタ 22">
            <a:extLst>
              <a:ext uri="{FF2B5EF4-FFF2-40B4-BE49-F238E27FC236}">
                <a16:creationId xmlns:a16="http://schemas.microsoft.com/office/drawing/2014/main" id="{0E8F6C2C-94B7-B090-C2E8-D62314EF0037}"/>
              </a:ext>
            </a:extLst>
          </p:cNvPr>
          <p:cNvCxnSpPr>
            <a:cxnSpLocks/>
          </p:cNvCxnSpPr>
          <p:nvPr/>
        </p:nvCxnSpPr>
        <p:spPr bwMode="gray">
          <a:xfrm>
            <a:off x="6830567" y="1732751"/>
            <a:ext cx="0" cy="328738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7D07235C-DB43-8859-B841-BD8952C2ECE8}"/>
              </a:ext>
            </a:extLst>
          </p:cNvPr>
          <p:cNvSpPr/>
          <p:nvPr/>
        </p:nvSpPr>
        <p:spPr bwMode="gray">
          <a:xfrm>
            <a:off x="6944964" y="2002132"/>
            <a:ext cx="432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届出</a:t>
            </a:r>
          </a:p>
        </p:txBody>
      </p:sp>
      <p:sp>
        <p:nvSpPr>
          <p:cNvPr id="7" name="正方形/長方形 6">
            <a:extLst>
              <a:ext uri="{FF2B5EF4-FFF2-40B4-BE49-F238E27FC236}">
                <a16:creationId xmlns:a16="http://schemas.microsoft.com/office/drawing/2014/main" id="{6AA9DEAD-5CCB-DAF7-BD9C-305F923DB2A5}"/>
              </a:ext>
            </a:extLst>
          </p:cNvPr>
          <p:cNvSpPr/>
          <p:nvPr/>
        </p:nvSpPr>
        <p:spPr bwMode="gray">
          <a:xfrm>
            <a:off x="7482646" y="2985724"/>
            <a:ext cx="432000" cy="864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申請</a:t>
            </a:r>
            <a:br>
              <a:rPr kumimoji="1" lang="en-US" altLang="ja-JP" sz="1050">
                <a:solidFill>
                  <a:schemeClr val="bg1"/>
                </a:solidFill>
                <a:latin typeface="+mn-lt"/>
                <a:cs typeface="+mn-cs"/>
              </a:rPr>
            </a:br>
            <a:r>
              <a:rPr kumimoji="1" lang="ja-JP" altLang="en-US" sz="1050">
                <a:solidFill>
                  <a:schemeClr val="bg1"/>
                </a:solidFill>
                <a:latin typeface="+mn-lt"/>
                <a:cs typeface="+mn-cs"/>
              </a:rPr>
              <a:t>受付</a:t>
            </a:r>
          </a:p>
        </p:txBody>
      </p:sp>
      <p:sp>
        <p:nvSpPr>
          <p:cNvPr id="8" name="正方形/長方形 7">
            <a:extLst>
              <a:ext uri="{FF2B5EF4-FFF2-40B4-BE49-F238E27FC236}">
                <a16:creationId xmlns:a16="http://schemas.microsoft.com/office/drawing/2014/main" id="{E84E8C81-B734-FC0D-003A-C161C1CF9EF5}"/>
              </a:ext>
            </a:extLst>
          </p:cNvPr>
          <p:cNvSpPr/>
          <p:nvPr/>
        </p:nvSpPr>
        <p:spPr bwMode="gray">
          <a:xfrm>
            <a:off x="8020328" y="2985724"/>
            <a:ext cx="432000" cy="864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内容確認</a:t>
            </a:r>
          </a:p>
        </p:txBody>
      </p:sp>
      <p:sp>
        <p:nvSpPr>
          <p:cNvPr id="9" name="フローチャート: 磁気ディスク 8">
            <a:extLst>
              <a:ext uri="{FF2B5EF4-FFF2-40B4-BE49-F238E27FC236}">
                <a16:creationId xmlns:a16="http://schemas.microsoft.com/office/drawing/2014/main" id="{07122925-4A68-4899-DB26-07444996ABE0}"/>
              </a:ext>
            </a:extLst>
          </p:cNvPr>
          <p:cNvSpPr/>
          <p:nvPr/>
        </p:nvSpPr>
        <p:spPr bwMode="gray">
          <a:xfrm>
            <a:off x="6898537" y="4136595"/>
            <a:ext cx="504000" cy="360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a:t>
            </a:r>
            <a:br>
              <a:rPr kumimoji="1" lang="en-US" altLang="ja-JP" sz="1100" b="0" i="0" u="none" strike="noStrike" kern="1200" cap="none" spc="0" normalizeH="0" baseline="0" noProof="0">
                <a:ln>
                  <a:noFill/>
                </a:ln>
                <a:solidFill>
                  <a:schemeClr val="bg1"/>
                </a:solidFill>
                <a:effectLst/>
                <a:uLnTx/>
                <a:uFillTx/>
                <a:latin typeface="+mn-lt"/>
                <a:ea typeface="+mn-ea"/>
                <a:cs typeface="+mn-cs"/>
              </a:rPr>
            </a:br>
            <a:r>
              <a:rPr kumimoji="1" lang="ja-JP" altLang="en-US" sz="1100" b="0" i="0" u="none" strike="noStrike" kern="1200" cap="none" spc="0" normalizeH="0" baseline="0" noProof="0">
                <a:ln>
                  <a:noFill/>
                </a:ln>
                <a:solidFill>
                  <a:schemeClr val="bg1"/>
                </a:solidFill>
                <a:effectLst/>
                <a:uLnTx/>
                <a:uFillTx/>
                <a:latin typeface="+mn-lt"/>
                <a:ea typeface="+mn-ea"/>
                <a:cs typeface="+mn-cs"/>
              </a:rPr>
              <a:t>申請</a:t>
            </a:r>
          </a:p>
        </p:txBody>
      </p:sp>
      <p:sp>
        <p:nvSpPr>
          <p:cNvPr id="10" name="フローチャート: 磁気ディスク 9">
            <a:extLst>
              <a:ext uri="{FF2B5EF4-FFF2-40B4-BE49-F238E27FC236}">
                <a16:creationId xmlns:a16="http://schemas.microsoft.com/office/drawing/2014/main" id="{2D07F4FB-0E62-2F44-2FB9-E56C19DD1CCA}"/>
              </a:ext>
            </a:extLst>
          </p:cNvPr>
          <p:cNvSpPr/>
          <p:nvPr/>
        </p:nvSpPr>
        <p:spPr bwMode="gray">
          <a:xfrm>
            <a:off x="7574510" y="4422309"/>
            <a:ext cx="1416439" cy="268546"/>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11" name="直線矢印コネクタ 10">
            <a:extLst>
              <a:ext uri="{FF2B5EF4-FFF2-40B4-BE49-F238E27FC236}">
                <a16:creationId xmlns:a16="http://schemas.microsoft.com/office/drawing/2014/main" id="{041130D2-3072-9F86-2E46-2AA951BD6715}"/>
              </a:ext>
            </a:extLst>
          </p:cNvPr>
          <p:cNvCxnSpPr>
            <a:cxnSpLocks/>
          </p:cNvCxnSpPr>
          <p:nvPr/>
        </p:nvCxnSpPr>
        <p:spPr bwMode="gray">
          <a:xfrm>
            <a:off x="7231769" y="2722132"/>
            <a:ext cx="0" cy="1414463"/>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コネクタ: カギ線 12">
            <a:extLst>
              <a:ext uri="{FF2B5EF4-FFF2-40B4-BE49-F238E27FC236}">
                <a16:creationId xmlns:a16="http://schemas.microsoft.com/office/drawing/2014/main" id="{2E024CEE-8414-BE01-00A2-CA4EF47FBE80}"/>
              </a:ext>
            </a:extLst>
          </p:cNvPr>
          <p:cNvCxnSpPr>
            <a:cxnSpLocks/>
            <a:stCxn id="9" idx="3"/>
            <a:endCxn id="10" idx="2"/>
          </p:cNvCxnSpPr>
          <p:nvPr/>
        </p:nvCxnSpPr>
        <p:spPr bwMode="gray">
          <a:xfrm rot="16200000" flipH="1">
            <a:off x="7332530" y="4314601"/>
            <a:ext cx="59987" cy="423973"/>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6DD41DB2-95A2-3BEE-3683-9B8648C4C2DC}"/>
              </a:ext>
            </a:extLst>
          </p:cNvPr>
          <p:cNvSpPr/>
          <p:nvPr/>
        </p:nvSpPr>
        <p:spPr bwMode="gray">
          <a:xfrm>
            <a:off x="9095694" y="2985724"/>
            <a:ext cx="432000" cy="864000"/>
          </a:xfrm>
          <a:prstGeom prst="rect">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受理</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en-US" altLang="ja-JP" sz="1050">
                <a:solidFill>
                  <a:schemeClr val="bg1"/>
                </a:solidFill>
                <a:latin typeface="+mn-lt"/>
                <a:cs typeface="+mn-cs"/>
              </a:rPr>
              <a:t>(</a:t>
            </a:r>
            <a:r>
              <a:rPr kumimoji="1" lang="ja-JP" altLang="en-US" sz="1050">
                <a:solidFill>
                  <a:schemeClr val="bg1"/>
                </a:solidFill>
                <a:latin typeface="+mn-lt"/>
                <a:cs typeface="+mn-cs"/>
              </a:rPr>
              <a:t>起案・</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決裁</a:t>
            </a:r>
            <a:r>
              <a:rPr kumimoji="1" lang="en-US" altLang="ja-JP" sz="1050">
                <a:solidFill>
                  <a:schemeClr val="bg1"/>
                </a:solidFill>
                <a:latin typeface="+mn-lt"/>
                <a:cs typeface="+mn-cs"/>
              </a:rPr>
              <a:t>)</a:t>
            </a:r>
            <a:endParaRPr kumimoji="1" lang="ja-JP" altLang="en-US" sz="1050">
              <a:solidFill>
                <a:schemeClr val="bg1"/>
              </a:solidFill>
              <a:latin typeface="+mn-lt"/>
              <a:cs typeface="+mn-cs"/>
            </a:endParaRPr>
          </a:p>
        </p:txBody>
      </p:sp>
      <p:sp>
        <p:nvSpPr>
          <p:cNvPr id="19" name="正方形/長方形 18">
            <a:extLst>
              <a:ext uri="{FF2B5EF4-FFF2-40B4-BE49-F238E27FC236}">
                <a16:creationId xmlns:a16="http://schemas.microsoft.com/office/drawing/2014/main" id="{B12AB114-BB76-ABE7-E9CB-10C6929A040B}"/>
              </a:ext>
            </a:extLst>
          </p:cNvPr>
          <p:cNvSpPr/>
          <p:nvPr/>
        </p:nvSpPr>
        <p:spPr bwMode="gray">
          <a:xfrm>
            <a:off x="8558010" y="2985724"/>
            <a:ext cx="432000" cy="864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情報更新</a:t>
            </a:r>
          </a:p>
        </p:txBody>
      </p:sp>
      <p:sp>
        <p:nvSpPr>
          <p:cNvPr id="28" name="フローチャート: 磁気ディスク 27">
            <a:extLst>
              <a:ext uri="{FF2B5EF4-FFF2-40B4-BE49-F238E27FC236}">
                <a16:creationId xmlns:a16="http://schemas.microsoft.com/office/drawing/2014/main" id="{386BD402-8231-647D-89A4-BC49DF78CC47}"/>
              </a:ext>
            </a:extLst>
          </p:cNvPr>
          <p:cNvSpPr/>
          <p:nvPr/>
        </p:nvSpPr>
        <p:spPr bwMode="gray">
          <a:xfrm>
            <a:off x="9036660" y="4690855"/>
            <a:ext cx="719731" cy="268546"/>
          </a:xfrm>
          <a:prstGeom prst="flowChartMagneticDisk">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schemeClr val="bg1"/>
                </a:solidFill>
              </a:rPr>
              <a:t>文書管理*</a:t>
            </a:r>
          </a:p>
        </p:txBody>
      </p:sp>
      <p:cxnSp>
        <p:nvCxnSpPr>
          <p:cNvPr id="30" name="直線矢印コネクタ 29">
            <a:extLst>
              <a:ext uri="{FF2B5EF4-FFF2-40B4-BE49-F238E27FC236}">
                <a16:creationId xmlns:a16="http://schemas.microsoft.com/office/drawing/2014/main" id="{043A9247-3765-6820-EBD2-511843DFE891}"/>
              </a:ext>
            </a:extLst>
          </p:cNvPr>
          <p:cNvCxnSpPr>
            <a:cxnSpLocks/>
          </p:cNvCxnSpPr>
          <p:nvPr/>
        </p:nvCxnSpPr>
        <p:spPr bwMode="gray">
          <a:xfrm>
            <a:off x="9396526" y="3875289"/>
            <a:ext cx="0" cy="799524"/>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F9424626-BF8E-C35E-2C56-A62FD147F556}"/>
              </a:ext>
            </a:extLst>
          </p:cNvPr>
          <p:cNvCxnSpPr>
            <a:cxnSpLocks/>
            <a:stCxn id="19" idx="2"/>
          </p:cNvCxnSpPr>
          <p:nvPr/>
        </p:nvCxnSpPr>
        <p:spPr bwMode="gray">
          <a:xfrm flipH="1">
            <a:off x="8771077" y="3849724"/>
            <a:ext cx="2933" cy="60448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コネクタ: カギ線 34">
            <a:extLst>
              <a:ext uri="{FF2B5EF4-FFF2-40B4-BE49-F238E27FC236}">
                <a16:creationId xmlns:a16="http://schemas.microsoft.com/office/drawing/2014/main" id="{DC2CD50B-AFB3-6BF0-6CD2-362B47AF2457}"/>
              </a:ext>
            </a:extLst>
          </p:cNvPr>
          <p:cNvCxnSpPr>
            <a:cxnSpLocks/>
            <a:stCxn id="10" idx="3"/>
            <a:endCxn id="28" idx="2"/>
          </p:cNvCxnSpPr>
          <p:nvPr/>
        </p:nvCxnSpPr>
        <p:spPr bwMode="gray">
          <a:xfrm rot="16200000" flipH="1">
            <a:off x="8592559" y="4381026"/>
            <a:ext cx="134273" cy="753930"/>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60437009-BE0C-D52A-3C79-C6FD46371F2B}"/>
              </a:ext>
            </a:extLst>
          </p:cNvPr>
          <p:cNvCxnSpPr>
            <a:cxnSpLocks/>
          </p:cNvCxnSpPr>
          <p:nvPr/>
        </p:nvCxnSpPr>
        <p:spPr bwMode="gray">
          <a:xfrm>
            <a:off x="2925994" y="1754674"/>
            <a:ext cx="0" cy="328738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CEC976FA-7C90-DD9A-8894-DAA5B3E7313D}"/>
              </a:ext>
            </a:extLst>
          </p:cNvPr>
          <p:cNvGrpSpPr/>
          <p:nvPr/>
        </p:nvGrpSpPr>
        <p:grpSpPr>
          <a:xfrm>
            <a:off x="6961293" y="917771"/>
            <a:ext cx="2493185" cy="468000"/>
            <a:chOff x="6961293" y="917771"/>
            <a:chExt cx="2493185" cy="468000"/>
          </a:xfrm>
        </p:grpSpPr>
        <p:sp>
          <p:nvSpPr>
            <p:cNvPr id="17" name="正方形/長方形 16">
              <a:extLst>
                <a:ext uri="{FF2B5EF4-FFF2-40B4-BE49-F238E27FC236}">
                  <a16:creationId xmlns:a16="http://schemas.microsoft.com/office/drawing/2014/main" id="{D3B2CB71-5629-321C-FFC5-EE84F30F4E2E}"/>
                </a:ext>
              </a:extLst>
            </p:cNvPr>
            <p:cNvSpPr/>
            <p:nvPr/>
          </p:nvSpPr>
          <p:spPr bwMode="gray">
            <a:xfrm>
              <a:off x="7026074" y="1112571"/>
              <a:ext cx="576000" cy="216000"/>
            </a:xfrm>
            <a:prstGeom prst="rect">
              <a:avLst/>
            </a:prstGeom>
            <a:solidFill>
              <a:srgbClr val="86BC25"/>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schemeClr val="bg1"/>
                  </a:solidFill>
                  <a:effectLst/>
                  <a:uLnTx/>
                  <a:uFillTx/>
                  <a:latin typeface="+mn-lt"/>
                  <a:ea typeface="+mn-ea"/>
                  <a:cs typeface="+mn-cs"/>
                </a:rPr>
                <a:t>電子申請</a:t>
              </a:r>
            </a:p>
          </p:txBody>
        </p:sp>
        <p:sp>
          <p:nvSpPr>
            <p:cNvPr id="21" name="正方形/長方形 20">
              <a:extLst>
                <a:ext uri="{FF2B5EF4-FFF2-40B4-BE49-F238E27FC236}">
                  <a16:creationId xmlns:a16="http://schemas.microsoft.com/office/drawing/2014/main" id="{EBBC1294-EF0D-00DA-686D-C855A6FA4EFA}"/>
                </a:ext>
              </a:extLst>
            </p:cNvPr>
            <p:cNvSpPr/>
            <p:nvPr/>
          </p:nvSpPr>
          <p:spPr bwMode="gray">
            <a:xfrm>
              <a:off x="7628676" y="1112571"/>
              <a:ext cx="576000" cy="216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許可</a:t>
              </a:r>
            </a:p>
          </p:txBody>
        </p:sp>
        <p:sp>
          <p:nvSpPr>
            <p:cNvPr id="25" name="正方形/長方形 24">
              <a:extLst>
                <a:ext uri="{FF2B5EF4-FFF2-40B4-BE49-F238E27FC236}">
                  <a16:creationId xmlns:a16="http://schemas.microsoft.com/office/drawing/2014/main" id="{AB03DAF8-F39E-696D-D9E5-E01EBD55A70E}"/>
                </a:ext>
              </a:extLst>
            </p:cNvPr>
            <p:cNvSpPr/>
            <p:nvPr/>
          </p:nvSpPr>
          <p:spPr bwMode="gray">
            <a:xfrm>
              <a:off x="6961293" y="917771"/>
              <a:ext cx="2493185" cy="468000"/>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a:solidFill>
                    <a:prstClr val="black"/>
                  </a:solidFill>
                  <a:latin typeface="+mn-lt"/>
                  <a:cs typeface="+mn-cs"/>
                </a:rPr>
                <a:t>【</a:t>
              </a:r>
              <a:r>
                <a:rPr kumimoji="1" lang="ja-JP" altLang="en-US" sz="900" b="0" i="0" u="none" strike="noStrike" kern="1200" cap="none" spc="0" normalizeH="0" baseline="0" noProof="0">
                  <a:ln>
                    <a:noFill/>
                  </a:ln>
                  <a:solidFill>
                    <a:prstClr val="black"/>
                  </a:solidFill>
                  <a:effectLst/>
                  <a:uLnTx/>
                  <a:uFillTx/>
                  <a:latin typeface="+mn-lt"/>
                  <a:ea typeface="+mn-ea"/>
                  <a:cs typeface="+mn-cs"/>
                </a:rPr>
                <a:t>凡例</a:t>
              </a:r>
              <a:r>
                <a:rPr kumimoji="1" lang="en-US" altLang="ja-JP" sz="900" b="0" i="0" u="none" strike="noStrike" kern="1200" cap="none" spc="0" normalizeH="0" baseline="0" noProof="0">
                  <a:ln>
                    <a:noFill/>
                  </a:ln>
                  <a:solidFill>
                    <a:prstClr val="black"/>
                  </a:solidFill>
                  <a:effectLst/>
                  <a:uLnTx/>
                  <a:uFillTx/>
                  <a:latin typeface="+mn-lt"/>
                  <a:ea typeface="+mn-ea"/>
                  <a:cs typeface="+mn-cs"/>
                </a:rPr>
                <a:t>】</a:t>
              </a:r>
              <a:endParaRPr kumimoji="1" lang="ja-JP" altLang="en-US" sz="900" b="0" i="0" u="none" strike="noStrike" kern="1200" cap="none" spc="0" normalizeH="0" baseline="0" noProof="0">
                <a:ln>
                  <a:noFill/>
                </a:ln>
                <a:solidFill>
                  <a:prstClr val="black"/>
                </a:solidFill>
                <a:effectLst/>
                <a:uLnTx/>
                <a:uFillTx/>
                <a:latin typeface="+mn-lt"/>
                <a:ea typeface="+mn-ea"/>
                <a:cs typeface="+mn-cs"/>
              </a:endParaRPr>
            </a:p>
          </p:txBody>
        </p:sp>
        <p:sp>
          <p:nvSpPr>
            <p:cNvPr id="26" name="正方形/長方形 25">
              <a:extLst>
                <a:ext uri="{FF2B5EF4-FFF2-40B4-BE49-F238E27FC236}">
                  <a16:creationId xmlns:a16="http://schemas.microsoft.com/office/drawing/2014/main" id="{3DF04A93-EFCB-1AA7-6809-CCBD484C59DC}"/>
                </a:ext>
              </a:extLst>
            </p:cNvPr>
            <p:cNvSpPr/>
            <p:nvPr/>
          </p:nvSpPr>
          <p:spPr bwMode="gray">
            <a:xfrm>
              <a:off x="8231278" y="1112571"/>
              <a:ext cx="576000" cy="216000"/>
            </a:xfrm>
            <a:prstGeom prst="rect">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文書管理</a:t>
              </a:r>
              <a:r>
                <a:rPr kumimoji="1" lang="en-US" altLang="ja-JP" sz="900">
                  <a:solidFill>
                    <a:schemeClr val="bg1"/>
                  </a:solidFill>
                  <a:latin typeface="+mn-lt"/>
                  <a:cs typeface="+mn-cs"/>
                </a:rPr>
                <a:t>*</a:t>
              </a:r>
              <a:endParaRPr kumimoji="1" lang="ja-JP" altLang="en-US" sz="900">
                <a:solidFill>
                  <a:schemeClr val="bg1"/>
                </a:solidFill>
                <a:latin typeface="+mn-lt"/>
                <a:cs typeface="+mn-cs"/>
              </a:endParaRPr>
            </a:p>
          </p:txBody>
        </p:sp>
        <p:sp>
          <p:nvSpPr>
            <p:cNvPr id="29" name="正方形/長方形 28">
              <a:extLst>
                <a:ext uri="{FF2B5EF4-FFF2-40B4-BE49-F238E27FC236}">
                  <a16:creationId xmlns:a16="http://schemas.microsoft.com/office/drawing/2014/main" id="{3C899D5B-C7D4-A209-95C5-22DC2C0A849D}"/>
                </a:ext>
              </a:extLst>
            </p:cNvPr>
            <p:cNvSpPr/>
            <p:nvPr/>
          </p:nvSpPr>
          <p:spPr bwMode="gray">
            <a:xfrm>
              <a:off x="8833880" y="1113346"/>
              <a:ext cx="576000" cy="216000"/>
            </a:xfrm>
            <a:prstGeom prst="rect">
              <a:avLst/>
            </a:prstGeom>
            <a:solidFill>
              <a:schemeClr val="bg1">
                <a:lumMod val="50000"/>
              </a:schemeClr>
            </a:solidFill>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その他</a:t>
              </a:r>
            </a:p>
          </p:txBody>
        </p:sp>
      </p:grpSp>
      <p:cxnSp>
        <p:nvCxnSpPr>
          <p:cNvPr id="20" name="直線コネクタ 19">
            <a:extLst>
              <a:ext uri="{FF2B5EF4-FFF2-40B4-BE49-F238E27FC236}">
                <a16:creationId xmlns:a16="http://schemas.microsoft.com/office/drawing/2014/main" id="{38759DB1-5724-C596-3442-6AE63AA3CFA9}"/>
              </a:ext>
            </a:extLst>
          </p:cNvPr>
          <p:cNvCxnSpPr>
            <a:cxnSpLocks/>
          </p:cNvCxnSpPr>
          <p:nvPr/>
        </p:nvCxnSpPr>
        <p:spPr bwMode="gray">
          <a:xfrm>
            <a:off x="102362" y="2805297"/>
            <a:ext cx="9288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67206819-E49C-A3CD-E22B-69FDDC7B7210}"/>
              </a:ext>
            </a:extLst>
          </p:cNvPr>
          <p:cNvSpPr/>
          <p:nvPr/>
        </p:nvSpPr>
        <p:spPr bwMode="gray">
          <a:xfrm>
            <a:off x="97518" y="2860131"/>
            <a:ext cx="180000" cy="1047201"/>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職員</a:t>
            </a:r>
          </a:p>
        </p:txBody>
      </p:sp>
      <p:sp>
        <p:nvSpPr>
          <p:cNvPr id="34" name="正方形/長方形 33">
            <a:extLst>
              <a:ext uri="{FF2B5EF4-FFF2-40B4-BE49-F238E27FC236}">
                <a16:creationId xmlns:a16="http://schemas.microsoft.com/office/drawing/2014/main" id="{1FBC4ADC-FC19-CEFC-89B5-EF66C3B788C3}"/>
              </a:ext>
            </a:extLst>
          </p:cNvPr>
          <p:cNvSpPr/>
          <p:nvPr/>
        </p:nvSpPr>
        <p:spPr bwMode="gray">
          <a:xfrm>
            <a:off x="323364" y="2860131"/>
            <a:ext cx="216000" cy="504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土木</a:t>
            </a:r>
          </a:p>
        </p:txBody>
      </p:sp>
      <p:sp>
        <p:nvSpPr>
          <p:cNvPr id="38" name="正方形/長方形 37">
            <a:extLst>
              <a:ext uri="{FF2B5EF4-FFF2-40B4-BE49-F238E27FC236}">
                <a16:creationId xmlns:a16="http://schemas.microsoft.com/office/drawing/2014/main" id="{2D3BADEF-F87A-0458-3FC7-0445AD783DE9}"/>
              </a:ext>
            </a:extLst>
          </p:cNvPr>
          <p:cNvSpPr/>
          <p:nvPr/>
        </p:nvSpPr>
        <p:spPr bwMode="gray">
          <a:xfrm>
            <a:off x="323364" y="3399060"/>
            <a:ext cx="216000" cy="504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本庁</a:t>
            </a:r>
          </a:p>
        </p:txBody>
      </p:sp>
      <p:cxnSp>
        <p:nvCxnSpPr>
          <p:cNvPr id="47" name="直線コネクタ 46">
            <a:extLst>
              <a:ext uri="{FF2B5EF4-FFF2-40B4-BE49-F238E27FC236}">
                <a16:creationId xmlns:a16="http://schemas.microsoft.com/office/drawing/2014/main" id="{BFB101BC-21A5-DA59-117B-149D7347A25F}"/>
              </a:ext>
            </a:extLst>
          </p:cNvPr>
          <p:cNvCxnSpPr>
            <a:cxnSpLocks/>
          </p:cNvCxnSpPr>
          <p:nvPr/>
        </p:nvCxnSpPr>
        <p:spPr bwMode="gray">
          <a:xfrm>
            <a:off x="102362" y="3939983"/>
            <a:ext cx="9288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EF7A2887-67D5-EF6A-5D88-279678BE0214}"/>
              </a:ext>
            </a:extLst>
          </p:cNvPr>
          <p:cNvSpPr/>
          <p:nvPr/>
        </p:nvSpPr>
        <p:spPr bwMode="gray">
          <a:xfrm>
            <a:off x="97518" y="1930951"/>
            <a:ext cx="288000" cy="792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市民</a:t>
            </a:r>
            <a:r>
              <a:rPr kumimoji="1" lang="en-US" altLang="ja-JP" sz="1050">
                <a:latin typeface="+mn-lt"/>
                <a:cs typeface="+mn-cs"/>
              </a:rPr>
              <a:t>/</a:t>
            </a:r>
            <a:r>
              <a:rPr kumimoji="1" lang="ja-JP" altLang="en-US" sz="1050">
                <a:latin typeface="+mn-lt"/>
                <a:cs typeface="+mn-cs"/>
              </a:rPr>
              <a:t>事業者</a:t>
            </a:r>
          </a:p>
        </p:txBody>
      </p:sp>
      <p:sp>
        <p:nvSpPr>
          <p:cNvPr id="49" name="正方形/長方形 48">
            <a:extLst>
              <a:ext uri="{FF2B5EF4-FFF2-40B4-BE49-F238E27FC236}">
                <a16:creationId xmlns:a16="http://schemas.microsoft.com/office/drawing/2014/main" id="{64828FF2-C3F5-8EC6-90F5-25ADA8746AFB}"/>
              </a:ext>
            </a:extLst>
          </p:cNvPr>
          <p:cNvSpPr/>
          <p:nvPr/>
        </p:nvSpPr>
        <p:spPr bwMode="gray">
          <a:xfrm>
            <a:off x="97518" y="3980152"/>
            <a:ext cx="288000" cy="792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システム</a:t>
            </a:r>
            <a:endParaRPr kumimoji="1" lang="en-US" altLang="ja-JP" sz="1050">
              <a:latin typeface="+mn-lt"/>
              <a:cs typeface="+mn-cs"/>
            </a:endParaRPr>
          </a:p>
        </p:txBody>
      </p:sp>
      <p:cxnSp>
        <p:nvCxnSpPr>
          <p:cNvPr id="57" name="直線矢印コネクタ 56">
            <a:extLst>
              <a:ext uri="{FF2B5EF4-FFF2-40B4-BE49-F238E27FC236}">
                <a16:creationId xmlns:a16="http://schemas.microsoft.com/office/drawing/2014/main" id="{52DA4143-7296-BFCA-1373-9585140C23BB}"/>
              </a:ext>
            </a:extLst>
          </p:cNvPr>
          <p:cNvCxnSpPr>
            <a:cxnSpLocks/>
          </p:cNvCxnSpPr>
          <p:nvPr/>
        </p:nvCxnSpPr>
        <p:spPr bwMode="gray">
          <a:xfrm>
            <a:off x="1996706" y="3336847"/>
            <a:ext cx="7380" cy="1106518"/>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41BBDB2A-64E2-C518-1081-ED9356F7CC10}"/>
              </a:ext>
            </a:extLst>
          </p:cNvPr>
          <p:cNvCxnSpPr>
            <a:cxnSpLocks/>
          </p:cNvCxnSpPr>
          <p:nvPr/>
        </p:nvCxnSpPr>
        <p:spPr bwMode="gray">
          <a:xfrm>
            <a:off x="3759164" y="3337589"/>
            <a:ext cx="0" cy="112246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3EE6C464-AC07-0607-86F0-6F7192A31558}"/>
              </a:ext>
            </a:extLst>
          </p:cNvPr>
          <p:cNvCxnSpPr>
            <a:cxnSpLocks/>
          </p:cNvCxnSpPr>
          <p:nvPr/>
        </p:nvCxnSpPr>
        <p:spPr bwMode="gray">
          <a:xfrm>
            <a:off x="4303379" y="3337589"/>
            <a:ext cx="0" cy="112246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4" name="直線矢印コネクタ 63">
            <a:extLst>
              <a:ext uri="{FF2B5EF4-FFF2-40B4-BE49-F238E27FC236}">
                <a16:creationId xmlns:a16="http://schemas.microsoft.com/office/drawing/2014/main" id="{27339404-FA17-DA22-354F-47E5C912FFCF}"/>
              </a:ext>
            </a:extLst>
          </p:cNvPr>
          <p:cNvCxnSpPr>
            <a:cxnSpLocks/>
          </p:cNvCxnSpPr>
          <p:nvPr/>
        </p:nvCxnSpPr>
        <p:spPr bwMode="gray">
          <a:xfrm>
            <a:off x="4866504" y="3337589"/>
            <a:ext cx="0" cy="112246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D7350CC7-CB88-7883-5A7C-64D3ADA9822F}"/>
              </a:ext>
            </a:extLst>
          </p:cNvPr>
          <p:cNvCxnSpPr>
            <a:cxnSpLocks/>
          </p:cNvCxnSpPr>
          <p:nvPr/>
        </p:nvCxnSpPr>
        <p:spPr bwMode="gray">
          <a:xfrm flipH="1">
            <a:off x="8245286" y="3849724"/>
            <a:ext cx="2933" cy="60448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CD3C33A3-5DEE-004A-053F-B9E34E5DE27A}"/>
              </a:ext>
            </a:extLst>
          </p:cNvPr>
          <p:cNvCxnSpPr>
            <a:cxnSpLocks/>
          </p:cNvCxnSpPr>
          <p:nvPr/>
        </p:nvCxnSpPr>
        <p:spPr bwMode="gray">
          <a:xfrm flipH="1">
            <a:off x="7696165" y="3849724"/>
            <a:ext cx="2933" cy="60448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0D7C9357-D464-E02B-0B23-C1A7F2DB0621}"/>
              </a:ext>
            </a:extLst>
          </p:cNvPr>
          <p:cNvSpPr txBox="1"/>
          <p:nvPr/>
        </p:nvSpPr>
        <p:spPr bwMode="gray">
          <a:xfrm>
            <a:off x="2427053" y="6407498"/>
            <a:ext cx="6431203" cy="349702"/>
          </a:xfrm>
          <a:prstGeom prst="rect">
            <a:avLst/>
          </a:prstGeom>
          <a:noFill/>
        </p:spPr>
        <p:txBody>
          <a:bodyPr wrap="square" lIns="36000" tIns="36000" rIns="36000" bIns="36000">
            <a:spAutoFit/>
          </a:bodyPr>
          <a:lstStyle/>
          <a:p>
            <a:r>
              <a:rPr kumimoji="1" lang="en-US" altLang="ja-JP" sz="900"/>
              <a:t>*</a:t>
            </a:r>
            <a:r>
              <a:rPr kumimoji="1" lang="ja-JP" altLang="en-US" sz="900"/>
              <a:t>：詳細なフローついては、別紙にて整理している。概要フローは一部抜粋である。</a:t>
            </a:r>
            <a:endParaRPr kumimoji="1" lang="en-US" altLang="ja-JP" sz="900">
              <a:latin typeface="+mn-lt"/>
              <a:cs typeface="+mn-cs"/>
            </a:endParaRPr>
          </a:p>
          <a:p>
            <a:r>
              <a:rPr kumimoji="1" lang="ja-JP" altLang="en-US" sz="900">
                <a:latin typeface="+mn-lt"/>
                <a:cs typeface="+mn-cs"/>
              </a:rPr>
              <a:t>*</a:t>
            </a:r>
            <a:r>
              <a:rPr kumimoji="1" lang="en-US" altLang="ja-JP" sz="900">
                <a:latin typeface="+mn-lt"/>
                <a:cs typeface="+mn-cs"/>
              </a:rPr>
              <a:t>*</a:t>
            </a:r>
            <a:r>
              <a:rPr kumimoji="1" lang="ja-JP" altLang="en-US" sz="900">
                <a:latin typeface="+mn-lt"/>
                <a:cs typeface="+mn-cs"/>
              </a:rPr>
              <a:t>：文書管理システムとの自動連携については、</a:t>
            </a:r>
            <a:r>
              <a:rPr kumimoji="1" lang="en-US" altLang="ja-JP" sz="900">
                <a:latin typeface="+mn-lt"/>
                <a:cs typeface="+mn-cs"/>
              </a:rPr>
              <a:t>API</a:t>
            </a:r>
            <a:r>
              <a:rPr kumimoji="1" lang="ja-JP" altLang="en-US" sz="900">
                <a:latin typeface="+mn-lt"/>
                <a:cs typeface="+mn-cs"/>
              </a:rPr>
              <a:t>連携を想定しており、実装可否やタイミングについては協議予定である。</a:t>
            </a:r>
            <a:endParaRPr kumimoji="1" lang="en-US" altLang="ja-JP" sz="900">
              <a:latin typeface="+mn-lt"/>
              <a:cs typeface="+mn-cs"/>
            </a:endParaRPr>
          </a:p>
        </p:txBody>
      </p:sp>
    </p:spTree>
    <p:extLst>
      <p:ext uri="{BB962C8B-B14F-4D97-AF65-F5344CB8AC3E}">
        <p14:creationId xmlns:p14="http://schemas.microsoft.com/office/powerpoint/2010/main" val="35807636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1E251-6C20-0C50-5BAD-1CDD21BC6C25}"/>
            </a:ext>
          </a:extLst>
        </p:cNvPr>
        <p:cNvGrpSpPr/>
        <p:nvPr/>
      </p:nvGrpSpPr>
      <p:grpSpPr>
        <a:xfrm>
          <a:off x="0" y="0"/>
          <a:ext cx="0" cy="0"/>
          <a:chOff x="0" y="0"/>
          <a:chExt cx="0" cy="0"/>
        </a:xfrm>
      </p:grpSpPr>
      <p:cxnSp>
        <p:nvCxnSpPr>
          <p:cNvPr id="7" name="直線コネクタ 6">
            <a:extLst>
              <a:ext uri="{FF2B5EF4-FFF2-40B4-BE49-F238E27FC236}">
                <a16:creationId xmlns:a16="http://schemas.microsoft.com/office/drawing/2014/main" id="{5F144B3B-B8D2-0A48-5B94-83237BB73C6F}"/>
              </a:ext>
            </a:extLst>
          </p:cNvPr>
          <p:cNvCxnSpPr>
            <a:cxnSpLocks/>
            <a:stCxn id="16" idx="1"/>
          </p:cNvCxnSpPr>
          <p:nvPr/>
        </p:nvCxnSpPr>
        <p:spPr bwMode="gray">
          <a:xfrm flipV="1">
            <a:off x="323364" y="3380909"/>
            <a:ext cx="9066998"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02" name="直線コネクタ 201">
            <a:extLst>
              <a:ext uri="{FF2B5EF4-FFF2-40B4-BE49-F238E27FC236}">
                <a16:creationId xmlns:a16="http://schemas.microsoft.com/office/drawing/2014/main" id="{A8654742-AF55-F8FE-2AE6-441388240BFD}"/>
              </a:ext>
            </a:extLst>
          </p:cNvPr>
          <p:cNvCxnSpPr>
            <a:cxnSpLocks/>
          </p:cNvCxnSpPr>
          <p:nvPr/>
        </p:nvCxnSpPr>
        <p:spPr bwMode="gray">
          <a:xfrm>
            <a:off x="102362" y="4844971"/>
            <a:ext cx="92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A3D0411A-9A7B-6958-7127-78059684ABE4}"/>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1A86DAC7-D826-5A70-2260-9B6BD9139B3C}"/>
              </a:ext>
            </a:extLst>
          </p:cNvPr>
          <p:cNvSpPr>
            <a:spLocks noGrp="1"/>
          </p:cNvSpPr>
          <p:nvPr>
            <p:ph type="sldNum" sz="quarter" idx="11"/>
          </p:nvPr>
        </p:nvSpPr>
        <p:spPr/>
        <p:txBody>
          <a:bodyPr/>
          <a:lstStyle/>
          <a:p>
            <a:fld id="{AA5FCFE5-FE56-4EF1-80A8-07776887C2A1}" type="slidenum">
              <a:rPr lang="ja-JP" altLang="en-US" smtClean="0"/>
              <a:pPr/>
              <a:t>23</a:t>
            </a:fld>
            <a:endParaRPr lang="ja-JP" altLang="en-US"/>
          </a:p>
        </p:txBody>
      </p:sp>
      <p:sp>
        <p:nvSpPr>
          <p:cNvPr id="4" name="テキスト プレースホルダー 3">
            <a:extLst>
              <a:ext uri="{FF2B5EF4-FFF2-40B4-BE49-F238E27FC236}">
                <a16:creationId xmlns:a16="http://schemas.microsoft.com/office/drawing/2014/main" id="{D3370411-3038-A6A0-00CA-9E5D283B5B37}"/>
              </a:ext>
            </a:extLst>
          </p:cNvPr>
          <p:cNvSpPr>
            <a:spLocks noGrp="1"/>
          </p:cNvSpPr>
          <p:nvPr>
            <p:ph type="body" sz="quarter" idx="15"/>
          </p:nvPr>
        </p:nvSpPr>
        <p:spPr/>
        <p:txBody>
          <a:bodyPr/>
          <a:lstStyle/>
          <a:p>
            <a:r>
              <a:rPr kumimoji="1" lang="ja-JP" altLang="en-US"/>
              <a:t>行政手続業務の</a:t>
            </a:r>
            <a:r>
              <a:rPr lang="ja-JP" altLang="en-US"/>
              <a:t>概要フロー</a:t>
            </a:r>
            <a:r>
              <a:rPr lang="en-US" altLang="ja-JP"/>
              <a:t>*</a:t>
            </a:r>
            <a:r>
              <a:rPr kumimoji="1" lang="ja-JP" altLang="en-US"/>
              <a:t>（</a:t>
            </a:r>
            <a:r>
              <a:rPr kumimoji="1" lang="en-US" altLang="ja-JP"/>
              <a:t>ToBe</a:t>
            </a:r>
            <a:r>
              <a:rPr kumimoji="1" lang="ja-JP" altLang="en-US"/>
              <a:t>）</a:t>
            </a:r>
            <a:r>
              <a:rPr lang="ja-JP" altLang="en-US"/>
              <a:t>（</a:t>
            </a:r>
            <a:r>
              <a:rPr lang="en-US" altLang="ja-JP"/>
              <a:t>3/3</a:t>
            </a:r>
            <a:r>
              <a:rPr lang="ja-JP" altLang="en-US"/>
              <a:t>）</a:t>
            </a:r>
            <a:endParaRPr kumimoji="1" lang="en-US" altLang="ja-JP"/>
          </a:p>
        </p:txBody>
      </p:sp>
      <p:sp>
        <p:nvSpPr>
          <p:cNvPr id="5" name="タイトル 4">
            <a:extLst>
              <a:ext uri="{FF2B5EF4-FFF2-40B4-BE49-F238E27FC236}">
                <a16:creationId xmlns:a16="http://schemas.microsoft.com/office/drawing/2014/main" id="{C759C857-0323-3EFE-1EC4-860757582D5F}"/>
              </a:ext>
            </a:extLst>
          </p:cNvPr>
          <p:cNvSpPr>
            <a:spLocks noGrp="1"/>
          </p:cNvSpPr>
          <p:nvPr>
            <p:ph type="title"/>
          </p:nvPr>
        </p:nvSpPr>
        <p:spPr>
          <a:xfrm>
            <a:off x="404044" y="165754"/>
            <a:ext cx="9072000" cy="615600"/>
          </a:xfrm>
        </p:spPr>
        <p:txBody>
          <a:bodyPr/>
          <a:lstStyle/>
          <a:p>
            <a:r>
              <a:rPr lang="ja-JP" altLang="en-US"/>
              <a:t>納入通知や未納者への督促、催告は紙だけでなく、電子申請システムによる通知も可能とする。未納者や債権の管理は、許可システムで行う。</a:t>
            </a:r>
            <a:endParaRPr kumimoji="1" lang="ja-JP" altLang="en-US"/>
          </a:p>
        </p:txBody>
      </p:sp>
      <p:sp>
        <p:nvSpPr>
          <p:cNvPr id="76" name="矢印: 五方向 75">
            <a:extLst>
              <a:ext uri="{FF2B5EF4-FFF2-40B4-BE49-F238E27FC236}">
                <a16:creationId xmlns:a16="http://schemas.microsoft.com/office/drawing/2014/main" id="{3523AD08-61D7-11A7-089D-6CE5E4100BC6}"/>
              </a:ext>
            </a:extLst>
          </p:cNvPr>
          <p:cNvSpPr/>
          <p:nvPr/>
        </p:nvSpPr>
        <p:spPr bwMode="gray">
          <a:xfrm>
            <a:off x="7518148" y="1704972"/>
            <a:ext cx="1970850" cy="216000"/>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black"/>
                </a:solidFill>
                <a:latin typeface="+mn-lt"/>
                <a:cs typeface="+mn-cs"/>
              </a:rPr>
              <a:t>不納欠損</a:t>
            </a:r>
            <a:r>
              <a:rPr kumimoji="1" lang="ja-JP" altLang="en-US" sz="1100">
                <a:solidFill>
                  <a:prstClr val="black"/>
                </a:solidFill>
              </a:rPr>
              <a:t>フェーズ</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78" name="矢印: 五方向 77">
            <a:extLst>
              <a:ext uri="{FF2B5EF4-FFF2-40B4-BE49-F238E27FC236}">
                <a16:creationId xmlns:a16="http://schemas.microsoft.com/office/drawing/2014/main" id="{0F3D3F34-21BC-1DFB-4B94-860AF6485E9B}"/>
              </a:ext>
            </a:extLst>
          </p:cNvPr>
          <p:cNvSpPr/>
          <p:nvPr/>
        </p:nvSpPr>
        <p:spPr bwMode="gray">
          <a:xfrm>
            <a:off x="507599" y="1498001"/>
            <a:ext cx="8981399" cy="169258"/>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収納業務</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79" name="矢印: 五方向 78">
            <a:extLst>
              <a:ext uri="{FF2B5EF4-FFF2-40B4-BE49-F238E27FC236}">
                <a16:creationId xmlns:a16="http://schemas.microsoft.com/office/drawing/2014/main" id="{CB03A4F4-7724-5D62-4709-A9C95A32EC8B}"/>
              </a:ext>
            </a:extLst>
          </p:cNvPr>
          <p:cNvSpPr/>
          <p:nvPr/>
        </p:nvSpPr>
        <p:spPr bwMode="gray">
          <a:xfrm>
            <a:off x="4838864" y="1704972"/>
            <a:ext cx="2571179" cy="216000"/>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督促催告フェーズ</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grpSp>
        <p:nvGrpSpPr>
          <p:cNvPr id="9" name="グループ化 8">
            <a:extLst>
              <a:ext uri="{FF2B5EF4-FFF2-40B4-BE49-F238E27FC236}">
                <a16:creationId xmlns:a16="http://schemas.microsoft.com/office/drawing/2014/main" id="{15D43B96-6209-D290-B81E-2C69CC51DB54}"/>
              </a:ext>
            </a:extLst>
          </p:cNvPr>
          <p:cNvGrpSpPr/>
          <p:nvPr/>
        </p:nvGrpSpPr>
        <p:grpSpPr>
          <a:xfrm>
            <a:off x="6961293" y="917771"/>
            <a:ext cx="2493185" cy="468000"/>
            <a:chOff x="6961293" y="917771"/>
            <a:chExt cx="2493185" cy="468000"/>
          </a:xfrm>
        </p:grpSpPr>
        <p:sp>
          <p:nvSpPr>
            <p:cNvPr id="14" name="正方形/長方形 13">
              <a:extLst>
                <a:ext uri="{FF2B5EF4-FFF2-40B4-BE49-F238E27FC236}">
                  <a16:creationId xmlns:a16="http://schemas.microsoft.com/office/drawing/2014/main" id="{2C650572-FB59-1797-E928-C6FBA595DF41}"/>
                </a:ext>
              </a:extLst>
            </p:cNvPr>
            <p:cNvSpPr/>
            <p:nvPr/>
          </p:nvSpPr>
          <p:spPr bwMode="gray">
            <a:xfrm>
              <a:off x="7026074" y="1112571"/>
              <a:ext cx="576000" cy="216000"/>
            </a:xfrm>
            <a:prstGeom prst="rect">
              <a:avLst/>
            </a:prstGeom>
            <a:solidFill>
              <a:srgbClr val="86BC25"/>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schemeClr val="bg1"/>
                  </a:solidFill>
                  <a:effectLst/>
                  <a:uLnTx/>
                  <a:uFillTx/>
                  <a:latin typeface="+mn-lt"/>
                  <a:ea typeface="+mn-ea"/>
                  <a:cs typeface="+mn-cs"/>
                </a:rPr>
                <a:t>電子申請</a:t>
              </a:r>
            </a:p>
          </p:txBody>
        </p:sp>
        <p:sp>
          <p:nvSpPr>
            <p:cNvPr id="20" name="正方形/長方形 19">
              <a:extLst>
                <a:ext uri="{FF2B5EF4-FFF2-40B4-BE49-F238E27FC236}">
                  <a16:creationId xmlns:a16="http://schemas.microsoft.com/office/drawing/2014/main" id="{B9E2D197-B514-8392-F1D5-3DE956BDFBF0}"/>
                </a:ext>
              </a:extLst>
            </p:cNvPr>
            <p:cNvSpPr/>
            <p:nvPr/>
          </p:nvSpPr>
          <p:spPr bwMode="gray">
            <a:xfrm>
              <a:off x="7628676" y="1112571"/>
              <a:ext cx="576000" cy="216000"/>
            </a:xfrm>
            <a:prstGeom prst="rect">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許可</a:t>
              </a:r>
            </a:p>
          </p:txBody>
        </p:sp>
        <p:sp>
          <p:nvSpPr>
            <p:cNvPr id="34" name="正方形/長方形 33">
              <a:extLst>
                <a:ext uri="{FF2B5EF4-FFF2-40B4-BE49-F238E27FC236}">
                  <a16:creationId xmlns:a16="http://schemas.microsoft.com/office/drawing/2014/main" id="{CD163249-A137-FA5A-91AB-9F3448A4ACE8}"/>
                </a:ext>
              </a:extLst>
            </p:cNvPr>
            <p:cNvSpPr/>
            <p:nvPr/>
          </p:nvSpPr>
          <p:spPr bwMode="gray">
            <a:xfrm>
              <a:off x="6961293" y="917771"/>
              <a:ext cx="2493185" cy="468000"/>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a:solidFill>
                    <a:prstClr val="black"/>
                  </a:solidFill>
                  <a:latin typeface="+mn-lt"/>
                  <a:cs typeface="+mn-cs"/>
                </a:rPr>
                <a:t>【</a:t>
              </a:r>
              <a:r>
                <a:rPr kumimoji="1" lang="ja-JP" altLang="en-US" sz="900" b="0" i="0" u="none" strike="noStrike" kern="1200" cap="none" spc="0" normalizeH="0" baseline="0" noProof="0">
                  <a:ln>
                    <a:noFill/>
                  </a:ln>
                  <a:solidFill>
                    <a:prstClr val="black"/>
                  </a:solidFill>
                  <a:effectLst/>
                  <a:uLnTx/>
                  <a:uFillTx/>
                  <a:latin typeface="+mn-lt"/>
                  <a:ea typeface="+mn-ea"/>
                  <a:cs typeface="+mn-cs"/>
                </a:rPr>
                <a:t>凡例</a:t>
              </a:r>
              <a:r>
                <a:rPr kumimoji="1" lang="en-US" altLang="ja-JP" sz="900" b="0" i="0" u="none" strike="noStrike" kern="1200" cap="none" spc="0" normalizeH="0" baseline="0" noProof="0">
                  <a:ln>
                    <a:noFill/>
                  </a:ln>
                  <a:solidFill>
                    <a:prstClr val="black"/>
                  </a:solidFill>
                  <a:effectLst/>
                  <a:uLnTx/>
                  <a:uFillTx/>
                  <a:latin typeface="+mn-lt"/>
                  <a:ea typeface="+mn-ea"/>
                  <a:cs typeface="+mn-cs"/>
                </a:rPr>
                <a:t>】</a:t>
              </a:r>
              <a:endParaRPr kumimoji="1" lang="ja-JP" altLang="en-US" sz="900" b="0" i="0" u="none" strike="noStrike" kern="1200" cap="none" spc="0" normalizeH="0" baseline="0" noProof="0">
                <a:ln>
                  <a:noFill/>
                </a:ln>
                <a:solidFill>
                  <a:prstClr val="black"/>
                </a:solidFill>
                <a:effectLst/>
                <a:uLnTx/>
                <a:uFillTx/>
                <a:latin typeface="+mn-lt"/>
                <a:ea typeface="+mn-ea"/>
                <a:cs typeface="+mn-cs"/>
              </a:endParaRPr>
            </a:p>
          </p:txBody>
        </p:sp>
        <p:sp>
          <p:nvSpPr>
            <p:cNvPr id="47" name="正方形/長方形 46">
              <a:extLst>
                <a:ext uri="{FF2B5EF4-FFF2-40B4-BE49-F238E27FC236}">
                  <a16:creationId xmlns:a16="http://schemas.microsoft.com/office/drawing/2014/main" id="{BB784106-5B9E-16B5-C5EB-E3B360F82D95}"/>
                </a:ext>
              </a:extLst>
            </p:cNvPr>
            <p:cNvSpPr/>
            <p:nvPr/>
          </p:nvSpPr>
          <p:spPr bwMode="gray">
            <a:xfrm>
              <a:off x="8231278" y="1112571"/>
              <a:ext cx="576000" cy="216000"/>
            </a:xfrm>
            <a:prstGeom prst="rect">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文書管理</a:t>
              </a:r>
              <a:r>
                <a:rPr kumimoji="1" lang="en-US" altLang="ja-JP" sz="900">
                  <a:solidFill>
                    <a:schemeClr val="bg1"/>
                  </a:solidFill>
                  <a:latin typeface="+mn-lt"/>
                  <a:cs typeface="+mn-cs"/>
                </a:rPr>
                <a:t>**</a:t>
              </a:r>
              <a:endParaRPr kumimoji="1" lang="ja-JP" altLang="en-US" sz="900">
                <a:solidFill>
                  <a:schemeClr val="bg1"/>
                </a:solidFill>
                <a:latin typeface="+mn-lt"/>
                <a:cs typeface="+mn-cs"/>
              </a:endParaRPr>
            </a:p>
          </p:txBody>
        </p:sp>
        <p:sp>
          <p:nvSpPr>
            <p:cNvPr id="8" name="正方形/長方形 7">
              <a:extLst>
                <a:ext uri="{FF2B5EF4-FFF2-40B4-BE49-F238E27FC236}">
                  <a16:creationId xmlns:a16="http://schemas.microsoft.com/office/drawing/2014/main" id="{5076F782-CCFA-DBEC-D1EA-A4ADAE948EB9}"/>
                </a:ext>
              </a:extLst>
            </p:cNvPr>
            <p:cNvSpPr/>
            <p:nvPr/>
          </p:nvSpPr>
          <p:spPr bwMode="gray">
            <a:xfrm>
              <a:off x="8833880" y="1113346"/>
              <a:ext cx="576000" cy="216000"/>
            </a:xfrm>
            <a:prstGeom prst="rect">
              <a:avLst/>
            </a:prstGeom>
            <a:solidFill>
              <a:schemeClr val="bg1">
                <a:lumMod val="50000"/>
              </a:schemeClr>
            </a:solidFill>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solidFill>
                  <a:latin typeface="+mn-lt"/>
                  <a:cs typeface="+mn-cs"/>
                </a:rPr>
                <a:t>その他</a:t>
              </a:r>
            </a:p>
          </p:txBody>
        </p:sp>
      </p:grpSp>
      <p:sp>
        <p:nvSpPr>
          <p:cNvPr id="25" name="フローチャート: 磁気ディスク 24">
            <a:extLst>
              <a:ext uri="{FF2B5EF4-FFF2-40B4-BE49-F238E27FC236}">
                <a16:creationId xmlns:a16="http://schemas.microsoft.com/office/drawing/2014/main" id="{3E2D7C6B-989A-1D44-D995-3AC0AC26818F}"/>
              </a:ext>
            </a:extLst>
          </p:cNvPr>
          <p:cNvSpPr/>
          <p:nvPr/>
        </p:nvSpPr>
        <p:spPr bwMode="gray">
          <a:xfrm>
            <a:off x="6701205" y="3995201"/>
            <a:ext cx="621605" cy="216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電子申請</a:t>
            </a:r>
          </a:p>
        </p:txBody>
      </p:sp>
      <p:sp>
        <p:nvSpPr>
          <p:cNvPr id="29" name="フローチャート: 磁気ディスク 28">
            <a:extLst>
              <a:ext uri="{FF2B5EF4-FFF2-40B4-BE49-F238E27FC236}">
                <a16:creationId xmlns:a16="http://schemas.microsoft.com/office/drawing/2014/main" id="{0833F808-5BF2-340A-4E32-2DB259A215CE}"/>
              </a:ext>
            </a:extLst>
          </p:cNvPr>
          <p:cNvSpPr/>
          <p:nvPr/>
        </p:nvSpPr>
        <p:spPr bwMode="gray">
          <a:xfrm>
            <a:off x="6104738" y="4349517"/>
            <a:ext cx="630000"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38" name="直線矢印コネクタ 37">
            <a:extLst>
              <a:ext uri="{FF2B5EF4-FFF2-40B4-BE49-F238E27FC236}">
                <a16:creationId xmlns:a16="http://schemas.microsoft.com/office/drawing/2014/main" id="{6E2B4C29-9A4D-205F-BD5A-237A2F44C3D6}"/>
              </a:ext>
            </a:extLst>
          </p:cNvPr>
          <p:cNvCxnSpPr>
            <a:cxnSpLocks/>
          </p:cNvCxnSpPr>
          <p:nvPr/>
        </p:nvCxnSpPr>
        <p:spPr bwMode="gray">
          <a:xfrm>
            <a:off x="7821179" y="3826347"/>
            <a:ext cx="0" cy="52275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2F8865D0-F9D1-3BC1-9677-2314EE2004F8}"/>
              </a:ext>
            </a:extLst>
          </p:cNvPr>
          <p:cNvCxnSpPr>
            <a:cxnSpLocks/>
          </p:cNvCxnSpPr>
          <p:nvPr/>
        </p:nvCxnSpPr>
        <p:spPr bwMode="gray">
          <a:xfrm>
            <a:off x="6446941" y="3818279"/>
            <a:ext cx="0" cy="53914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1D86AEB2-7EDE-B652-DAD7-D980F2DB472E}"/>
              </a:ext>
            </a:extLst>
          </p:cNvPr>
          <p:cNvCxnSpPr>
            <a:cxnSpLocks/>
          </p:cNvCxnSpPr>
          <p:nvPr/>
        </p:nvCxnSpPr>
        <p:spPr bwMode="gray">
          <a:xfrm>
            <a:off x="8418187" y="3779717"/>
            <a:ext cx="0" cy="785135"/>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8" name="コネクタ: カギ線 67">
            <a:extLst>
              <a:ext uri="{FF2B5EF4-FFF2-40B4-BE49-F238E27FC236}">
                <a16:creationId xmlns:a16="http://schemas.microsoft.com/office/drawing/2014/main" id="{DE75FAB5-3DD2-D6B9-D5FD-9B5384654581}"/>
              </a:ext>
            </a:extLst>
          </p:cNvPr>
          <p:cNvCxnSpPr>
            <a:cxnSpLocks/>
            <a:stCxn id="29" idx="4"/>
            <a:endCxn id="25" idx="3"/>
          </p:cNvCxnSpPr>
          <p:nvPr/>
        </p:nvCxnSpPr>
        <p:spPr bwMode="gray">
          <a:xfrm flipV="1">
            <a:off x="6734738" y="4211201"/>
            <a:ext cx="277270" cy="246316"/>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4" name="正方形/長方形 53">
            <a:extLst>
              <a:ext uri="{FF2B5EF4-FFF2-40B4-BE49-F238E27FC236}">
                <a16:creationId xmlns:a16="http://schemas.microsoft.com/office/drawing/2014/main" id="{3A731ACB-8F96-A84B-C108-A6144C0651EF}"/>
              </a:ext>
            </a:extLst>
          </p:cNvPr>
          <p:cNvSpPr/>
          <p:nvPr/>
        </p:nvSpPr>
        <p:spPr bwMode="gray">
          <a:xfrm>
            <a:off x="6702189" y="1982971"/>
            <a:ext cx="504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rPr>
              <a:t>督促催告状、納付書</a:t>
            </a:r>
            <a:r>
              <a:rPr kumimoji="1" lang="ja-JP" altLang="en-US" sz="1050">
                <a:solidFill>
                  <a:schemeClr val="bg1"/>
                </a:solidFill>
                <a:latin typeface="+mn-lt"/>
                <a:cs typeface="+mn-cs"/>
              </a:rPr>
              <a:t>受領</a:t>
            </a:r>
            <a:endParaRPr kumimoji="1" lang="en-US" altLang="ja-JP" sz="1050">
              <a:solidFill>
                <a:schemeClr val="bg1"/>
              </a:solidFill>
              <a:latin typeface="+mn-lt"/>
              <a:cs typeface="+mn-cs"/>
            </a:endParaRPr>
          </a:p>
        </p:txBody>
      </p:sp>
      <p:cxnSp>
        <p:nvCxnSpPr>
          <p:cNvPr id="151" name="直線矢印コネクタ 150">
            <a:extLst>
              <a:ext uri="{FF2B5EF4-FFF2-40B4-BE49-F238E27FC236}">
                <a16:creationId xmlns:a16="http://schemas.microsoft.com/office/drawing/2014/main" id="{33FB0297-4B81-0DDE-D24B-36F0259855DF}"/>
              </a:ext>
            </a:extLst>
          </p:cNvPr>
          <p:cNvCxnSpPr>
            <a:cxnSpLocks/>
          </p:cNvCxnSpPr>
          <p:nvPr/>
        </p:nvCxnSpPr>
        <p:spPr bwMode="gray">
          <a:xfrm>
            <a:off x="7056039" y="2709793"/>
            <a:ext cx="0" cy="1267444"/>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21" name="フローチャート: 磁気ディスク 220">
            <a:extLst>
              <a:ext uri="{FF2B5EF4-FFF2-40B4-BE49-F238E27FC236}">
                <a16:creationId xmlns:a16="http://schemas.microsoft.com/office/drawing/2014/main" id="{E48AD85A-249F-A4D6-6ECC-A85147C4FCDB}"/>
              </a:ext>
            </a:extLst>
          </p:cNvPr>
          <p:cNvSpPr/>
          <p:nvPr/>
        </p:nvSpPr>
        <p:spPr bwMode="gray">
          <a:xfrm>
            <a:off x="8194274" y="4560195"/>
            <a:ext cx="630411" cy="216000"/>
          </a:xfrm>
          <a:prstGeom prst="flowChartMagneticDisk">
            <a:avLst/>
          </a:prstGeom>
          <a:solidFill>
            <a:schemeClr val="bg1">
              <a:lumMod val="50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schemeClr val="bg1"/>
                </a:solidFill>
                <a:latin typeface="+mn-lt"/>
                <a:cs typeface="+mn-cs"/>
              </a:rPr>
              <a:t>財務会計</a:t>
            </a:r>
          </a:p>
        </p:txBody>
      </p:sp>
      <p:cxnSp>
        <p:nvCxnSpPr>
          <p:cNvPr id="223" name="コネクタ: カギ線 222">
            <a:extLst>
              <a:ext uri="{FF2B5EF4-FFF2-40B4-BE49-F238E27FC236}">
                <a16:creationId xmlns:a16="http://schemas.microsoft.com/office/drawing/2014/main" id="{2950F2C6-80B4-A5D7-61D1-08D4B801E42F}"/>
              </a:ext>
            </a:extLst>
          </p:cNvPr>
          <p:cNvCxnSpPr>
            <a:cxnSpLocks/>
            <a:stCxn id="40" idx="4"/>
            <a:endCxn id="29" idx="2"/>
          </p:cNvCxnSpPr>
          <p:nvPr/>
        </p:nvCxnSpPr>
        <p:spPr bwMode="gray">
          <a:xfrm flipV="1">
            <a:off x="5938286" y="4457517"/>
            <a:ext cx="166452" cy="210584"/>
          </a:xfrm>
          <a:prstGeom prst="bentConnector3">
            <a:avLst>
              <a:gd name="adj1" fmla="val 50000"/>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35" name="表 34">
            <a:extLst>
              <a:ext uri="{FF2B5EF4-FFF2-40B4-BE49-F238E27FC236}">
                <a16:creationId xmlns:a16="http://schemas.microsoft.com/office/drawing/2014/main" id="{398891DF-2BB9-4EF0-C1AA-ED3F8FA388A7}"/>
              </a:ext>
            </a:extLst>
          </p:cNvPr>
          <p:cNvGraphicFramePr>
            <a:graphicFrameLocks noGrp="1"/>
          </p:cNvGraphicFramePr>
          <p:nvPr>
            <p:extLst>
              <p:ext uri="{D42A27DB-BD31-4B8C-83A1-F6EECF244321}">
                <p14:modId xmlns:p14="http://schemas.microsoft.com/office/powerpoint/2010/main" val="1410588844"/>
              </p:ext>
            </p:extLst>
          </p:nvPr>
        </p:nvGraphicFramePr>
        <p:xfrm>
          <a:off x="102361" y="4962959"/>
          <a:ext cx="9386632" cy="1537340"/>
        </p:xfrm>
        <a:graphic>
          <a:graphicData uri="http://schemas.openxmlformats.org/drawingml/2006/table">
            <a:tbl>
              <a:tblPr firstRow="1" bandRow="1">
                <a:tableStyleId>{5C22544A-7EE6-4342-B048-85BDC9FD1C3A}</a:tableStyleId>
              </a:tblPr>
              <a:tblGrid>
                <a:gridCol w="282816">
                  <a:extLst>
                    <a:ext uri="{9D8B030D-6E8A-4147-A177-3AD203B41FA5}">
                      <a16:colId xmlns:a16="http://schemas.microsoft.com/office/drawing/2014/main" val="3979954694"/>
                    </a:ext>
                  </a:extLst>
                </a:gridCol>
                <a:gridCol w="312410">
                  <a:extLst>
                    <a:ext uri="{9D8B030D-6E8A-4147-A177-3AD203B41FA5}">
                      <a16:colId xmlns:a16="http://schemas.microsoft.com/office/drawing/2014/main" val="2540224945"/>
                    </a:ext>
                  </a:extLst>
                </a:gridCol>
                <a:gridCol w="676262">
                  <a:extLst>
                    <a:ext uri="{9D8B030D-6E8A-4147-A177-3AD203B41FA5}">
                      <a16:colId xmlns:a16="http://schemas.microsoft.com/office/drawing/2014/main" val="582104255"/>
                    </a:ext>
                  </a:extLst>
                </a:gridCol>
                <a:gridCol w="676262">
                  <a:extLst>
                    <a:ext uri="{9D8B030D-6E8A-4147-A177-3AD203B41FA5}">
                      <a16:colId xmlns:a16="http://schemas.microsoft.com/office/drawing/2014/main" val="2654825937"/>
                    </a:ext>
                  </a:extLst>
                </a:gridCol>
                <a:gridCol w="676262">
                  <a:extLst>
                    <a:ext uri="{9D8B030D-6E8A-4147-A177-3AD203B41FA5}">
                      <a16:colId xmlns:a16="http://schemas.microsoft.com/office/drawing/2014/main" val="1272099736"/>
                    </a:ext>
                  </a:extLst>
                </a:gridCol>
                <a:gridCol w="676262">
                  <a:extLst>
                    <a:ext uri="{9D8B030D-6E8A-4147-A177-3AD203B41FA5}">
                      <a16:colId xmlns:a16="http://schemas.microsoft.com/office/drawing/2014/main" val="3352681338"/>
                    </a:ext>
                  </a:extLst>
                </a:gridCol>
                <a:gridCol w="676262">
                  <a:extLst>
                    <a:ext uri="{9D8B030D-6E8A-4147-A177-3AD203B41FA5}">
                      <a16:colId xmlns:a16="http://schemas.microsoft.com/office/drawing/2014/main" val="1063968467"/>
                    </a:ext>
                  </a:extLst>
                </a:gridCol>
                <a:gridCol w="676262">
                  <a:extLst>
                    <a:ext uri="{9D8B030D-6E8A-4147-A177-3AD203B41FA5}">
                      <a16:colId xmlns:a16="http://schemas.microsoft.com/office/drawing/2014/main" val="3722449262"/>
                    </a:ext>
                  </a:extLst>
                </a:gridCol>
                <a:gridCol w="676262">
                  <a:extLst>
                    <a:ext uri="{9D8B030D-6E8A-4147-A177-3AD203B41FA5}">
                      <a16:colId xmlns:a16="http://schemas.microsoft.com/office/drawing/2014/main" val="658205894"/>
                    </a:ext>
                  </a:extLst>
                </a:gridCol>
                <a:gridCol w="676262">
                  <a:extLst>
                    <a:ext uri="{9D8B030D-6E8A-4147-A177-3AD203B41FA5}">
                      <a16:colId xmlns:a16="http://schemas.microsoft.com/office/drawing/2014/main" val="750618391"/>
                    </a:ext>
                  </a:extLst>
                </a:gridCol>
                <a:gridCol w="676262">
                  <a:extLst>
                    <a:ext uri="{9D8B030D-6E8A-4147-A177-3AD203B41FA5}">
                      <a16:colId xmlns:a16="http://schemas.microsoft.com/office/drawing/2014/main" val="3569894686"/>
                    </a:ext>
                  </a:extLst>
                </a:gridCol>
                <a:gridCol w="676262">
                  <a:extLst>
                    <a:ext uri="{9D8B030D-6E8A-4147-A177-3AD203B41FA5}">
                      <a16:colId xmlns:a16="http://schemas.microsoft.com/office/drawing/2014/main" val="3793409374"/>
                    </a:ext>
                  </a:extLst>
                </a:gridCol>
                <a:gridCol w="676262">
                  <a:extLst>
                    <a:ext uri="{9D8B030D-6E8A-4147-A177-3AD203B41FA5}">
                      <a16:colId xmlns:a16="http://schemas.microsoft.com/office/drawing/2014/main" val="275379077"/>
                    </a:ext>
                  </a:extLst>
                </a:gridCol>
                <a:gridCol w="676262">
                  <a:extLst>
                    <a:ext uri="{9D8B030D-6E8A-4147-A177-3AD203B41FA5}">
                      <a16:colId xmlns:a16="http://schemas.microsoft.com/office/drawing/2014/main" val="3006504121"/>
                    </a:ext>
                  </a:extLst>
                </a:gridCol>
                <a:gridCol w="676262">
                  <a:extLst>
                    <a:ext uri="{9D8B030D-6E8A-4147-A177-3AD203B41FA5}">
                      <a16:colId xmlns:a16="http://schemas.microsoft.com/office/drawing/2014/main" val="13543099"/>
                    </a:ext>
                  </a:extLst>
                </a:gridCol>
              </a:tblGrid>
              <a:tr h="768670">
                <a:tc rowSpan="2">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tx1"/>
                          </a:solidFill>
                          <a:latin typeface="+mn-ea"/>
                          <a:ea typeface="+mn-ea"/>
                          <a:cs typeface="+mn-cs"/>
                        </a:rPr>
                        <a:t>収納ステータス</a:t>
                      </a:r>
                      <a:r>
                        <a:rPr kumimoji="1" lang="en-US" altLang="ja-JP" sz="1050" b="0" kern="1200">
                          <a:solidFill>
                            <a:schemeClr val="tx1"/>
                          </a:solidFill>
                          <a:latin typeface="+mn-ea"/>
                          <a:ea typeface="+mn-ea"/>
                          <a:cs typeface="+mn-cs"/>
                        </a:rPr>
                        <a:t>(</a:t>
                      </a:r>
                      <a:r>
                        <a:rPr kumimoji="1" lang="ja-JP" altLang="en-US" sz="1050" b="0" kern="1200">
                          <a:solidFill>
                            <a:schemeClr val="tx1"/>
                          </a:solidFill>
                          <a:latin typeface="+mn-ea"/>
                          <a:ea typeface="+mn-ea"/>
                          <a:cs typeface="+mn-cs"/>
                        </a:rPr>
                        <a:t>案</a:t>
                      </a:r>
                      <a:r>
                        <a:rPr kumimoji="1" lang="en-US" altLang="ja-JP" sz="1050" b="0" kern="1200">
                          <a:solidFill>
                            <a:schemeClr val="tx1"/>
                          </a:solidFill>
                          <a:latin typeface="+mn-ea"/>
                          <a:ea typeface="+mn-ea"/>
                          <a:cs typeface="+mn-cs"/>
                        </a:rPr>
                        <a:t>)</a:t>
                      </a:r>
                      <a:endParaRPr kumimoji="1" lang="ja-JP" altLang="en-US" sz="1050" b="0" kern="1200">
                        <a:solidFill>
                          <a:schemeClr val="tx1"/>
                        </a:solidFill>
                        <a:latin typeface="+mn-ea"/>
                        <a:ea typeface="+mn-ea"/>
                        <a:cs typeface="+mn-cs"/>
                      </a:endParaRPr>
                    </a:p>
                  </a:txBody>
                  <a:tcPr marL="90000" marR="90000" marT="46800" marB="46800" vert="eaVert"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algn="ctr"/>
                      <a:r>
                        <a:rPr kumimoji="1" lang="ja-JP" altLang="en-US" sz="1050" b="0">
                          <a:solidFill>
                            <a:schemeClr val="bg1"/>
                          </a:solidFill>
                        </a:rPr>
                        <a:t>電子申請</a:t>
                      </a:r>
                    </a:p>
                  </a:txBody>
                  <a:tcPr marL="0" marR="0" marT="0" marB="0" vert="eaVert"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kumimoji="1" lang="ja-JP" altLang="en-US" sz="1050" b="0">
                          <a:solidFill>
                            <a:schemeClr val="tx1"/>
                          </a:solidFill>
                        </a:rPr>
                        <a:t>未納入</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納付済もしくは入金済</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納付済もしくは入金済</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未納入</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mn-lt"/>
                          <a:ea typeface="+mn-ea"/>
                          <a:cs typeface="+mn-cs"/>
                        </a:rPr>
                        <a:t>未納入</a:t>
                      </a:r>
                      <a:endParaRPr kumimoji="1" lang="en-US" altLang="ja-JP" sz="1050" b="0" i="0" u="none" strike="noStrike" kern="1200" cap="none" spc="0" normalizeH="0" baseline="0" noProof="0">
                        <a:ln>
                          <a:noFill/>
                        </a:ln>
                        <a:solidFill>
                          <a:schemeClr val="tx1"/>
                        </a:solidFill>
                        <a:effectLst/>
                        <a:uLnTx/>
                        <a:uFillTx/>
                        <a:latin typeface="+mn-lt"/>
                        <a:ea typeface="+mn-ea"/>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mn-lt"/>
                          <a:ea typeface="+mn-ea"/>
                          <a:cs typeface="+mn-cs"/>
                        </a:rPr>
                        <a:t>未納入</a:t>
                      </a:r>
                      <a:endParaRPr kumimoji="1" lang="en-US" altLang="ja-JP" sz="1050" b="0" i="0" u="none" strike="noStrike" kern="1200" cap="none" spc="0" normalizeH="0" baseline="0" noProof="0">
                        <a:ln>
                          <a:noFill/>
                        </a:ln>
                        <a:solidFill>
                          <a:schemeClr val="tx1"/>
                        </a:solidFill>
                        <a:effectLst/>
                        <a:uLnTx/>
                        <a:uFillTx/>
                        <a:latin typeface="+mn-lt"/>
                        <a:ea typeface="+mn-ea"/>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59774679"/>
                  </a:ext>
                </a:extLst>
              </a:tr>
              <a:tr h="768670">
                <a:tc vMerge="1">
                  <a:txBody>
                    <a:bodyPr/>
                    <a:lstStyle/>
                    <a:p>
                      <a:endParaRPr kumimoji="1" lang="ja-JP" altLang="en-US" sz="1050">
                        <a:solidFill>
                          <a:sysClr val="windowText" lastClr="000000"/>
                        </a:solidFill>
                      </a:endParaRPr>
                    </a:p>
                  </a:txBody>
                  <a:tcP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bg1"/>
                          </a:solidFill>
                        </a:rPr>
                        <a:t>許可</a:t>
                      </a:r>
                      <a:endParaRPr kumimoji="1" lang="en-US" altLang="ja-JP" sz="1050" b="0">
                        <a:solidFill>
                          <a:schemeClr val="bg1"/>
                        </a:solidFill>
                      </a:endParaRPr>
                    </a:p>
                  </a:txBody>
                  <a:tcPr marL="0" marR="0" marT="0" marB="0" vert="eaVert"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ctr"/>
                      <a:r>
                        <a:rPr kumimoji="1" lang="ja-JP" altLang="en-US" sz="1050" b="0">
                          <a:solidFill>
                            <a:schemeClr val="tx1"/>
                          </a:solidFill>
                        </a:rPr>
                        <a:t>未納入</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納付済もしくは入金済</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納付済もしくは入金済</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algn="ctr"/>
                      <a:r>
                        <a:rPr kumimoji="1" lang="ja-JP" altLang="en-US" sz="1050" b="0">
                          <a:solidFill>
                            <a:schemeClr val="tx1"/>
                          </a:solidFill>
                        </a:rPr>
                        <a:t>未納入</a:t>
                      </a: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mn-cs"/>
                        </a:rPr>
                        <a:t>未納入</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督促済</a:t>
                      </a:r>
                      <a:endParaRPr kumimoji="1" lang="en-US" altLang="ja-JP" sz="1050" b="0" i="0" u="none" strike="noStrike" kern="1200" cap="none" spc="0" normalizeH="0" baseline="0" noProof="0">
                        <a:ln>
                          <a:noFill/>
                        </a:ln>
                        <a:solidFill>
                          <a:schemeClr val="tx1"/>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督促済</a:t>
                      </a:r>
                      <a:endParaRPr kumimoji="1" lang="en-US" altLang="ja-JP" sz="1050" b="0" i="0" u="none" strike="noStrike" kern="1200" cap="none" spc="0" normalizeH="0" baseline="0" noProof="0">
                        <a:ln>
                          <a:noFill/>
                        </a:ln>
                        <a:solidFill>
                          <a:schemeClr val="tx1"/>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mn-lt"/>
                          <a:ea typeface="+mn-ea"/>
                          <a:cs typeface="+mn-cs"/>
                        </a:rPr>
                        <a:t>催告済</a:t>
                      </a:r>
                      <a:endParaRPr kumimoji="1" lang="en-US" altLang="ja-JP" sz="1050" b="0" i="0" u="none" strike="noStrike" kern="1200" cap="none" spc="0" normalizeH="0" baseline="0" noProof="0">
                        <a:ln>
                          <a:noFill/>
                        </a:ln>
                        <a:solidFill>
                          <a:schemeClr val="tx1"/>
                        </a:solidFill>
                        <a:effectLst/>
                        <a:uLnTx/>
                        <a:uFillTx/>
                        <a:latin typeface="+mn-lt"/>
                        <a:ea typeface="+mn-ea"/>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不納欠損済</a:t>
                      </a:r>
                      <a:endParaRPr kumimoji="1" lang="en-US" altLang="ja-JP" sz="1050" b="0" i="0" u="none" strike="noStrike" kern="1200" cap="none" spc="0" normalizeH="0" baseline="0" noProof="0">
                        <a:ln>
                          <a:noFill/>
                        </a:ln>
                        <a:solidFill>
                          <a:schemeClr val="tx1"/>
                        </a:solidFill>
                        <a:effectLst/>
                        <a:uLnTx/>
                        <a:uFillTx/>
                        <a:latin typeface="Calibri Light"/>
                        <a:ea typeface="Yu Gothic UI"/>
                        <a:cs typeface="+mn-cs"/>
                      </a:endParaRPr>
                    </a:p>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Calibri Light"/>
                          <a:ea typeface="Yu Gothic UI"/>
                          <a:cs typeface="+mn-cs"/>
                        </a:rPr>
                        <a:t>（時効等）</a:t>
                      </a:r>
                      <a:endParaRPr kumimoji="1" lang="en-US" altLang="ja-JP" sz="1050" b="0" i="0" u="none" strike="noStrike" kern="1200" cap="none" spc="0" normalizeH="0" baseline="0" noProof="0">
                        <a:ln>
                          <a:noFill/>
                        </a:ln>
                        <a:solidFill>
                          <a:schemeClr val="tx1"/>
                        </a:solidFill>
                        <a:effectLst/>
                        <a:uLnTx/>
                        <a:uFillTx/>
                        <a:latin typeface="Calibri Light"/>
                        <a:ea typeface="Yu Gothic UI"/>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mn-lt"/>
                          <a:ea typeface="+mn-ea"/>
                          <a:cs typeface="+mn-cs"/>
                        </a:rPr>
                        <a:t>不納欠損済</a:t>
                      </a:r>
                      <a:endParaRPr kumimoji="1" lang="en-US" altLang="ja-JP" sz="1050" b="0" i="0" u="none" strike="noStrike" kern="1200" cap="none" spc="0" normalizeH="0" baseline="0" noProof="0">
                        <a:ln>
                          <a:noFill/>
                        </a:ln>
                        <a:solidFill>
                          <a:schemeClr val="tx1"/>
                        </a:solidFill>
                        <a:effectLst/>
                        <a:uLnTx/>
                        <a:uFillTx/>
                        <a:latin typeface="+mn-lt"/>
                        <a:ea typeface="+mn-ea"/>
                        <a:cs typeface="+mn-cs"/>
                      </a:endParaRPr>
                    </a:p>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mn-lt"/>
                          <a:ea typeface="+mn-ea"/>
                          <a:cs typeface="+mn-cs"/>
                        </a:rPr>
                        <a:t>（時効等）</a:t>
                      </a:r>
                      <a:endParaRPr kumimoji="1" lang="en-US" altLang="ja-JP" sz="1050" b="0" i="0" u="none" strike="noStrike" kern="1200" cap="none" spc="0" normalizeH="0" baseline="0" noProof="0">
                        <a:ln>
                          <a:noFill/>
                        </a:ln>
                        <a:solidFill>
                          <a:schemeClr val="tx1"/>
                        </a:solidFill>
                        <a:effectLst/>
                        <a:uLnTx/>
                        <a:uFillTx/>
                        <a:latin typeface="+mn-lt"/>
                        <a:ea typeface="+mn-ea"/>
                        <a:cs typeface="+mn-cs"/>
                      </a:endParaRPr>
                    </a:p>
                  </a:txBody>
                  <a:tcPr marL="0" marR="0" marT="0" marB="0" anchor="ctr">
                    <a:lnL w="9525" cap="flat" cmpd="sng" algn="ctr">
                      <a:solidFill>
                        <a:schemeClr val="bg1">
                          <a:lumMod val="65000"/>
                        </a:schemeClr>
                      </a:solidFill>
                      <a:prstDash val="solid"/>
                      <a:round/>
                      <a:headEnd type="none" w="med" len="med"/>
                      <a:tailEnd type="none" w="med" len="med"/>
                    </a:lnL>
                    <a:lnR w="9525" cap="flat" cmpd="sng" algn="ctr">
                      <a:solidFill>
                        <a:schemeClr val="bg1">
                          <a:lumMod val="65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26604236"/>
                  </a:ext>
                </a:extLst>
              </a:tr>
            </a:tbl>
          </a:graphicData>
        </a:graphic>
      </p:graphicFrame>
      <p:sp>
        <p:nvSpPr>
          <p:cNvPr id="40" name="フローチャート: 磁気ディスク 39">
            <a:extLst>
              <a:ext uri="{FF2B5EF4-FFF2-40B4-BE49-F238E27FC236}">
                <a16:creationId xmlns:a16="http://schemas.microsoft.com/office/drawing/2014/main" id="{16EAA707-A656-C9B4-11CC-6480F07E5D79}"/>
              </a:ext>
            </a:extLst>
          </p:cNvPr>
          <p:cNvSpPr/>
          <p:nvPr/>
        </p:nvSpPr>
        <p:spPr bwMode="gray">
          <a:xfrm>
            <a:off x="5307875" y="4560101"/>
            <a:ext cx="630411" cy="216000"/>
          </a:xfrm>
          <a:prstGeom prst="flowChartMagneticDisk">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schemeClr val="bg1"/>
                </a:solidFill>
              </a:rPr>
              <a:t>文書管理</a:t>
            </a:r>
          </a:p>
        </p:txBody>
      </p:sp>
      <p:cxnSp>
        <p:nvCxnSpPr>
          <p:cNvPr id="69" name="直線矢印コネクタ 68">
            <a:extLst>
              <a:ext uri="{FF2B5EF4-FFF2-40B4-BE49-F238E27FC236}">
                <a16:creationId xmlns:a16="http://schemas.microsoft.com/office/drawing/2014/main" id="{D190D1C3-3361-78A0-CDED-63F11F9CDA29}"/>
              </a:ext>
            </a:extLst>
          </p:cNvPr>
          <p:cNvCxnSpPr>
            <a:cxnSpLocks/>
          </p:cNvCxnSpPr>
          <p:nvPr/>
        </p:nvCxnSpPr>
        <p:spPr bwMode="gray">
          <a:xfrm flipH="1">
            <a:off x="5706562" y="3774175"/>
            <a:ext cx="0" cy="765362"/>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3" name="コネクタ: カギ線 82">
            <a:extLst>
              <a:ext uri="{FF2B5EF4-FFF2-40B4-BE49-F238E27FC236}">
                <a16:creationId xmlns:a16="http://schemas.microsoft.com/office/drawing/2014/main" id="{4167C412-7E4B-54A1-71BA-83EC1EFA1DFC}"/>
              </a:ext>
            </a:extLst>
          </p:cNvPr>
          <p:cNvCxnSpPr>
            <a:cxnSpLocks/>
            <a:stCxn id="92" idx="3"/>
            <a:endCxn id="221" idx="2"/>
          </p:cNvCxnSpPr>
          <p:nvPr/>
        </p:nvCxnSpPr>
        <p:spPr bwMode="gray">
          <a:xfrm rot="16200000" flipH="1">
            <a:off x="7979264" y="4453185"/>
            <a:ext cx="102678" cy="327342"/>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92" name="フローチャート: 磁気ディスク 91">
            <a:extLst>
              <a:ext uri="{FF2B5EF4-FFF2-40B4-BE49-F238E27FC236}">
                <a16:creationId xmlns:a16="http://schemas.microsoft.com/office/drawing/2014/main" id="{62D9E470-460C-3E98-B341-5D4323A75365}"/>
              </a:ext>
            </a:extLst>
          </p:cNvPr>
          <p:cNvSpPr/>
          <p:nvPr/>
        </p:nvSpPr>
        <p:spPr bwMode="gray">
          <a:xfrm>
            <a:off x="7518147" y="4349517"/>
            <a:ext cx="697570"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94" name="コネクタ: カギ線 93">
            <a:extLst>
              <a:ext uri="{FF2B5EF4-FFF2-40B4-BE49-F238E27FC236}">
                <a16:creationId xmlns:a16="http://schemas.microsoft.com/office/drawing/2014/main" id="{75D6FF82-AB4F-41DD-FC9E-560B987ED5E7}"/>
              </a:ext>
            </a:extLst>
          </p:cNvPr>
          <p:cNvCxnSpPr>
            <a:cxnSpLocks/>
            <a:stCxn id="221" idx="4"/>
            <a:endCxn id="59" idx="3"/>
          </p:cNvCxnSpPr>
          <p:nvPr/>
        </p:nvCxnSpPr>
        <p:spPr bwMode="gray">
          <a:xfrm flipV="1">
            <a:off x="8824685" y="4565517"/>
            <a:ext cx="297507" cy="102678"/>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D87E8A8B-3940-D8D3-4100-0A6A7FA79614}"/>
              </a:ext>
            </a:extLst>
          </p:cNvPr>
          <p:cNvCxnSpPr>
            <a:cxnSpLocks/>
          </p:cNvCxnSpPr>
          <p:nvPr/>
        </p:nvCxnSpPr>
        <p:spPr bwMode="gray">
          <a:xfrm>
            <a:off x="9003467" y="3810258"/>
            <a:ext cx="0" cy="53914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9" name="フローチャート: 磁気ディスク 58">
            <a:extLst>
              <a:ext uri="{FF2B5EF4-FFF2-40B4-BE49-F238E27FC236}">
                <a16:creationId xmlns:a16="http://schemas.microsoft.com/office/drawing/2014/main" id="{13A2EB9A-BFF3-CD64-9D10-E4316FBFE228}"/>
              </a:ext>
            </a:extLst>
          </p:cNvPr>
          <p:cNvSpPr/>
          <p:nvPr/>
        </p:nvSpPr>
        <p:spPr bwMode="gray">
          <a:xfrm>
            <a:off x="8773407" y="4349517"/>
            <a:ext cx="697570"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sp>
        <p:nvSpPr>
          <p:cNvPr id="62" name="矢印: 五方向 61">
            <a:extLst>
              <a:ext uri="{FF2B5EF4-FFF2-40B4-BE49-F238E27FC236}">
                <a16:creationId xmlns:a16="http://schemas.microsoft.com/office/drawing/2014/main" id="{ECF12A1A-C3FE-6E70-F2F5-B0339006AAC1}"/>
              </a:ext>
            </a:extLst>
          </p:cNvPr>
          <p:cNvSpPr/>
          <p:nvPr/>
        </p:nvSpPr>
        <p:spPr bwMode="gray">
          <a:xfrm>
            <a:off x="507599" y="1704972"/>
            <a:ext cx="2191115" cy="216000"/>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収納フェーズ</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63" name="正方形/長方形 62">
            <a:extLst>
              <a:ext uri="{FF2B5EF4-FFF2-40B4-BE49-F238E27FC236}">
                <a16:creationId xmlns:a16="http://schemas.microsoft.com/office/drawing/2014/main" id="{D77132DA-B7F0-5E32-F2DA-2C6F2405EF9F}"/>
              </a:ext>
            </a:extLst>
          </p:cNvPr>
          <p:cNvSpPr/>
          <p:nvPr/>
        </p:nvSpPr>
        <p:spPr bwMode="gray">
          <a:xfrm>
            <a:off x="705600" y="1982971"/>
            <a:ext cx="504000" cy="720000"/>
          </a:xfrm>
          <a:prstGeom prst="rect">
            <a:avLst/>
          </a:prstGeom>
          <a:solidFill>
            <a:schemeClr val="bg1">
              <a:lumMod val="50000"/>
            </a:schemeClr>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納付</a:t>
            </a:r>
            <a:endParaRPr kumimoji="1" lang="en-US" altLang="ja-JP" sz="1050">
              <a:solidFill>
                <a:schemeClr val="bg1"/>
              </a:solidFill>
              <a:latin typeface="+mn-lt"/>
              <a:cs typeface="+mn-cs"/>
            </a:endParaRPr>
          </a:p>
        </p:txBody>
      </p:sp>
      <p:cxnSp>
        <p:nvCxnSpPr>
          <p:cNvPr id="64" name="直線矢印コネクタ 63">
            <a:extLst>
              <a:ext uri="{FF2B5EF4-FFF2-40B4-BE49-F238E27FC236}">
                <a16:creationId xmlns:a16="http://schemas.microsoft.com/office/drawing/2014/main" id="{2EEF9C8A-B761-B476-6F70-05218EB6D8AA}"/>
              </a:ext>
            </a:extLst>
          </p:cNvPr>
          <p:cNvCxnSpPr>
            <a:cxnSpLocks/>
          </p:cNvCxnSpPr>
          <p:nvPr/>
        </p:nvCxnSpPr>
        <p:spPr bwMode="gray">
          <a:xfrm>
            <a:off x="1059450" y="2683609"/>
            <a:ext cx="0" cy="1843485"/>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6" name="フローチャート: 磁気ディスク 65">
            <a:extLst>
              <a:ext uri="{FF2B5EF4-FFF2-40B4-BE49-F238E27FC236}">
                <a16:creationId xmlns:a16="http://schemas.microsoft.com/office/drawing/2014/main" id="{5D739366-A82D-2FD6-7D37-489C64F26086}"/>
              </a:ext>
            </a:extLst>
          </p:cNvPr>
          <p:cNvSpPr/>
          <p:nvPr/>
        </p:nvSpPr>
        <p:spPr bwMode="gray">
          <a:xfrm>
            <a:off x="758743" y="4560101"/>
            <a:ext cx="630411" cy="216000"/>
          </a:xfrm>
          <a:prstGeom prst="flowChartMagneticDisk">
            <a:avLst/>
          </a:prstGeom>
          <a:solidFill>
            <a:schemeClr val="bg1">
              <a:lumMod val="50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100" b="0" i="0" u="none" strike="noStrike" kern="1200" cap="none" spc="0" normalizeH="0" baseline="0" noProof="0" err="1">
                <a:ln>
                  <a:noFill/>
                </a:ln>
                <a:solidFill>
                  <a:schemeClr val="bg1"/>
                </a:solidFill>
                <a:effectLst/>
                <a:uLnTx/>
                <a:uFillTx/>
                <a:latin typeface="+mn-lt"/>
                <a:ea typeface="+mn-ea"/>
                <a:cs typeface="+mn-cs"/>
              </a:rPr>
              <a:t>eLTAX</a:t>
            </a:r>
            <a:endParaRPr kumimoji="1" lang="ja-JP" altLang="en-US" sz="1100" b="0" i="0" u="none" strike="noStrike" kern="1200" cap="none" spc="0" normalizeH="0" baseline="0" noProof="0">
              <a:ln>
                <a:noFill/>
              </a:ln>
              <a:solidFill>
                <a:schemeClr val="bg1"/>
              </a:solidFill>
              <a:effectLst/>
              <a:uLnTx/>
              <a:uFillTx/>
              <a:latin typeface="+mn-lt"/>
              <a:ea typeface="+mn-ea"/>
              <a:cs typeface="+mn-cs"/>
            </a:endParaRPr>
          </a:p>
        </p:txBody>
      </p:sp>
      <p:sp>
        <p:nvSpPr>
          <p:cNvPr id="85" name="フローチャート: 磁気ディスク 84">
            <a:extLst>
              <a:ext uri="{FF2B5EF4-FFF2-40B4-BE49-F238E27FC236}">
                <a16:creationId xmlns:a16="http://schemas.microsoft.com/office/drawing/2014/main" id="{7EC8F6FA-ED8D-476B-2F57-AA64FA4199AC}"/>
              </a:ext>
            </a:extLst>
          </p:cNvPr>
          <p:cNvSpPr/>
          <p:nvPr/>
        </p:nvSpPr>
        <p:spPr bwMode="gray">
          <a:xfrm>
            <a:off x="1496452" y="4349517"/>
            <a:ext cx="1059683"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93" name="直線矢印コネクタ 92">
            <a:extLst>
              <a:ext uri="{FF2B5EF4-FFF2-40B4-BE49-F238E27FC236}">
                <a16:creationId xmlns:a16="http://schemas.microsoft.com/office/drawing/2014/main" id="{C2422BCB-441D-3EFC-5741-5F086D3D70F6}"/>
              </a:ext>
            </a:extLst>
          </p:cNvPr>
          <p:cNvCxnSpPr>
            <a:cxnSpLocks/>
          </p:cNvCxnSpPr>
          <p:nvPr/>
        </p:nvCxnSpPr>
        <p:spPr bwMode="gray">
          <a:xfrm>
            <a:off x="1683553" y="3814741"/>
            <a:ext cx="0" cy="54284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a:extLst>
              <a:ext uri="{FF2B5EF4-FFF2-40B4-BE49-F238E27FC236}">
                <a16:creationId xmlns:a16="http://schemas.microsoft.com/office/drawing/2014/main" id="{1878CE5D-9469-4B9B-DF3F-CABE4B060F31}"/>
              </a:ext>
            </a:extLst>
          </p:cNvPr>
          <p:cNvCxnSpPr>
            <a:cxnSpLocks/>
          </p:cNvCxnSpPr>
          <p:nvPr/>
        </p:nvCxnSpPr>
        <p:spPr bwMode="gray">
          <a:xfrm>
            <a:off x="2309500" y="3818279"/>
            <a:ext cx="0" cy="53914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C949F603-792E-97BE-912E-63DEAAABA88C}"/>
              </a:ext>
            </a:extLst>
          </p:cNvPr>
          <p:cNvCxnSpPr>
            <a:cxnSpLocks/>
          </p:cNvCxnSpPr>
          <p:nvPr/>
        </p:nvCxnSpPr>
        <p:spPr bwMode="gray">
          <a:xfrm>
            <a:off x="2713071" y="1803905"/>
            <a:ext cx="0" cy="298853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3" name="フローチャート: 磁気ディスク 102">
            <a:extLst>
              <a:ext uri="{FF2B5EF4-FFF2-40B4-BE49-F238E27FC236}">
                <a16:creationId xmlns:a16="http://schemas.microsoft.com/office/drawing/2014/main" id="{878EBF6E-16B9-4D31-0F5A-9DA06D91D626}"/>
              </a:ext>
            </a:extLst>
          </p:cNvPr>
          <p:cNvSpPr/>
          <p:nvPr/>
        </p:nvSpPr>
        <p:spPr bwMode="gray">
          <a:xfrm>
            <a:off x="4786228" y="4349517"/>
            <a:ext cx="630000"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104" name="直線矢印コネクタ 103">
            <a:extLst>
              <a:ext uri="{FF2B5EF4-FFF2-40B4-BE49-F238E27FC236}">
                <a16:creationId xmlns:a16="http://schemas.microsoft.com/office/drawing/2014/main" id="{1205AA61-B4B0-6F93-9990-8B237F88AFE4}"/>
              </a:ext>
            </a:extLst>
          </p:cNvPr>
          <p:cNvCxnSpPr>
            <a:cxnSpLocks/>
          </p:cNvCxnSpPr>
          <p:nvPr/>
        </p:nvCxnSpPr>
        <p:spPr bwMode="gray">
          <a:xfrm>
            <a:off x="5094980" y="3818279"/>
            <a:ext cx="0" cy="53914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コネクタ: カギ線 104">
            <a:extLst>
              <a:ext uri="{FF2B5EF4-FFF2-40B4-BE49-F238E27FC236}">
                <a16:creationId xmlns:a16="http://schemas.microsoft.com/office/drawing/2014/main" id="{55202283-F5B3-F4CD-D8E7-F1DF2D379B14}"/>
              </a:ext>
            </a:extLst>
          </p:cNvPr>
          <p:cNvCxnSpPr>
            <a:cxnSpLocks/>
            <a:stCxn id="103" idx="3"/>
            <a:endCxn id="40" idx="2"/>
          </p:cNvCxnSpPr>
          <p:nvPr/>
        </p:nvCxnSpPr>
        <p:spPr bwMode="gray">
          <a:xfrm rot="16200000" flipH="1">
            <a:off x="5153259" y="4513485"/>
            <a:ext cx="102584" cy="206647"/>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9DA1ED93-A0A5-B3BA-C088-E9C276C2EE55}"/>
              </a:ext>
            </a:extLst>
          </p:cNvPr>
          <p:cNvCxnSpPr>
            <a:cxnSpLocks/>
          </p:cNvCxnSpPr>
          <p:nvPr/>
        </p:nvCxnSpPr>
        <p:spPr bwMode="gray">
          <a:xfrm>
            <a:off x="7440161" y="1807849"/>
            <a:ext cx="0" cy="298853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矢印: 五方向 18">
            <a:extLst>
              <a:ext uri="{FF2B5EF4-FFF2-40B4-BE49-F238E27FC236}">
                <a16:creationId xmlns:a16="http://schemas.microsoft.com/office/drawing/2014/main" id="{2C71188E-B6C7-8CE8-26A4-58A11B2C3AE7}"/>
              </a:ext>
            </a:extLst>
          </p:cNvPr>
          <p:cNvSpPr/>
          <p:nvPr/>
        </p:nvSpPr>
        <p:spPr bwMode="gray">
          <a:xfrm>
            <a:off x="2780061" y="1704972"/>
            <a:ext cx="1945933" cy="216000"/>
          </a:xfrm>
          <a:prstGeom prst="homePlate">
            <a:avLst/>
          </a:prstGeom>
          <a:solidFill>
            <a:schemeClr val="bg1">
              <a:lumMod val="8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prstClr val="black"/>
                </a:solidFill>
                <a:latin typeface="+mn-lt"/>
                <a:cs typeface="+mn-cs"/>
              </a:rPr>
              <a:t>未納者対応フェーズ</a:t>
            </a:r>
            <a:endParaRPr kumimoji="1" lang="ja-JP" altLang="en-US" sz="1100" b="0" i="0" u="none" strike="noStrike" kern="1200" cap="none" spc="0" normalizeH="0" baseline="0" noProof="0">
              <a:ln>
                <a:noFill/>
              </a:ln>
              <a:solidFill>
                <a:prstClr val="black"/>
              </a:solidFill>
              <a:effectLst/>
              <a:uLnTx/>
              <a:uFillTx/>
              <a:latin typeface="+mn-lt"/>
              <a:ea typeface="+mn-ea"/>
              <a:cs typeface="+mn-cs"/>
            </a:endParaRPr>
          </a:p>
        </p:txBody>
      </p:sp>
      <p:sp>
        <p:nvSpPr>
          <p:cNvPr id="32" name="フローチャート: 磁気ディスク 31">
            <a:extLst>
              <a:ext uri="{FF2B5EF4-FFF2-40B4-BE49-F238E27FC236}">
                <a16:creationId xmlns:a16="http://schemas.microsoft.com/office/drawing/2014/main" id="{76F87EBD-95BA-F416-E539-E004A3851CA5}"/>
              </a:ext>
            </a:extLst>
          </p:cNvPr>
          <p:cNvSpPr/>
          <p:nvPr/>
        </p:nvSpPr>
        <p:spPr bwMode="gray">
          <a:xfrm>
            <a:off x="3005650" y="4349517"/>
            <a:ext cx="1127547" cy="216000"/>
          </a:xfrm>
          <a:prstGeom prst="flowChartMagneticDisk">
            <a:avLst/>
          </a:prstGeom>
          <a:solidFill>
            <a:schemeClr val="accent1">
              <a:lumMod val="75000"/>
            </a:schemeClr>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許可</a:t>
            </a:r>
          </a:p>
        </p:txBody>
      </p:sp>
      <p:cxnSp>
        <p:nvCxnSpPr>
          <p:cNvPr id="33" name="直線矢印コネクタ 32">
            <a:extLst>
              <a:ext uri="{FF2B5EF4-FFF2-40B4-BE49-F238E27FC236}">
                <a16:creationId xmlns:a16="http://schemas.microsoft.com/office/drawing/2014/main" id="{94A5872B-0BE9-D2FF-8646-59340D13902B}"/>
              </a:ext>
            </a:extLst>
          </p:cNvPr>
          <p:cNvCxnSpPr>
            <a:cxnSpLocks/>
          </p:cNvCxnSpPr>
          <p:nvPr/>
        </p:nvCxnSpPr>
        <p:spPr bwMode="gray">
          <a:xfrm>
            <a:off x="3227065" y="3818279"/>
            <a:ext cx="0" cy="53914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2FE86D36-6724-886A-3F62-16DC2A181A7B}"/>
              </a:ext>
            </a:extLst>
          </p:cNvPr>
          <p:cNvCxnSpPr>
            <a:cxnSpLocks/>
          </p:cNvCxnSpPr>
          <p:nvPr/>
        </p:nvCxnSpPr>
        <p:spPr bwMode="gray">
          <a:xfrm>
            <a:off x="4756111" y="1807849"/>
            <a:ext cx="0" cy="298853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2" name="フローチャート: 磁気ディスク 51">
            <a:extLst>
              <a:ext uri="{FF2B5EF4-FFF2-40B4-BE49-F238E27FC236}">
                <a16:creationId xmlns:a16="http://schemas.microsoft.com/office/drawing/2014/main" id="{7BC64137-F995-DEB1-C968-19563D46929F}"/>
              </a:ext>
            </a:extLst>
          </p:cNvPr>
          <p:cNvSpPr/>
          <p:nvPr/>
        </p:nvSpPr>
        <p:spPr bwMode="gray">
          <a:xfrm>
            <a:off x="3975205" y="3995201"/>
            <a:ext cx="621605" cy="216000"/>
          </a:xfrm>
          <a:prstGeom prst="flowChartMagneticDisk">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solidFill>
                <a:effectLst/>
                <a:uLnTx/>
                <a:uFillTx/>
                <a:latin typeface="+mn-lt"/>
                <a:ea typeface="+mn-ea"/>
                <a:cs typeface="+mn-cs"/>
              </a:rPr>
              <a:t>電子申請</a:t>
            </a:r>
          </a:p>
        </p:txBody>
      </p:sp>
      <p:cxnSp>
        <p:nvCxnSpPr>
          <p:cNvPr id="55" name="コネクタ: カギ線 54">
            <a:extLst>
              <a:ext uri="{FF2B5EF4-FFF2-40B4-BE49-F238E27FC236}">
                <a16:creationId xmlns:a16="http://schemas.microsoft.com/office/drawing/2014/main" id="{43224420-AF18-AF11-D348-467D6496B6A8}"/>
              </a:ext>
            </a:extLst>
          </p:cNvPr>
          <p:cNvCxnSpPr>
            <a:cxnSpLocks/>
            <a:stCxn id="32" idx="4"/>
            <a:endCxn id="52" idx="3"/>
          </p:cNvCxnSpPr>
          <p:nvPr/>
        </p:nvCxnSpPr>
        <p:spPr bwMode="gray">
          <a:xfrm flipV="1">
            <a:off x="4133197" y="4211201"/>
            <a:ext cx="152811" cy="246316"/>
          </a:xfrm>
          <a:prstGeom prst="bentConnector2">
            <a:avLst/>
          </a:prstGeom>
          <a:ln w="12700">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6845F6FC-C01F-77F6-DB9A-2B2EF9763C98}"/>
              </a:ext>
            </a:extLst>
          </p:cNvPr>
          <p:cNvCxnSpPr>
            <a:cxnSpLocks/>
          </p:cNvCxnSpPr>
          <p:nvPr/>
        </p:nvCxnSpPr>
        <p:spPr bwMode="gray">
          <a:xfrm>
            <a:off x="3838153" y="3818279"/>
            <a:ext cx="0" cy="539141"/>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760DE975-EB00-8BB1-0EFB-08F797139B0C}"/>
              </a:ext>
            </a:extLst>
          </p:cNvPr>
          <p:cNvSpPr/>
          <p:nvPr/>
        </p:nvSpPr>
        <p:spPr bwMode="gray">
          <a:xfrm>
            <a:off x="4057434" y="1982971"/>
            <a:ext cx="504000" cy="720000"/>
          </a:xfrm>
          <a:prstGeom prst="rect">
            <a:avLst/>
          </a:prstGeom>
          <a:solidFill>
            <a:schemeClr val="accent1"/>
          </a:solidFill>
          <a:ln w="12700" algn="ctr">
            <a:solidFill>
              <a:schemeClr val="bg1">
                <a:lumMod val="9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rPr>
              <a:t>未納通知</a:t>
            </a:r>
            <a:endParaRPr kumimoji="1" lang="en-US" altLang="ja-JP" sz="1050">
              <a:solidFill>
                <a:schemeClr val="bg1"/>
              </a:solidFill>
              <a:latin typeface="+mn-lt"/>
              <a:cs typeface="+mn-cs"/>
            </a:endParaRPr>
          </a:p>
        </p:txBody>
      </p:sp>
      <p:cxnSp>
        <p:nvCxnSpPr>
          <p:cNvPr id="61" name="直線矢印コネクタ 60">
            <a:extLst>
              <a:ext uri="{FF2B5EF4-FFF2-40B4-BE49-F238E27FC236}">
                <a16:creationId xmlns:a16="http://schemas.microsoft.com/office/drawing/2014/main" id="{3E8F291D-9A6C-BEBA-EE65-45D74F85E0C5}"/>
              </a:ext>
            </a:extLst>
          </p:cNvPr>
          <p:cNvCxnSpPr>
            <a:cxnSpLocks/>
          </p:cNvCxnSpPr>
          <p:nvPr/>
        </p:nvCxnSpPr>
        <p:spPr bwMode="gray">
          <a:xfrm flipH="1" flipV="1">
            <a:off x="4444524" y="2683609"/>
            <a:ext cx="5815" cy="1293628"/>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757CC5B7-17CF-1BCC-848E-A433991A53CA}"/>
              </a:ext>
            </a:extLst>
          </p:cNvPr>
          <p:cNvCxnSpPr>
            <a:cxnSpLocks/>
          </p:cNvCxnSpPr>
          <p:nvPr/>
        </p:nvCxnSpPr>
        <p:spPr bwMode="gray">
          <a:xfrm>
            <a:off x="102362" y="2805297"/>
            <a:ext cx="9288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27739B4F-D405-CE0F-6554-5BA5B33DB15C}"/>
              </a:ext>
            </a:extLst>
          </p:cNvPr>
          <p:cNvSpPr/>
          <p:nvPr/>
        </p:nvSpPr>
        <p:spPr bwMode="gray">
          <a:xfrm>
            <a:off x="97518" y="2860131"/>
            <a:ext cx="180000" cy="1047201"/>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職員</a:t>
            </a:r>
          </a:p>
        </p:txBody>
      </p:sp>
      <p:sp>
        <p:nvSpPr>
          <p:cNvPr id="15" name="正方形/長方形 14">
            <a:extLst>
              <a:ext uri="{FF2B5EF4-FFF2-40B4-BE49-F238E27FC236}">
                <a16:creationId xmlns:a16="http://schemas.microsoft.com/office/drawing/2014/main" id="{AA0787F1-9184-1C2C-BDE1-BA3A5CA14C90}"/>
              </a:ext>
            </a:extLst>
          </p:cNvPr>
          <p:cNvSpPr/>
          <p:nvPr/>
        </p:nvSpPr>
        <p:spPr bwMode="gray">
          <a:xfrm>
            <a:off x="323364" y="2860131"/>
            <a:ext cx="216000" cy="504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土木</a:t>
            </a:r>
          </a:p>
        </p:txBody>
      </p:sp>
      <p:sp>
        <p:nvSpPr>
          <p:cNvPr id="16" name="正方形/長方形 15">
            <a:extLst>
              <a:ext uri="{FF2B5EF4-FFF2-40B4-BE49-F238E27FC236}">
                <a16:creationId xmlns:a16="http://schemas.microsoft.com/office/drawing/2014/main" id="{5FE13DB0-D817-BE45-DCEE-CA668F5F64E4}"/>
              </a:ext>
            </a:extLst>
          </p:cNvPr>
          <p:cNvSpPr/>
          <p:nvPr/>
        </p:nvSpPr>
        <p:spPr bwMode="gray">
          <a:xfrm>
            <a:off x="323364" y="3399060"/>
            <a:ext cx="216000" cy="504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本庁</a:t>
            </a:r>
          </a:p>
        </p:txBody>
      </p:sp>
      <p:cxnSp>
        <p:nvCxnSpPr>
          <p:cNvPr id="17" name="直線コネクタ 16">
            <a:extLst>
              <a:ext uri="{FF2B5EF4-FFF2-40B4-BE49-F238E27FC236}">
                <a16:creationId xmlns:a16="http://schemas.microsoft.com/office/drawing/2014/main" id="{6110B9B2-E93E-6D39-2DB6-ECEFFF72BFB2}"/>
              </a:ext>
            </a:extLst>
          </p:cNvPr>
          <p:cNvCxnSpPr>
            <a:cxnSpLocks/>
          </p:cNvCxnSpPr>
          <p:nvPr/>
        </p:nvCxnSpPr>
        <p:spPr bwMode="gray">
          <a:xfrm>
            <a:off x="-82566" y="3939983"/>
            <a:ext cx="9288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78CB9A43-054E-CEE1-CBD9-16EE06F64974}"/>
              </a:ext>
            </a:extLst>
          </p:cNvPr>
          <p:cNvSpPr/>
          <p:nvPr/>
        </p:nvSpPr>
        <p:spPr bwMode="gray">
          <a:xfrm>
            <a:off x="97518" y="1930951"/>
            <a:ext cx="288000" cy="792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市民</a:t>
            </a:r>
            <a:r>
              <a:rPr kumimoji="1" lang="en-US" altLang="ja-JP" sz="1050">
                <a:latin typeface="+mn-lt"/>
                <a:cs typeface="+mn-cs"/>
              </a:rPr>
              <a:t>/</a:t>
            </a:r>
            <a:r>
              <a:rPr kumimoji="1" lang="ja-JP" altLang="en-US" sz="1050">
                <a:latin typeface="+mn-lt"/>
                <a:cs typeface="+mn-cs"/>
              </a:rPr>
              <a:t>事業者</a:t>
            </a:r>
          </a:p>
        </p:txBody>
      </p:sp>
      <p:sp>
        <p:nvSpPr>
          <p:cNvPr id="22" name="正方形/長方形 21">
            <a:extLst>
              <a:ext uri="{FF2B5EF4-FFF2-40B4-BE49-F238E27FC236}">
                <a16:creationId xmlns:a16="http://schemas.microsoft.com/office/drawing/2014/main" id="{26B4371E-4DAA-5D4E-B485-7715807EF31A}"/>
              </a:ext>
            </a:extLst>
          </p:cNvPr>
          <p:cNvSpPr/>
          <p:nvPr/>
        </p:nvSpPr>
        <p:spPr bwMode="gray">
          <a:xfrm>
            <a:off x="97518" y="3980152"/>
            <a:ext cx="288000" cy="792000"/>
          </a:xfrm>
          <a:prstGeom prst="rect">
            <a:avLst/>
          </a:prstGeom>
          <a:solidFill>
            <a:schemeClr val="bg1">
              <a:lumMod val="8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システム</a:t>
            </a:r>
            <a:endParaRPr kumimoji="1" lang="en-US" altLang="ja-JP" sz="1050">
              <a:latin typeface="+mn-lt"/>
              <a:cs typeface="+mn-cs"/>
            </a:endParaRPr>
          </a:p>
        </p:txBody>
      </p:sp>
      <p:sp>
        <p:nvSpPr>
          <p:cNvPr id="11" name="正方形/長方形 10">
            <a:extLst>
              <a:ext uri="{FF2B5EF4-FFF2-40B4-BE49-F238E27FC236}">
                <a16:creationId xmlns:a16="http://schemas.microsoft.com/office/drawing/2014/main" id="{E1BD12B8-37AA-3E49-65CF-ECD2DAEFD67A}"/>
              </a:ext>
            </a:extLst>
          </p:cNvPr>
          <p:cNvSpPr/>
          <p:nvPr/>
        </p:nvSpPr>
        <p:spPr bwMode="gray">
          <a:xfrm>
            <a:off x="7576000"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zh-TW" altLang="en-US" sz="1050">
                <a:solidFill>
                  <a:schemeClr val="bg1"/>
                </a:solidFill>
                <a:latin typeface="+mn-lt"/>
                <a:cs typeface="+mn-cs"/>
              </a:rPr>
              <a:t>時効満了債権情報確認</a:t>
            </a:r>
          </a:p>
        </p:txBody>
      </p:sp>
      <p:sp>
        <p:nvSpPr>
          <p:cNvPr id="13" name="正方形/長方形 12">
            <a:extLst>
              <a:ext uri="{FF2B5EF4-FFF2-40B4-BE49-F238E27FC236}">
                <a16:creationId xmlns:a16="http://schemas.microsoft.com/office/drawing/2014/main" id="{B0FB7F0D-339C-96D8-482D-D3FDF0CABE33}"/>
              </a:ext>
            </a:extLst>
          </p:cNvPr>
          <p:cNvSpPr/>
          <p:nvPr/>
        </p:nvSpPr>
        <p:spPr bwMode="gray">
          <a:xfrm>
            <a:off x="6170810"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督促催告状、納付書発行</a:t>
            </a:r>
            <a:endParaRPr kumimoji="1" lang="en-US" altLang="ja-JP" sz="1050">
              <a:solidFill>
                <a:schemeClr val="bg1"/>
              </a:solidFill>
              <a:latin typeface="+mn-lt"/>
              <a:cs typeface="+mn-cs"/>
            </a:endParaRPr>
          </a:p>
        </p:txBody>
      </p:sp>
      <p:sp>
        <p:nvSpPr>
          <p:cNvPr id="18" name="正方形/長方形 17">
            <a:extLst>
              <a:ext uri="{FF2B5EF4-FFF2-40B4-BE49-F238E27FC236}">
                <a16:creationId xmlns:a16="http://schemas.microsoft.com/office/drawing/2014/main" id="{E0303A96-5AC2-AEB7-E7E4-0E3E93125EF1}"/>
              </a:ext>
            </a:extLst>
          </p:cNvPr>
          <p:cNvSpPr/>
          <p:nvPr/>
        </p:nvSpPr>
        <p:spPr bwMode="gray">
          <a:xfrm>
            <a:off x="8734105"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不納欠損登録</a:t>
            </a:r>
          </a:p>
        </p:txBody>
      </p:sp>
      <p:sp>
        <p:nvSpPr>
          <p:cNvPr id="28" name="正方形/長方形 27">
            <a:extLst>
              <a:ext uri="{FF2B5EF4-FFF2-40B4-BE49-F238E27FC236}">
                <a16:creationId xmlns:a16="http://schemas.microsoft.com/office/drawing/2014/main" id="{1C990323-D987-D174-2C41-5134C7A53D00}"/>
              </a:ext>
            </a:extLst>
          </p:cNvPr>
          <p:cNvSpPr/>
          <p:nvPr/>
        </p:nvSpPr>
        <p:spPr bwMode="gray">
          <a:xfrm>
            <a:off x="5523096" y="2936853"/>
            <a:ext cx="504000" cy="864000"/>
          </a:xfrm>
          <a:prstGeom prst="rect">
            <a:avLst/>
          </a:prstGeom>
          <a:solidFill>
            <a:schemeClr val="accent5"/>
          </a:solidFill>
          <a:ln w="12700" algn="ctr">
            <a:solidFill>
              <a:schemeClr val="bg1">
                <a:lumMod val="95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督促催告</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（起案、</a:t>
            </a:r>
            <a:endParaRPr kumimoji="1" lang="en-US" altLang="ja-JP" sz="1050">
              <a:solidFill>
                <a:schemeClr val="bg1"/>
              </a:solidFill>
              <a:latin typeface="+mn-lt"/>
              <a:cs typeface="+mn-cs"/>
            </a:endParaRPr>
          </a:p>
          <a:p>
            <a:pPr algn="ctr" defTabSz="990564" fontAlgn="auto">
              <a:spcBef>
                <a:spcPts val="0"/>
              </a:spcBef>
              <a:spcAft>
                <a:spcPts val="0"/>
              </a:spcAft>
              <a:buSzPct val="100000"/>
            </a:pPr>
            <a:r>
              <a:rPr kumimoji="1" lang="ja-JP" altLang="en-US" sz="1050">
                <a:solidFill>
                  <a:schemeClr val="bg1"/>
                </a:solidFill>
                <a:latin typeface="+mn-lt"/>
                <a:cs typeface="+mn-cs"/>
              </a:rPr>
              <a:t>決裁）</a:t>
            </a:r>
          </a:p>
        </p:txBody>
      </p:sp>
      <p:sp>
        <p:nvSpPr>
          <p:cNvPr id="30" name="正方形/長方形 29">
            <a:extLst>
              <a:ext uri="{FF2B5EF4-FFF2-40B4-BE49-F238E27FC236}">
                <a16:creationId xmlns:a16="http://schemas.microsoft.com/office/drawing/2014/main" id="{68F353DD-E8C1-D1F4-3664-7B261F71A686}"/>
              </a:ext>
            </a:extLst>
          </p:cNvPr>
          <p:cNvSpPr/>
          <p:nvPr/>
        </p:nvSpPr>
        <p:spPr bwMode="gray">
          <a:xfrm>
            <a:off x="8158934" y="2936853"/>
            <a:ext cx="504000" cy="864000"/>
          </a:xfrm>
          <a:prstGeom prst="rect">
            <a:avLst/>
          </a:prstGeom>
          <a:solidFill>
            <a:schemeClr val="bg1">
              <a:lumMod val="5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不納欠損（起案、決裁）</a:t>
            </a:r>
            <a:endParaRPr kumimoji="1" lang="en-US" altLang="ja-JP" sz="1050">
              <a:solidFill>
                <a:schemeClr val="bg1"/>
              </a:solidFill>
              <a:latin typeface="+mn-lt"/>
              <a:cs typeface="+mn-cs"/>
            </a:endParaRPr>
          </a:p>
        </p:txBody>
      </p:sp>
      <p:sp>
        <p:nvSpPr>
          <p:cNvPr id="91" name="正方形/長方形 90">
            <a:extLst>
              <a:ext uri="{FF2B5EF4-FFF2-40B4-BE49-F238E27FC236}">
                <a16:creationId xmlns:a16="http://schemas.microsoft.com/office/drawing/2014/main" id="{2E2E1A06-2A1F-0401-EE1B-7136E30757FB}"/>
              </a:ext>
            </a:extLst>
          </p:cNvPr>
          <p:cNvSpPr/>
          <p:nvPr/>
        </p:nvSpPr>
        <p:spPr bwMode="gray">
          <a:xfrm>
            <a:off x="1397660"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消込</a:t>
            </a:r>
            <a:endParaRPr kumimoji="1" lang="en-US" altLang="ja-JP" sz="1050">
              <a:solidFill>
                <a:schemeClr val="bg1"/>
              </a:solidFill>
              <a:latin typeface="+mn-lt"/>
              <a:cs typeface="+mn-cs"/>
            </a:endParaRPr>
          </a:p>
        </p:txBody>
      </p:sp>
      <p:sp>
        <p:nvSpPr>
          <p:cNvPr id="96" name="正方形/長方形 95">
            <a:extLst>
              <a:ext uri="{FF2B5EF4-FFF2-40B4-BE49-F238E27FC236}">
                <a16:creationId xmlns:a16="http://schemas.microsoft.com/office/drawing/2014/main" id="{8E767D7C-0426-D433-0E09-A58C11B25FB2}"/>
              </a:ext>
            </a:extLst>
          </p:cNvPr>
          <p:cNvSpPr/>
          <p:nvPr/>
        </p:nvSpPr>
        <p:spPr bwMode="gray">
          <a:xfrm>
            <a:off x="2057500"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rPr>
              <a:t>内容確認</a:t>
            </a:r>
            <a:endParaRPr kumimoji="1" lang="en-US" altLang="ja-JP" sz="1050">
              <a:solidFill>
                <a:schemeClr val="bg1"/>
              </a:solidFill>
            </a:endParaRPr>
          </a:p>
        </p:txBody>
      </p:sp>
      <p:sp>
        <p:nvSpPr>
          <p:cNvPr id="102" name="正方形/長方形 101">
            <a:extLst>
              <a:ext uri="{FF2B5EF4-FFF2-40B4-BE49-F238E27FC236}">
                <a16:creationId xmlns:a16="http://schemas.microsoft.com/office/drawing/2014/main" id="{BA4B16BC-6D0C-6C2E-CCCE-F15371E11E00}"/>
              </a:ext>
            </a:extLst>
          </p:cNvPr>
          <p:cNvSpPr/>
          <p:nvPr/>
        </p:nvSpPr>
        <p:spPr bwMode="gray">
          <a:xfrm>
            <a:off x="4875381"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未納者抽出</a:t>
            </a:r>
            <a:endParaRPr kumimoji="1" lang="en-US" altLang="ja-JP" sz="1050">
              <a:solidFill>
                <a:schemeClr val="bg1"/>
              </a:solidFill>
              <a:latin typeface="+mn-lt"/>
              <a:cs typeface="+mn-cs"/>
            </a:endParaRPr>
          </a:p>
        </p:txBody>
      </p:sp>
      <p:sp>
        <p:nvSpPr>
          <p:cNvPr id="31" name="正方形/長方形 30">
            <a:extLst>
              <a:ext uri="{FF2B5EF4-FFF2-40B4-BE49-F238E27FC236}">
                <a16:creationId xmlns:a16="http://schemas.microsoft.com/office/drawing/2014/main" id="{4D89D9E6-0887-6152-4CA1-7DFCF452122D}"/>
              </a:ext>
            </a:extLst>
          </p:cNvPr>
          <p:cNvSpPr/>
          <p:nvPr/>
        </p:nvSpPr>
        <p:spPr bwMode="gray">
          <a:xfrm>
            <a:off x="2856322"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未納者抽出</a:t>
            </a:r>
            <a:endParaRPr kumimoji="1" lang="en-US" altLang="ja-JP" sz="1050">
              <a:solidFill>
                <a:schemeClr val="bg1"/>
              </a:solidFill>
              <a:latin typeface="+mn-lt"/>
              <a:cs typeface="+mn-cs"/>
            </a:endParaRPr>
          </a:p>
        </p:txBody>
      </p:sp>
      <p:sp>
        <p:nvSpPr>
          <p:cNvPr id="44" name="正方形/長方形 43">
            <a:extLst>
              <a:ext uri="{FF2B5EF4-FFF2-40B4-BE49-F238E27FC236}">
                <a16:creationId xmlns:a16="http://schemas.microsoft.com/office/drawing/2014/main" id="{97E0FA9B-E508-2E47-8D9A-76218D784BEF}"/>
              </a:ext>
            </a:extLst>
          </p:cNvPr>
          <p:cNvSpPr/>
          <p:nvPr/>
        </p:nvSpPr>
        <p:spPr bwMode="gray">
          <a:xfrm>
            <a:off x="3463855" y="2936853"/>
            <a:ext cx="504000" cy="864000"/>
          </a:xfrm>
          <a:prstGeom prst="rect">
            <a:avLst/>
          </a:prstGeom>
          <a:solidFill>
            <a:schemeClr val="accent1">
              <a:lumMod val="7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schemeClr val="bg1"/>
                </a:solidFill>
                <a:latin typeface="+mn-lt"/>
                <a:cs typeface="+mn-cs"/>
              </a:rPr>
              <a:t>未納者対応</a:t>
            </a:r>
            <a:endParaRPr kumimoji="1" lang="en-US" altLang="ja-JP" sz="1050">
              <a:solidFill>
                <a:schemeClr val="bg1"/>
              </a:solidFill>
              <a:latin typeface="+mn-lt"/>
              <a:cs typeface="+mn-cs"/>
            </a:endParaRPr>
          </a:p>
        </p:txBody>
      </p:sp>
      <p:sp>
        <p:nvSpPr>
          <p:cNvPr id="23" name="テキスト ボックス 22">
            <a:extLst>
              <a:ext uri="{FF2B5EF4-FFF2-40B4-BE49-F238E27FC236}">
                <a16:creationId xmlns:a16="http://schemas.microsoft.com/office/drawing/2014/main" id="{7DBD2EA1-E1A1-9B18-A2DC-5D89E2ACE5E7}"/>
              </a:ext>
            </a:extLst>
          </p:cNvPr>
          <p:cNvSpPr txBox="1"/>
          <p:nvPr/>
        </p:nvSpPr>
        <p:spPr bwMode="gray">
          <a:xfrm>
            <a:off x="2427053" y="6497749"/>
            <a:ext cx="6431203" cy="349702"/>
          </a:xfrm>
          <a:prstGeom prst="rect">
            <a:avLst/>
          </a:prstGeom>
          <a:noFill/>
        </p:spPr>
        <p:txBody>
          <a:bodyPr wrap="square" lIns="36000" tIns="36000" rIns="36000" bIns="36000">
            <a:spAutoFit/>
          </a:bodyPr>
          <a:lstStyle/>
          <a:p>
            <a:r>
              <a:rPr kumimoji="1" lang="en-US" altLang="ja-JP" sz="900"/>
              <a:t>*</a:t>
            </a:r>
            <a:r>
              <a:rPr kumimoji="1" lang="ja-JP" altLang="en-US" sz="900"/>
              <a:t>：詳細なフローついては、別紙にて整理している。概要フローは一部抜粋である。</a:t>
            </a:r>
            <a:endParaRPr kumimoji="1" lang="en-US" altLang="ja-JP" sz="900">
              <a:latin typeface="+mn-lt"/>
              <a:cs typeface="+mn-cs"/>
            </a:endParaRPr>
          </a:p>
          <a:p>
            <a:r>
              <a:rPr kumimoji="1" lang="ja-JP" altLang="en-US" sz="900">
                <a:latin typeface="+mn-lt"/>
                <a:cs typeface="+mn-cs"/>
              </a:rPr>
              <a:t>*</a:t>
            </a:r>
            <a:r>
              <a:rPr kumimoji="1" lang="en-US" altLang="ja-JP" sz="900">
                <a:latin typeface="+mn-lt"/>
                <a:cs typeface="+mn-cs"/>
              </a:rPr>
              <a:t>*</a:t>
            </a:r>
            <a:r>
              <a:rPr kumimoji="1" lang="ja-JP" altLang="en-US" sz="900">
                <a:latin typeface="+mn-lt"/>
                <a:cs typeface="+mn-cs"/>
              </a:rPr>
              <a:t>：文書管理システムとの自動連携については、</a:t>
            </a:r>
            <a:r>
              <a:rPr kumimoji="1" lang="en-US" altLang="ja-JP" sz="900">
                <a:latin typeface="+mn-lt"/>
                <a:cs typeface="+mn-cs"/>
              </a:rPr>
              <a:t>API</a:t>
            </a:r>
            <a:r>
              <a:rPr kumimoji="1" lang="ja-JP" altLang="en-US" sz="900">
                <a:latin typeface="+mn-lt"/>
                <a:cs typeface="+mn-cs"/>
              </a:rPr>
              <a:t>連携を想定しており、実装可否やタイミングについては協議予定である。</a:t>
            </a:r>
            <a:endParaRPr kumimoji="1" lang="en-US" altLang="ja-JP" sz="900">
              <a:latin typeface="+mn-lt"/>
              <a:cs typeface="+mn-cs"/>
            </a:endParaRPr>
          </a:p>
        </p:txBody>
      </p:sp>
    </p:spTree>
    <p:extLst>
      <p:ext uri="{BB962C8B-B14F-4D97-AF65-F5344CB8AC3E}">
        <p14:creationId xmlns:p14="http://schemas.microsoft.com/office/powerpoint/2010/main" val="1934365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E7C31-03C3-92C4-39FB-5A33B8C6B62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2741D1D-BC41-68D4-79BC-7BE74FF8B970}"/>
              </a:ext>
            </a:extLst>
          </p:cNvPr>
          <p:cNvSpPr>
            <a:spLocks noGrp="1"/>
          </p:cNvSpPr>
          <p:nvPr>
            <p:ph type="body" sz="quarter" idx="10"/>
          </p:nvPr>
        </p:nvSpPr>
        <p:spPr/>
        <p:txBody>
          <a:bodyPr/>
          <a:lstStyle/>
          <a:p>
            <a:r>
              <a:rPr lang="ja-JP" altLang="en-US"/>
              <a:t>３</a:t>
            </a:r>
            <a:r>
              <a:rPr kumimoji="1" lang="ja-JP" altLang="en-US"/>
              <a:t>ー２．新業務フロー詳細</a:t>
            </a:r>
          </a:p>
        </p:txBody>
      </p:sp>
      <p:sp>
        <p:nvSpPr>
          <p:cNvPr id="9" name="フッター プレースホルダー 8">
            <a:extLst>
              <a:ext uri="{FF2B5EF4-FFF2-40B4-BE49-F238E27FC236}">
                <a16:creationId xmlns:a16="http://schemas.microsoft.com/office/drawing/2014/main" id="{CC91FFE5-CB97-060B-C5FF-3053035B14CB}"/>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9FBDF3FC-7018-CFB6-38C8-99638935E767}"/>
              </a:ext>
            </a:extLst>
          </p:cNvPr>
          <p:cNvSpPr>
            <a:spLocks noGrp="1"/>
          </p:cNvSpPr>
          <p:nvPr>
            <p:ph type="sldNum" sz="quarter" idx="11"/>
          </p:nvPr>
        </p:nvSpPr>
        <p:spPr/>
        <p:txBody>
          <a:bodyPr/>
          <a:lstStyle/>
          <a:p>
            <a:fld id="{AA5FCFE5-FE56-4EF1-80A8-07776887C2A1}" type="slidenum">
              <a:rPr lang="ja-JP" altLang="en-US" smtClean="0"/>
              <a:pPr/>
              <a:t>24</a:t>
            </a:fld>
            <a:endParaRPr lang="ja-JP" altLang="en-US"/>
          </a:p>
        </p:txBody>
      </p:sp>
    </p:spTree>
    <p:extLst>
      <p:ext uri="{BB962C8B-B14F-4D97-AF65-F5344CB8AC3E}">
        <p14:creationId xmlns:p14="http://schemas.microsoft.com/office/powerpoint/2010/main" val="27897624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55053-0B44-7BFE-5104-0A682DE78107}"/>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175266A-1279-116C-65B6-622EBBD70982}"/>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EA8B928A-3235-DB71-A3AF-813527FBBAB6}"/>
              </a:ext>
            </a:extLst>
          </p:cNvPr>
          <p:cNvSpPr>
            <a:spLocks noGrp="1"/>
          </p:cNvSpPr>
          <p:nvPr>
            <p:ph type="sldNum" sz="quarter" idx="11"/>
          </p:nvPr>
        </p:nvSpPr>
        <p:spPr/>
        <p:txBody>
          <a:bodyPr/>
          <a:lstStyle/>
          <a:p>
            <a:fld id="{AA5FCFE5-FE56-4EF1-80A8-07776887C2A1}" type="slidenum">
              <a:rPr lang="ja-JP" altLang="en-US" smtClean="0"/>
              <a:pPr/>
              <a:t>25</a:t>
            </a:fld>
            <a:endParaRPr lang="ja-JP" altLang="en-US"/>
          </a:p>
        </p:txBody>
      </p:sp>
      <p:sp>
        <p:nvSpPr>
          <p:cNvPr id="4" name="テキスト プレースホルダー 3">
            <a:extLst>
              <a:ext uri="{FF2B5EF4-FFF2-40B4-BE49-F238E27FC236}">
                <a16:creationId xmlns:a16="http://schemas.microsoft.com/office/drawing/2014/main" id="{07C40589-87AC-62FF-2904-92534CB9C011}"/>
              </a:ext>
            </a:extLst>
          </p:cNvPr>
          <p:cNvSpPr>
            <a:spLocks noGrp="1"/>
          </p:cNvSpPr>
          <p:nvPr>
            <p:ph type="body" sz="quarter" idx="15"/>
          </p:nvPr>
        </p:nvSpPr>
        <p:spPr/>
        <p:txBody>
          <a:bodyPr/>
          <a:lstStyle/>
          <a:p>
            <a:r>
              <a:rPr lang="ja-JP" altLang="en-US"/>
              <a:t>業務共通フロー（</a:t>
            </a:r>
            <a:r>
              <a:rPr lang="en-US" altLang="ja-JP" err="1"/>
              <a:t>ToBe</a:t>
            </a:r>
            <a:r>
              <a:rPr lang="en-US" altLang="ja-JP"/>
              <a:t> </a:t>
            </a:r>
            <a:r>
              <a:rPr lang="ja-JP" altLang="en-US"/>
              <a:t>）の大区分・中区分</a:t>
            </a:r>
            <a:endParaRPr kumimoji="1" lang="en-US" altLang="ja-JP"/>
          </a:p>
        </p:txBody>
      </p:sp>
      <p:sp>
        <p:nvSpPr>
          <p:cNvPr id="5" name="タイトル 4">
            <a:extLst>
              <a:ext uri="{FF2B5EF4-FFF2-40B4-BE49-F238E27FC236}">
                <a16:creationId xmlns:a16="http://schemas.microsoft.com/office/drawing/2014/main" id="{1D4FDF68-7F4A-C4FD-52BB-8A6CE6F9592A}"/>
              </a:ext>
            </a:extLst>
          </p:cNvPr>
          <p:cNvSpPr>
            <a:spLocks noGrp="1"/>
          </p:cNvSpPr>
          <p:nvPr>
            <p:ph type="title"/>
          </p:nvPr>
        </p:nvSpPr>
        <p:spPr/>
        <p:txBody>
          <a:bodyPr/>
          <a:lstStyle/>
          <a:p>
            <a:r>
              <a:rPr lang="ja-JP" altLang="en-US"/>
              <a:t>業務共通フロー（</a:t>
            </a:r>
            <a:r>
              <a:rPr lang="en-US" altLang="ja-JP" err="1"/>
              <a:t>ToBe</a:t>
            </a:r>
            <a:r>
              <a:rPr lang="ja-JP" altLang="en-US"/>
              <a:t>）については、別紙を参照していただきたい。大区分と中区分は以下の通り。</a:t>
            </a:r>
            <a:endParaRPr kumimoji="1" lang="ja-JP" altLang="en-US"/>
          </a:p>
        </p:txBody>
      </p:sp>
      <p:graphicFrame>
        <p:nvGraphicFramePr>
          <p:cNvPr id="7" name="表 6">
            <a:extLst>
              <a:ext uri="{FF2B5EF4-FFF2-40B4-BE49-F238E27FC236}">
                <a16:creationId xmlns:a16="http://schemas.microsoft.com/office/drawing/2014/main" id="{AD8DBBA3-182A-7E1D-00A2-5447BB6B993B}"/>
              </a:ext>
            </a:extLst>
          </p:cNvPr>
          <p:cNvGraphicFramePr>
            <a:graphicFrameLocks noGrp="1"/>
          </p:cNvGraphicFramePr>
          <p:nvPr>
            <p:extLst>
              <p:ext uri="{D42A27DB-BD31-4B8C-83A1-F6EECF244321}">
                <p14:modId xmlns:p14="http://schemas.microsoft.com/office/powerpoint/2010/main" val="1256699078"/>
              </p:ext>
            </p:extLst>
          </p:nvPr>
        </p:nvGraphicFramePr>
        <p:xfrm>
          <a:off x="507601" y="1473935"/>
          <a:ext cx="4264896" cy="5093070"/>
        </p:xfrm>
        <a:graphic>
          <a:graphicData uri="http://schemas.openxmlformats.org/drawingml/2006/table">
            <a:tbl>
              <a:tblPr/>
              <a:tblGrid>
                <a:gridCol w="1685527">
                  <a:extLst>
                    <a:ext uri="{9D8B030D-6E8A-4147-A177-3AD203B41FA5}">
                      <a16:colId xmlns:a16="http://schemas.microsoft.com/office/drawing/2014/main" val="2203625992"/>
                    </a:ext>
                  </a:extLst>
                </a:gridCol>
                <a:gridCol w="2579369">
                  <a:extLst>
                    <a:ext uri="{9D8B030D-6E8A-4147-A177-3AD203B41FA5}">
                      <a16:colId xmlns:a16="http://schemas.microsoft.com/office/drawing/2014/main" val="1544260208"/>
                    </a:ext>
                  </a:extLst>
                </a:gridCol>
              </a:tblGrid>
              <a:tr h="124853">
                <a:tc>
                  <a:txBody>
                    <a:bodyPr/>
                    <a:lstStyle/>
                    <a:p>
                      <a:pPr algn="l" rtl="0" fontAlgn="t"/>
                      <a:r>
                        <a:rPr lang="ja-JP" altLang="en-US" sz="1100" b="1" i="0" u="none" strike="noStrike">
                          <a:solidFill>
                            <a:srgbClr val="000000"/>
                          </a:solidFill>
                          <a:effectLst/>
                          <a:latin typeface="+mn-ea"/>
                          <a:ea typeface="+mn-ea"/>
                        </a:rPr>
                        <a:t>大区分</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l" rtl="0" fontAlgn="t"/>
                      <a:r>
                        <a:rPr lang="ja-JP" altLang="en-US" sz="1100" b="1" i="0" u="none" strike="noStrike">
                          <a:solidFill>
                            <a:srgbClr val="000000"/>
                          </a:solidFill>
                          <a:effectLst/>
                          <a:latin typeface="+mn-ea"/>
                          <a:ea typeface="+mn-ea"/>
                        </a:rPr>
                        <a:t>中区分</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563742209"/>
                  </a:ext>
                </a:extLst>
              </a:tr>
              <a:tr h="124853">
                <a:tc>
                  <a:txBody>
                    <a:bodyPr/>
                    <a:lstStyle/>
                    <a:p>
                      <a:pPr algn="l" fontAlgn="t"/>
                      <a:r>
                        <a:rPr lang="en-US" altLang="ja-JP" sz="1100" b="0" i="0" u="none" strike="noStrike">
                          <a:solidFill>
                            <a:srgbClr val="000000"/>
                          </a:solidFill>
                          <a:effectLst/>
                          <a:latin typeface="+mn-ea"/>
                          <a:ea typeface="+mn-ea"/>
                        </a:rPr>
                        <a:t>1.</a:t>
                      </a:r>
                      <a:r>
                        <a:rPr lang="ja-JP" altLang="en-US" sz="1100" b="0" i="0" u="none" strike="noStrike">
                          <a:solidFill>
                            <a:srgbClr val="000000"/>
                          </a:solidFill>
                          <a:effectLst/>
                          <a:latin typeface="+mn-ea"/>
                          <a:ea typeface="+mn-ea"/>
                        </a:rPr>
                        <a:t>事前相談</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1-1.</a:t>
                      </a:r>
                      <a:r>
                        <a:rPr lang="ja-JP" altLang="en-US" sz="1100" b="0" i="0" u="none" strike="noStrike">
                          <a:solidFill>
                            <a:srgbClr val="000000"/>
                          </a:solidFill>
                          <a:effectLst/>
                          <a:latin typeface="+mn-ea"/>
                          <a:ea typeface="+mn-ea"/>
                        </a:rPr>
                        <a:t>事前相談</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4062241"/>
                  </a:ext>
                </a:extLst>
              </a:tr>
              <a:tr h="124853">
                <a:tc rowSpan="12">
                  <a:txBody>
                    <a:bodyPr/>
                    <a:lstStyle/>
                    <a:p>
                      <a:pPr algn="l" fontAlgn="t"/>
                      <a:r>
                        <a:rPr lang="en-US" altLang="ja-JP" sz="1100" b="0" i="0" u="none" strike="noStrike">
                          <a:solidFill>
                            <a:srgbClr val="000000"/>
                          </a:solidFill>
                          <a:effectLst/>
                          <a:latin typeface="+mn-ea"/>
                          <a:ea typeface="+mn-ea"/>
                        </a:rPr>
                        <a:t>2.</a:t>
                      </a:r>
                      <a:r>
                        <a:rPr lang="ja-JP" altLang="en-US" sz="1100" b="0" i="0" u="none" strike="noStrike">
                          <a:solidFill>
                            <a:srgbClr val="000000"/>
                          </a:solidFill>
                          <a:effectLst/>
                          <a:latin typeface="+mn-ea"/>
                          <a:ea typeface="+mn-ea"/>
                        </a:rPr>
                        <a:t>新規許可</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2-1.</a:t>
                      </a:r>
                      <a:r>
                        <a:rPr lang="ja-JP" altLang="en-US" sz="1100" b="0" i="0" u="none" strike="noStrike">
                          <a:solidFill>
                            <a:srgbClr val="000000"/>
                          </a:solidFill>
                          <a:effectLst/>
                          <a:latin typeface="+mn-ea"/>
                          <a:ea typeface="+mn-ea"/>
                        </a:rPr>
                        <a:t>新規許可</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2019524"/>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2-2.</a:t>
                      </a:r>
                      <a:r>
                        <a:rPr lang="ja-JP" altLang="en-US" sz="1100" b="0" i="0" u="none" strike="noStrike">
                          <a:solidFill>
                            <a:srgbClr val="000000"/>
                          </a:solidFill>
                          <a:effectLst/>
                          <a:latin typeface="+mn-ea"/>
                          <a:ea typeface="+mn-ea"/>
                        </a:rPr>
                        <a:t>許可審査</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1148578"/>
                  </a:ext>
                </a:extLst>
              </a:tr>
              <a:tr h="124853">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2-3.</a:t>
                      </a:r>
                      <a:r>
                        <a:rPr lang="zh-TW" altLang="en-US" sz="1100" b="0" i="0" u="none" strike="noStrike">
                          <a:solidFill>
                            <a:srgbClr val="000000"/>
                          </a:solidFill>
                          <a:effectLst/>
                          <a:latin typeface="+mn-ea"/>
                          <a:ea typeface="+mn-ea"/>
                        </a:rPr>
                        <a:t>補正後再申請</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3378099"/>
                  </a:ext>
                </a:extLst>
              </a:tr>
              <a:tr h="124853">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2-4.</a:t>
                      </a:r>
                      <a:r>
                        <a:rPr lang="ja-JP" altLang="en-US" sz="1100" b="0" i="0" u="none" strike="noStrike">
                          <a:solidFill>
                            <a:srgbClr val="000000"/>
                          </a:solidFill>
                          <a:effectLst/>
                          <a:latin typeface="+mn-ea"/>
                          <a:ea typeface="+mn-ea"/>
                        </a:rPr>
                        <a:t>現地確認</a:t>
                      </a:r>
                      <a:endParaRPr lang="zh-TW"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0539188"/>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2-5.</a:t>
                      </a:r>
                      <a:r>
                        <a:rPr lang="ja-JP" altLang="en-US" sz="1100" b="0" i="0" u="none" strike="noStrike">
                          <a:solidFill>
                            <a:srgbClr val="000000"/>
                          </a:solidFill>
                          <a:effectLst/>
                          <a:latin typeface="+mn-ea"/>
                          <a:ea typeface="+mn-ea"/>
                        </a:rPr>
                        <a:t>許可起案・決裁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27730182"/>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2-6.</a:t>
                      </a:r>
                      <a:r>
                        <a:rPr lang="ja-JP" altLang="en-US" sz="1100" b="0" i="0" u="none" strike="noStrike">
                          <a:solidFill>
                            <a:srgbClr val="000000"/>
                          </a:solidFill>
                          <a:effectLst/>
                          <a:latin typeface="+mn-ea"/>
                          <a:ea typeface="+mn-ea"/>
                        </a:rPr>
                        <a:t>警察協議（道路占用のみ）</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2117662"/>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2-7.</a:t>
                      </a:r>
                      <a:r>
                        <a:rPr lang="ja-JP" altLang="en-US" sz="1100" b="0" i="0" u="none" strike="noStrike">
                          <a:solidFill>
                            <a:srgbClr val="000000"/>
                          </a:solidFill>
                          <a:effectLst/>
                          <a:latin typeface="+mn-ea"/>
                          <a:ea typeface="+mn-ea"/>
                        </a:rPr>
                        <a:t>許可書発行</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5224370"/>
                  </a:ext>
                </a:extLst>
              </a:tr>
              <a:tr h="124853">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2-8.</a:t>
                      </a:r>
                      <a:r>
                        <a:rPr lang="zh-TW" altLang="en-US" sz="1100" b="0" i="0" u="none" strike="noStrike">
                          <a:solidFill>
                            <a:srgbClr val="000000"/>
                          </a:solidFill>
                          <a:effectLst/>
                          <a:latin typeface="+mn-ea"/>
                          <a:ea typeface="+mn-ea"/>
                        </a:rPr>
                        <a:t>納入通知書発行</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525562046"/>
                  </a:ext>
                </a:extLst>
              </a:tr>
              <a:tr h="124853">
                <a:tc vMerge="1">
                  <a:txBody>
                    <a:bodyPr/>
                    <a:lstStyle/>
                    <a:p>
                      <a:endParaRPr kumimoji="1" lang="ja-JP" altLang="en-US"/>
                    </a:p>
                  </a:txBody>
                  <a:tcPr/>
                </a:tc>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41348210"/>
                  </a:ext>
                </a:extLst>
              </a:tr>
              <a:tr h="124853">
                <a:tc vMerge="1">
                  <a:txBody>
                    <a:bodyPr/>
                    <a:lstStyle/>
                    <a:p>
                      <a:endParaRPr kumimoji="1" lang="ja-JP" altLang="en-US"/>
                    </a:p>
                  </a:txBody>
                  <a:tcPr/>
                </a:tc>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1733036"/>
                  </a:ext>
                </a:extLst>
              </a:tr>
              <a:tr h="124853">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2-9.</a:t>
                      </a:r>
                      <a:r>
                        <a:rPr lang="zh-TW" altLang="en-US" sz="1100" b="0" i="0" u="none" strike="noStrike">
                          <a:solidFill>
                            <a:srgbClr val="000000"/>
                          </a:solidFill>
                          <a:effectLst/>
                          <a:latin typeface="+mn-ea"/>
                          <a:ea typeface="+mn-ea"/>
                        </a:rPr>
                        <a:t>紙交付（紙申請者）</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6712539"/>
                  </a:ext>
                </a:extLst>
              </a:tr>
              <a:tr h="124853">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2-10.</a:t>
                      </a:r>
                      <a:r>
                        <a:rPr lang="ja-JP" altLang="en-US" sz="1100" b="0" i="0" u="none" strike="noStrike">
                          <a:solidFill>
                            <a:srgbClr val="000000"/>
                          </a:solidFill>
                          <a:effectLst/>
                          <a:latin typeface="+mn-ea"/>
                          <a:ea typeface="+mn-ea"/>
                        </a:rPr>
                        <a:t>河川等級確認（河川占用のみ）</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23996085"/>
                  </a:ext>
                </a:extLst>
              </a:tr>
              <a:tr h="124853">
                <a:tc rowSpan="2">
                  <a:txBody>
                    <a:bodyPr/>
                    <a:lstStyle/>
                    <a:p>
                      <a:pPr algn="l" fontAlgn="t"/>
                      <a:r>
                        <a:rPr lang="en-US" altLang="ja-JP" sz="1100" b="0" i="0" u="none" strike="noStrike">
                          <a:solidFill>
                            <a:srgbClr val="000000"/>
                          </a:solidFill>
                          <a:effectLst/>
                          <a:latin typeface="+mn-ea"/>
                          <a:ea typeface="+mn-ea"/>
                        </a:rPr>
                        <a:t>3.</a:t>
                      </a:r>
                      <a:r>
                        <a:rPr lang="ja-JP" altLang="en-US" sz="1100" b="0" i="0" u="none" strike="noStrike">
                          <a:solidFill>
                            <a:srgbClr val="000000"/>
                          </a:solidFill>
                          <a:effectLst/>
                          <a:latin typeface="+mn-ea"/>
                          <a:ea typeface="+mn-ea"/>
                        </a:rPr>
                        <a:t>変更許可</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3-1.</a:t>
                      </a:r>
                      <a:r>
                        <a:rPr lang="ja-JP" altLang="en-US" sz="1100" b="0" i="0" u="none" strike="noStrike">
                          <a:solidFill>
                            <a:srgbClr val="000000"/>
                          </a:solidFill>
                          <a:effectLst/>
                          <a:latin typeface="+mn-ea"/>
                          <a:ea typeface="+mn-ea"/>
                        </a:rPr>
                        <a:t>変更許可</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18778597"/>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3-2.</a:t>
                      </a:r>
                      <a:r>
                        <a:rPr lang="ja-JP" altLang="en-US" sz="1100" b="0" i="0" u="none" strike="noStrike">
                          <a:solidFill>
                            <a:srgbClr val="000000"/>
                          </a:solidFill>
                          <a:effectLst/>
                          <a:latin typeface="+mn-ea"/>
                          <a:ea typeface="+mn-ea"/>
                        </a:rPr>
                        <a:t>許可審査</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8187101"/>
                  </a:ext>
                </a:extLst>
              </a:tr>
              <a:tr h="124853">
                <a:tc rowSpan="4">
                  <a:txBody>
                    <a:bodyPr/>
                    <a:lstStyle/>
                    <a:p>
                      <a:pPr algn="l" fontAlgn="t"/>
                      <a:r>
                        <a:rPr lang="en-US" altLang="ja-JP" sz="1100" b="0" i="0" u="none" strike="noStrike">
                          <a:solidFill>
                            <a:srgbClr val="000000"/>
                          </a:solidFill>
                          <a:effectLst/>
                          <a:latin typeface="+mn-ea"/>
                          <a:ea typeface="+mn-ea"/>
                        </a:rPr>
                        <a:t>4.</a:t>
                      </a:r>
                      <a:r>
                        <a:rPr lang="ja-JP" altLang="en-US" sz="1100" b="0" i="0" u="none" strike="noStrike">
                          <a:solidFill>
                            <a:srgbClr val="000000"/>
                          </a:solidFill>
                          <a:effectLst/>
                          <a:latin typeface="+mn-ea"/>
                          <a:ea typeface="+mn-ea"/>
                        </a:rPr>
                        <a:t>更新許可</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t"/>
                      <a:r>
                        <a:rPr lang="en-US" altLang="zh-TW" sz="1100" b="0" i="0" u="none" strike="noStrike">
                          <a:solidFill>
                            <a:srgbClr val="000000"/>
                          </a:solidFill>
                          <a:effectLst/>
                          <a:latin typeface="+mn-ea"/>
                          <a:ea typeface="+mn-ea"/>
                        </a:rPr>
                        <a:t>4-1.</a:t>
                      </a:r>
                      <a:r>
                        <a:rPr lang="zh-TW" altLang="en-US" sz="1100" b="0" i="0" u="none" strike="noStrike">
                          <a:solidFill>
                            <a:srgbClr val="000000"/>
                          </a:solidFill>
                          <a:effectLst/>
                          <a:latin typeface="+mn-ea"/>
                          <a:ea typeface="+mn-ea"/>
                        </a:rPr>
                        <a:t>更新申請書発送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22990221"/>
                  </a:ext>
                </a:extLst>
              </a:tr>
              <a:tr h="124853">
                <a:tc vMerge="1">
                  <a:txBody>
                    <a:bodyPr/>
                    <a:lstStyle/>
                    <a:p>
                      <a:endParaRPr kumimoji="1" lang="ja-JP" altLang="en-US"/>
                    </a:p>
                  </a:txBody>
                  <a:tcPr/>
                </a:tc>
                <a:tc>
                  <a:txBody>
                    <a:bodyPr/>
                    <a:lstStyle/>
                    <a:p>
                      <a:pPr algn="ctr"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5376897"/>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4-2.</a:t>
                      </a:r>
                      <a:r>
                        <a:rPr lang="ja-JP" altLang="en-US" sz="1100" b="0" i="0" u="none" strike="noStrike">
                          <a:solidFill>
                            <a:srgbClr val="000000"/>
                          </a:solidFill>
                          <a:effectLst/>
                          <a:latin typeface="+mn-ea"/>
                          <a:ea typeface="+mn-ea"/>
                        </a:rPr>
                        <a:t>更新許可</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196801"/>
                  </a:ext>
                </a:extLst>
              </a:tr>
              <a:tr h="124853">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4-3.</a:t>
                      </a:r>
                      <a:r>
                        <a:rPr lang="ja-JP" altLang="en-US" sz="1100" b="0" i="0" u="none" strike="noStrike">
                          <a:solidFill>
                            <a:srgbClr val="000000"/>
                          </a:solidFill>
                          <a:effectLst/>
                          <a:latin typeface="+mn-ea"/>
                          <a:ea typeface="+mn-ea"/>
                        </a:rPr>
                        <a:t>更新許可起案・決裁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26860467"/>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t"/>
                      <a:r>
                        <a:rPr lang="en-US" altLang="zh-TW" sz="1100" b="0" i="0" u="none" strike="noStrike">
                          <a:solidFill>
                            <a:srgbClr val="000000"/>
                          </a:solidFill>
                          <a:effectLst/>
                          <a:latin typeface="+mn-ea"/>
                          <a:ea typeface="+mn-ea"/>
                        </a:rPr>
                        <a:t>4-4.</a:t>
                      </a:r>
                      <a:r>
                        <a:rPr lang="zh-TW" altLang="en-US" sz="1100" b="0" i="0" u="none" strike="noStrike">
                          <a:solidFill>
                            <a:srgbClr val="000000"/>
                          </a:solidFill>
                          <a:effectLst/>
                          <a:latin typeface="+mn-ea"/>
                          <a:ea typeface="+mn-ea"/>
                        </a:rPr>
                        <a:t>更新許可書発行</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67336991"/>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3">
                  <a:txBody>
                    <a:bodyPr/>
                    <a:lstStyle/>
                    <a:p>
                      <a:pPr algn="l" fontAlgn="t"/>
                      <a:r>
                        <a:rPr lang="en-US" altLang="zh-TW" sz="1100" b="0" i="0" u="none" strike="noStrike">
                          <a:solidFill>
                            <a:srgbClr val="000000"/>
                          </a:solidFill>
                          <a:effectLst/>
                          <a:latin typeface="+mn-ea"/>
                          <a:ea typeface="+mn-ea"/>
                        </a:rPr>
                        <a:t>4-5.</a:t>
                      </a:r>
                      <a:r>
                        <a:rPr lang="zh-TW" altLang="en-US" sz="1100" b="0" i="0" u="none" strike="noStrike">
                          <a:solidFill>
                            <a:srgbClr val="000000"/>
                          </a:solidFill>
                          <a:effectLst/>
                          <a:latin typeface="+mn-ea"/>
                          <a:ea typeface="+mn-ea"/>
                        </a:rPr>
                        <a:t>納入通知書発行</a:t>
                      </a:r>
                      <a:r>
                        <a:rPr lang="ja-JP" altLang="en-US" sz="1100" b="0" i="0" u="none" strike="noStrike">
                          <a:solidFill>
                            <a:srgbClr val="000000"/>
                          </a:solidFill>
                          <a:effectLst/>
                          <a:latin typeface="+mn-ea"/>
                          <a:ea typeface="+mn-ea"/>
                        </a:rPr>
                        <a:t>（更新・継続）</a:t>
                      </a:r>
                      <a:endParaRPr lang="zh-TW"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6436335"/>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kumimoji="1" lang="ja-JP" altLang="en-US"/>
                    </a:p>
                  </a:txBody>
                  <a:tcPr/>
                </a:tc>
                <a:extLst>
                  <a:ext uri="{0D108BD9-81ED-4DB2-BD59-A6C34878D82A}">
                    <a16:rowId xmlns:a16="http://schemas.microsoft.com/office/drawing/2014/main" val="2617788217"/>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kumimoji="1" lang="ja-JP" altLang="en-US"/>
                    </a:p>
                  </a:txBody>
                  <a:tcPr/>
                </a:tc>
                <a:extLst>
                  <a:ext uri="{0D108BD9-81ED-4DB2-BD59-A6C34878D82A}">
                    <a16:rowId xmlns:a16="http://schemas.microsoft.com/office/drawing/2014/main" val="2477041083"/>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6">
                  <a:txBody>
                    <a:bodyPr/>
                    <a:lstStyle/>
                    <a:p>
                      <a:pPr algn="l" fontAlgn="t"/>
                      <a:r>
                        <a:rPr lang="en-US" altLang="ja-JP" sz="1100" b="0" i="0" u="none" strike="noStrike">
                          <a:solidFill>
                            <a:srgbClr val="000000"/>
                          </a:solidFill>
                          <a:effectLst/>
                          <a:latin typeface="+mn-ea"/>
                          <a:ea typeface="+mn-ea"/>
                        </a:rPr>
                        <a:t>4-6.</a:t>
                      </a:r>
                      <a:r>
                        <a:rPr lang="ja-JP" altLang="en-US" sz="1100" b="0" i="0" u="none" strike="noStrike">
                          <a:solidFill>
                            <a:srgbClr val="000000"/>
                          </a:solidFill>
                          <a:effectLst/>
                          <a:latin typeface="+mn-ea"/>
                          <a:ea typeface="+mn-ea"/>
                        </a:rPr>
                        <a:t>申請催告</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2227920"/>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kumimoji="1" lang="ja-JP" altLang="en-US"/>
                    </a:p>
                  </a:txBody>
                  <a:tcPr/>
                </a:tc>
                <a:extLst>
                  <a:ext uri="{0D108BD9-81ED-4DB2-BD59-A6C34878D82A}">
                    <a16:rowId xmlns:a16="http://schemas.microsoft.com/office/drawing/2014/main" val="3739828299"/>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kumimoji="1" lang="ja-JP" altLang="en-US"/>
                    </a:p>
                  </a:txBody>
                  <a:tcPr/>
                </a:tc>
                <a:extLst>
                  <a:ext uri="{0D108BD9-81ED-4DB2-BD59-A6C34878D82A}">
                    <a16:rowId xmlns:a16="http://schemas.microsoft.com/office/drawing/2014/main" val="3264523861"/>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kumimoji="1" lang="ja-JP" altLang="en-US"/>
                    </a:p>
                  </a:txBody>
                  <a:tcPr/>
                </a:tc>
                <a:extLst>
                  <a:ext uri="{0D108BD9-81ED-4DB2-BD59-A6C34878D82A}">
                    <a16:rowId xmlns:a16="http://schemas.microsoft.com/office/drawing/2014/main" val="1031633380"/>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kumimoji="1" lang="ja-JP" altLang="en-US"/>
                    </a:p>
                  </a:txBody>
                  <a:tcPr/>
                </a:tc>
                <a:extLst>
                  <a:ext uri="{0D108BD9-81ED-4DB2-BD59-A6C34878D82A}">
                    <a16:rowId xmlns:a16="http://schemas.microsoft.com/office/drawing/2014/main" val="2948362468"/>
                  </a:ext>
                </a:extLst>
              </a:tr>
              <a:tr h="124853">
                <a:tc>
                  <a:txBody>
                    <a:bodyPr/>
                    <a:lstStyle/>
                    <a:p>
                      <a:pPr algn="l" fontAlgn="t"/>
                      <a:r>
                        <a:rPr lang="ja-JP" altLang="en-US" sz="1100" b="0" i="0" u="none" strike="noStrike">
                          <a:solidFill>
                            <a:srgbClr val="000000"/>
                          </a:solidFill>
                          <a:effectLst/>
                          <a:latin typeface="+mn-ea"/>
                          <a:ea typeface="+mn-ea"/>
                        </a:rPr>
                        <a:t>　</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4086739235"/>
                  </a:ext>
                </a:extLst>
              </a:tr>
            </a:tbl>
          </a:graphicData>
        </a:graphic>
      </p:graphicFrame>
      <p:graphicFrame>
        <p:nvGraphicFramePr>
          <p:cNvPr id="8" name="表 7">
            <a:extLst>
              <a:ext uri="{FF2B5EF4-FFF2-40B4-BE49-F238E27FC236}">
                <a16:creationId xmlns:a16="http://schemas.microsoft.com/office/drawing/2014/main" id="{E505C912-9DD5-78E9-F481-3FB1BE4C09F2}"/>
              </a:ext>
            </a:extLst>
          </p:cNvPr>
          <p:cNvGraphicFramePr>
            <a:graphicFrameLocks noGrp="1"/>
          </p:cNvGraphicFramePr>
          <p:nvPr>
            <p:extLst>
              <p:ext uri="{D42A27DB-BD31-4B8C-83A1-F6EECF244321}">
                <p14:modId xmlns:p14="http://schemas.microsoft.com/office/powerpoint/2010/main" val="1515593506"/>
              </p:ext>
            </p:extLst>
          </p:nvPr>
        </p:nvGraphicFramePr>
        <p:xfrm>
          <a:off x="5225179" y="1473934"/>
          <a:ext cx="4264896" cy="5185970"/>
        </p:xfrm>
        <a:graphic>
          <a:graphicData uri="http://schemas.openxmlformats.org/drawingml/2006/table">
            <a:tbl>
              <a:tblPr/>
              <a:tblGrid>
                <a:gridCol w="1685527">
                  <a:extLst>
                    <a:ext uri="{9D8B030D-6E8A-4147-A177-3AD203B41FA5}">
                      <a16:colId xmlns:a16="http://schemas.microsoft.com/office/drawing/2014/main" val="2203625992"/>
                    </a:ext>
                  </a:extLst>
                </a:gridCol>
                <a:gridCol w="2579369">
                  <a:extLst>
                    <a:ext uri="{9D8B030D-6E8A-4147-A177-3AD203B41FA5}">
                      <a16:colId xmlns:a16="http://schemas.microsoft.com/office/drawing/2014/main" val="1544260208"/>
                    </a:ext>
                  </a:extLst>
                </a:gridCol>
              </a:tblGrid>
              <a:tr h="225600">
                <a:tc>
                  <a:txBody>
                    <a:bodyPr/>
                    <a:lstStyle/>
                    <a:p>
                      <a:pPr algn="l" rtl="0" fontAlgn="t"/>
                      <a:r>
                        <a:rPr lang="ja-JP" altLang="en-US" sz="1100" b="1" i="0" u="none" strike="noStrike">
                          <a:solidFill>
                            <a:srgbClr val="000000"/>
                          </a:solidFill>
                          <a:effectLst/>
                          <a:latin typeface="+mn-ea"/>
                          <a:ea typeface="+mn-ea"/>
                        </a:rPr>
                        <a:t>大区分</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l" rtl="0" fontAlgn="t"/>
                      <a:r>
                        <a:rPr lang="ja-JP" altLang="en-US" sz="1100" b="1" i="0" u="none" strike="noStrike">
                          <a:solidFill>
                            <a:srgbClr val="000000"/>
                          </a:solidFill>
                          <a:effectLst/>
                          <a:latin typeface="+mn-ea"/>
                          <a:ea typeface="+mn-ea"/>
                        </a:rPr>
                        <a:t>中区分</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563742209"/>
                  </a:ext>
                </a:extLst>
              </a:tr>
              <a:tr h="225600">
                <a:tc rowSpan="7">
                  <a:txBody>
                    <a:bodyPr/>
                    <a:lstStyle/>
                    <a:p>
                      <a:pPr algn="l" fontAlgn="t"/>
                      <a:r>
                        <a:rPr lang="en-US" altLang="ja-JP" sz="1100" b="0" i="0" u="none" strike="noStrike">
                          <a:solidFill>
                            <a:srgbClr val="000000"/>
                          </a:solidFill>
                          <a:effectLst/>
                          <a:latin typeface="+mn-ea"/>
                          <a:ea typeface="+mn-ea"/>
                        </a:rPr>
                        <a:t>5.</a:t>
                      </a:r>
                      <a:r>
                        <a:rPr lang="ja-JP" altLang="en-US" sz="1100" b="0" i="0" u="none" strike="noStrike">
                          <a:solidFill>
                            <a:srgbClr val="000000"/>
                          </a:solidFill>
                          <a:effectLst/>
                          <a:latin typeface="+mn-ea"/>
                          <a:ea typeface="+mn-ea"/>
                        </a:rPr>
                        <a:t>収納業務</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5-1.</a:t>
                      </a:r>
                      <a:r>
                        <a:rPr lang="ja-JP" altLang="en-US" sz="1100" b="0" i="0" u="none" strike="noStrike">
                          <a:solidFill>
                            <a:srgbClr val="000000"/>
                          </a:solidFill>
                          <a:effectLst/>
                          <a:latin typeface="+mn-ea"/>
                          <a:ea typeface="+mn-ea"/>
                        </a:rPr>
                        <a:t>収納業務</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66080761"/>
                  </a:ext>
                </a:extLst>
              </a:tr>
              <a:tr h="225600">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5-2.</a:t>
                      </a:r>
                      <a:r>
                        <a:rPr lang="zh-TW" altLang="en-US" sz="1100" b="0" i="0" u="none" strike="noStrike">
                          <a:solidFill>
                            <a:srgbClr val="000000"/>
                          </a:solidFill>
                          <a:effectLst/>
                          <a:latin typeface="+mn-ea"/>
                          <a:ea typeface="+mn-ea"/>
                        </a:rPr>
                        <a:t>調定登録（財務会計）</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3478170"/>
                  </a:ext>
                </a:extLst>
              </a:tr>
              <a:tr h="448370">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5-3.</a:t>
                      </a:r>
                      <a:r>
                        <a:rPr lang="ja-JP" altLang="en-US" sz="1100" b="0" i="0" u="none" strike="noStrike">
                          <a:solidFill>
                            <a:srgbClr val="000000"/>
                          </a:solidFill>
                          <a:effectLst/>
                          <a:latin typeface="+mn-ea"/>
                          <a:ea typeface="+mn-ea"/>
                        </a:rPr>
                        <a:t>一括調定物件の占用料精算（道路占用のみ）</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006038"/>
                  </a:ext>
                </a:extLst>
              </a:tr>
              <a:tr h="225600">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5-</a:t>
                      </a:r>
                      <a:r>
                        <a:rPr lang="zh-TW" altLang="en-US" sz="1100" b="0" i="0" u="none" strike="noStrike">
                          <a:solidFill>
                            <a:srgbClr val="000000"/>
                          </a:solidFill>
                          <a:effectLst/>
                          <a:latin typeface="+mn-ea"/>
                          <a:ea typeface="+mn-ea"/>
                        </a:rPr>
                        <a:t>４</a:t>
                      </a:r>
                      <a:r>
                        <a:rPr lang="en-US" altLang="zh-TW" sz="1100" b="0" i="0" u="none" strike="noStrike">
                          <a:solidFill>
                            <a:srgbClr val="000000"/>
                          </a:solidFill>
                          <a:effectLst/>
                          <a:latin typeface="+mn-ea"/>
                          <a:ea typeface="+mn-ea"/>
                        </a:rPr>
                        <a:t>.</a:t>
                      </a:r>
                      <a:r>
                        <a:rPr lang="zh-TW" altLang="en-US" sz="1100" b="0" i="0" u="none" strike="noStrike">
                          <a:solidFill>
                            <a:srgbClr val="000000"/>
                          </a:solidFill>
                          <a:effectLst/>
                          <a:latin typeface="+mn-ea"/>
                          <a:ea typeface="+mn-ea"/>
                        </a:rPr>
                        <a:t>未納者個別対応</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6867092"/>
                  </a:ext>
                </a:extLst>
              </a:tr>
              <a:tr h="225600">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5-5.</a:t>
                      </a:r>
                      <a:r>
                        <a:rPr lang="ja-JP" altLang="en-US" sz="1100" b="0" i="0" u="none" strike="noStrike">
                          <a:solidFill>
                            <a:srgbClr val="000000"/>
                          </a:solidFill>
                          <a:effectLst/>
                          <a:latin typeface="+mn-ea"/>
                          <a:ea typeface="+mn-ea"/>
                        </a:rPr>
                        <a:t>徴収督促（道路占用以外）</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550879"/>
                  </a:ext>
                </a:extLst>
              </a:tr>
              <a:tr h="225600">
                <a:tc vMerge="1">
                  <a:txBody>
                    <a:bodyPr/>
                    <a:lstStyle/>
                    <a:p>
                      <a:endParaRPr kumimoji="1" lang="ja-JP" altLang="en-US"/>
                    </a:p>
                  </a:txBody>
                  <a:tcPr/>
                </a:tc>
                <a:tc>
                  <a:txBody>
                    <a:bodyPr/>
                    <a:lstStyle/>
                    <a:p>
                      <a:pPr algn="l" fontAlgn="t"/>
                      <a:r>
                        <a:rPr lang="en-US" altLang="ja-JP" sz="1100" b="0" i="0" u="none" strike="noStrike">
                          <a:solidFill>
                            <a:srgbClr val="000000"/>
                          </a:solidFill>
                          <a:effectLst/>
                          <a:latin typeface="+mn-ea"/>
                          <a:ea typeface="+mn-ea"/>
                        </a:rPr>
                        <a:t>5-6.</a:t>
                      </a:r>
                      <a:r>
                        <a:rPr lang="ja-JP" altLang="en-US" sz="1100" b="0" i="0" u="none" strike="noStrike">
                          <a:solidFill>
                            <a:srgbClr val="000000"/>
                          </a:solidFill>
                          <a:effectLst/>
                          <a:latin typeface="+mn-ea"/>
                          <a:ea typeface="+mn-ea"/>
                        </a:rPr>
                        <a:t>徴収督促（道路占用のみ）</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3553352"/>
                  </a:ext>
                </a:extLst>
              </a:tr>
              <a:tr h="225600">
                <a:tc vMerge="1">
                  <a:txBody>
                    <a:bodyPr/>
                    <a:lstStyle/>
                    <a:p>
                      <a:endParaRPr kumimoji="1" lang="ja-JP" altLang="en-US"/>
                    </a:p>
                  </a:txBody>
                  <a:tcPr/>
                </a:tc>
                <a:tc>
                  <a:txBody>
                    <a:bodyPr/>
                    <a:lstStyle/>
                    <a:p>
                      <a:pPr algn="l" fontAlgn="t"/>
                      <a:r>
                        <a:rPr lang="en-US" altLang="zh-TW" sz="1100" b="0" i="0" u="none" strike="noStrike">
                          <a:solidFill>
                            <a:srgbClr val="000000"/>
                          </a:solidFill>
                          <a:effectLst/>
                          <a:latin typeface="+mn-ea"/>
                          <a:ea typeface="+mn-ea"/>
                        </a:rPr>
                        <a:t>5-7.</a:t>
                      </a:r>
                      <a:r>
                        <a:rPr lang="zh-TW" altLang="en-US" sz="1100" b="0" i="0" u="none" strike="noStrike">
                          <a:solidFill>
                            <a:srgbClr val="000000"/>
                          </a:solidFill>
                          <a:effectLst/>
                          <a:latin typeface="+mn-ea"/>
                          <a:ea typeface="+mn-ea"/>
                        </a:rPr>
                        <a:t>不納欠損業務</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3877576"/>
                  </a:ext>
                </a:extLst>
              </a:tr>
              <a:tr h="225600">
                <a:tc rowSpan="6">
                  <a:txBody>
                    <a:bodyPr/>
                    <a:lstStyle/>
                    <a:p>
                      <a:pPr algn="l" fontAlgn="t"/>
                      <a:r>
                        <a:rPr lang="en-US" altLang="ja-JP" sz="1100" b="0" i="0" u="none" strike="noStrike">
                          <a:solidFill>
                            <a:srgbClr val="000000"/>
                          </a:solidFill>
                          <a:effectLst/>
                          <a:latin typeface="+mn-ea"/>
                          <a:ea typeface="+mn-ea"/>
                        </a:rPr>
                        <a:t>6.</a:t>
                      </a:r>
                      <a:r>
                        <a:rPr lang="ja-JP" altLang="en-US" sz="1100" b="0" i="0" u="none" strike="noStrike">
                          <a:solidFill>
                            <a:srgbClr val="000000"/>
                          </a:solidFill>
                          <a:effectLst/>
                          <a:latin typeface="+mn-ea"/>
                          <a:ea typeface="+mn-ea"/>
                        </a:rPr>
                        <a:t>還付業務</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zh-TW" sz="1100" b="0" i="0" u="none" strike="noStrike">
                          <a:solidFill>
                            <a:srgbClr val="000000"/>
                          </a:solidFill>
                          <a:effectLst/>
                          <a:latin typeface="+mn-ea"/>
                          <a:ea typeface="+mn-ea"/>
                        </a:rPr>
                        <a:t>6-1.</a:t>
                      </a:r>
                      <a:r>
                        <a:rPr lang="zh-TW" altLang="en-US" sz="1100" b="0" i="0" u="none" strike="noStrike">
                          <a:solidFill>
                            <a:srgbClr val="000000"/>
                          </a:solidFill>
                          <a:effectLst/>
                          <a:latin typeface="+mn-ea"/>
                          <a:ea typeface="+mn-ea"/>
                        </a:rPr>
                        <a:t>過誤納金発覚</a:t>
                      </a:r>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26918298"/>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6-2.</a:t>
                      </a:r>
                      <a:r>
                        <a:rPr lang="ja-JP" altLang="en-US" sz="1100" b="0" i="0" u="none" strike="noStrike">
                          <a:solidFill>
                            <a:srgbClr val="000000"/>
                          </a:solidFill>
                          <a:effectLst/>
                          <a:latin typeface="+mn-ea"/>
                          <a:ea typeface="+mn-ea"/>
                        </a:rPr>
                        <a:t>還付伺い起案・決裁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5504243"/>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6-3.</a:t>
                      </a:r>
                      <a:r>
                        <a:rPr lang="ja-JP" altLang="en-US" sz="1100" b="0" i="0" u="none" strike="noStrike">
                          <a:solidFill>
                            <a:srgbClr val="000000"/>
                          </a:solidFill>
                          <a:effectLst/>
                          <a:latin typeface="+mn-ea"/>
                          <a:ea typeface="+mn-ea"/>
                        </a:rPr>
                        <a:t>還付起案・決裁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75149813"/>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6-4.</a:t>
                      </a:r>
                      <a:r>
                        <a:rPr lang="ja-JP" altLang="en-US" sz="1100" b="0" i="0" u="none" strike="noStrike">
                          <a:solidFill>
                            <a:srgbClr val="000000"/>
                          </a:solidFill>
                          <a:effectLst/>
                          <a:latin typeface="+mn-ea"/>
                          <a:ea typeface="+mn-ea"/>
                        </a:rPr>
                        <a:t>許可・調定取消</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73453609"/>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6-5.</a:t>
                      </a:r>
                      <a:r>
                        <a:rPr lang="ja-JP" altLang="en-US" sz="1100" b="0" i="0" u="none" strike="noStrike">
                          <a:solidFill>
                            <a:srgbClr val="000000"/>
                          </a:solidFill>
                          <a:effectLst/>
                          <a:latin typeface="+mn-ea"/>
                          <a:ea typeface="+mn-ea"/>
                        </a:rPr>
                        <a:t>還付加算金の計算</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9635554"/>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6-6.</a:t>
                      </a:r>
                      <a:r>
                        <a:rPr lang="ja-JP" altLang="en-US" sz="1100" b="0" i="0" u="none" strike="noStrike">
                          <a:solidFill>
                            <a:srgbClr val="000000"/>
                          </a:solidFill>
                          <a:effectLst/>
                          <a:latin typeface="+mn-ea"/>
                          <a:ea typeface="+mn-ea"/>
                        </a:rPr>
                        <a:t>雨天還付（公園のみ）</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1302247"/>
                  </a:ext>
                </a:extLst>
              </a:tr>
              <a:tr h="225600">
                <a:tc>
                  <a:txBody>
                    <a:bodyPr/>
                    <a:lstStyle/>
                    <a:p>
                      <a:pPr algn="l" fontAlgn="t"/>
                      <a:r>
                        <a:rPr lang="en-US" altLang="ja-JP" sz="1100" b="0" i="0" u="none" strike="noStrike">
                          <a:solidFill>
                            <a:srgbClr val="000000"/>
                          </a:solidFill>
                          <a:effectLst/>
                          <a:latin typeface="+mn-ea"/>
                          <a:ea typeface="+mn-ea"/>
                        </a:rPr>
                        <a:t>7.</a:t>
                      </a:r>
                      <a:r>
                        <a:rPr lang="ja-JP" altLang="en-US" sz="1100" b="0" i="0" u="none" strike="noStrike">
                          <a:solidFill>
                            <a:srgbClr val="000000"/>
                          </a:solidFill>
                          <a:effectLst/>
                          <a:latin typeface="+mn-ea"/>
                          <a:ea typeface="+mn-ea"/>
                        </a:rPr>
                        <a:t>着手登録</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7-1.</a:t>
                      </a:r>
                      <a:r>
                        <a:rPr lang="ja-JP" altLang="en-US" sz="1100" b="0" i="0" u="none" strike="noStrike">
                          <a:solidFill>
                            <a:srgbClr val="000000"/>
                          </a:solidFill>
                          <a:effectLst/>
                          <a:latin typeface="+mn-ea"/>
                          <a:ea typeface="+mn-ea"/>
                        </a:rPr>
                        <a:t>着手登録</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8278014"/>
                  </a:ext>
                </a:extLst>
              </a:tr>
              <a:tr h="225600">
                <a:tc rowSpan="2">
                  <a:txBody>
                    <a:bodyPr/>
                    <a:lstStyle/>
                    <a:p>
                      <a:pPr algn="l" fontAlgn="t"/>
                      <a:r>
                        <a:rPr lang="en-US" altLang="ja-JP" sz="1100" b="0" i="0" u="none" strike="noStrike">
                          <a:solidFill>
                            <a:srgbClr val="000000"/>
                          </a:solidFill>
                          <a:effectLst/>
                          <a:latin typeface="+mn-ea"/>
                          <a:ea typeface="+mn-ea"/>
                        </a:rPr>
                        <a:t>8.</a:t>
                      </a:r>
                      <a:r>
                        <a:rPr lang="ja-JP" altLang="en-US" sz="1100" b="0" i="0" u="none" strike="noStrike">
                          <a:solidFill>
                            <a:srgbClr val="000000"/>
                          </a:solidFill>
                          <a:effectLst/>
                          <a:latin typeface="+mn-ea"/>
                          <a:ea typeface="+mn-ea"/>
                        </a:rPr>
                        <a:t>完了・原状回復届</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8-1.</a:t>
                      </a:r>
                      <a:r>
                        <a:rPr lang="ja-JP" altLang="en-US" sz="1100" b="0" i="0" u="none" strike="noStrike">
                          <a:solidFill>
                            <a:srgbClr val="000000"/>
                          </a:solidFill>
                          <a:effectLst/>
                          <a:latin typeface="+mn-ea"/>
                          <a:ea typeface="+mn-ea"/>
                        </a:rPr>
                        <a:t>完了検査</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8765094"/>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8-2.</a:t>
                      </a:r>
                      <a:r>
                        <a:rPr lang="ja-JP" altLang="en-US" sz="1100" b="0" i="0" u="none" strike="noStrike">
                          <a:solidFill>
                            <a:srgbClr val="000000"/>
                          </a:solidFill>
                          <a:effectLst/>
                          <a:latin typeface="+mn-ea"/>
                          <a:ea typeface="+mn-ea"/>
                        </a:rPr>
                        <a:t>検査起案・決裁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4426877"/>
                  </a:ext>
                </a:extLst>
              </a:tr>
              <a:tr h="225600">
                <a:tc rowSpan="2">
                  <a:txBody>
                    <a:bodyPr/>
                    <a:lstStyle/>
                    <a:p>
                      <a:pPr algn="l" fontAlgn="t"/>
                      <a:r>
                        <a:rPr lang="en-US" altLang="ja-JP" sz="1100" b="0" i="0" u="none" strike="noStrike">
                          <a:solidFill>
                            <a:srgbClr val="000000"/>
                          </a:solidFill>
                          <a:effectLst/>
                          <a:latin typeface="+mn-ea"/>
                          <a:ea typeface="+mn-ea"/>
                        </a:rPr>
                        <a:t>9.</a:t>
                      </a:r>
                      <a:r>
                        <a:rPr lang="ja-JP" altLang="en-US" sz="1100" b="0" i="0" u="none" strike="noStrike">
                          <a:solidFill>
                            <a:srgbClr val="000000"/>
                          </a:solidFill>
                          <a:effectLst/>
                          <a:latin typeface="+mn-ea"/>
                          <a:ea typeface="+mn-ea"/>
                        </a:rPr>
                        <a:t>変更・廃止・原状回復登録</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9-1.</a:t>
                      </a:r>
                      <a:r>
                        <a:rPr lang="ja-JP" altLang="en-US" sz="1100" b="0" i="0" u="none" strike="noStrike">
                          <a:solidFill>
                            <a:srgbClr val="000000"/>
                          </a:solidFill>
                          <a:effectLst/>
                          <a:latin typeface="+mn-ea"/>
                          <a:ea typeface="+mn-ea"/>
                        </a:rPr>
                        <a:t>変更・廃止登録</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74083731"/>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9-2.</a:t>
                      </a:r>
                      <a:r>
                        <a:rPr lang="ja-JP" altLang="en-US" sz="1100" b="0" i="0" u="none" strike="noStrike">
                          <a:solidFill>
                            <a:srgbClr val="000000"/>
                          </a:solidFill>
                          <a:effectLst/>
                          <a:latin typeface="+mn-ea"/>
                          <a:ea typeface="+mn-ea"/>
                        </a:rPr>
                        <a:t>届出起案・決裁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4897420"/>
                  </a:ext>
                </a:extLst>
              </a:tr>
              <a:tr h="225600">
                <a:tc rowSpan="3">
                  <a:txBody>
                    <a:bodyPr/>
                    <a:lstStyle/>
                    <a:p>
                      <a:pPr algn="l" fontAlgn="t"/>
                      <a:r>
                        <a:rPr lang="en-US" altLang="ja-JP" sz="1100" b="0" i="0" u="none" strike="noStrike">
                          <a:solidFill>
                            <a:srgbClr val="000000"/>
                          </a:solidFill>
                          <a:effectLst/>
                          <a:latin typeface="+mn-ea"/>
                          <a:ea typeface="+mn-ea"/>
                        </a:rPr>
                        <a:t>10.</a:t>
                      </a:r>
                      <a:r>
                        <a:rPr lang="ja-JP" altLang="en-US" sz="1100" b="0" i="0" u="none" strike="noStrike">
                          <a:solidFill>
                            <a:srgbClr val="000000"/>
                          </a:solidFill>
                          <a:effectLst/>
                          <a:latin typeface="+mn-ea"/>
                          <a:ea typeface="+mn-ea"/>
                        </a:rPr>
                        <a:t>占用料改正</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10-1.</a:t>
                      </a:r>
                      <a:r>
                        <a:rPr lang="ja-JP" altLang="en-US" sz="1100" b="0" i="0" u="none" strike="noStrike">
                          <a:solidFill>
                            <a:srgbClr val="000000"/>
                          </a:solidFill>
                          <a:effectLst/>
                          <a:latin typeface="+mn-ea"/>
                          <a:ea typeface="+mn-ea"/>
                        </a:rPr>
                        <a:t>占用料改正</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195310"/>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ja-JP" sz="1100" b="0" i="0" u="none" strike="noStrike">
                          <a:solidFill>
                            <a:srgbClr val="000000"/>
                          </a:solidFill>
                          <a:effectLst/>
                          <a:latin typeface="+mn-ea"/>
                          <a:ea typeface="+mn-ea"/>
                        </a:rPr>
                        <a:t>10-2.</a:t>
                      </a:r>
                      <a:r>
                        <a:rPr lang="ja-JP" altLang="en-US" sz="1100" b="0" i="0" u="none" strike="noStrike">
                          <a:solidFill>
                            <a:srgbClr val="000000"/>
                          </a:solidFill>
                          <a:effectLst/>
                          <a:latin typeface="+mn-ea"/>
                          <a:ea typeface="+mn-ea"/>
                        </a:rPr>
                        <a:t>占用料変更通知起案・決裁</a:t>
                      </a: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17655522"/>
                  </a:ext>
                </a:extLst>
              </a:tr>
              <a:tr h="225600">
                <a:tc vMerge="1">
                  <a:txBody>
                    <a:bodyPr/>
                    <a:lstStyle/>
                    <a:p>
                      <a:pPr algn="l" fontAlgn="t"/>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altLang="zh-TW" sz="1100" b="0" i="0" u="none" strike="noStrike">
                          <a:solidFill>
                            <a:srgbClr val="000000"/>
                          </a:solidFill>
                          <a:effectLst/>
                          <a:latin typeface="+mn-ea"/>
                          <a:ea typeface="+mn-ea"/>
                        </a:rPr>
                        <a:t>10-3.</a:t>
                      </a:r>
                      <a:r>
                        <a:rPr lang="zh-TW" altLang="en-US" sz="1100" b="0" i="0" u="none" strike="noStrike">
                          <a:solidFill>
                            <a:srgbClr val="000000"/>
                          </a:solidFill>
                          <a:effectLst/>
                          <a:latin typeface="+mn-ea"/>
                          <a:ea typeface="+mn-ea"/>
                        </a:rPr>
                        <a:t>占用料変更通知書発行</a:t>
                      </a:r>
                      <a:endParaRPr lang="ja-JP" altLang="en-US" sz="1100" b="0" i="0" u="none" strike="noStrike">
                        <a:solidFill>
                          <a:srgbClr val="000000"/>
                        </a:solidFill>
                        <a:effectLst/>
                        <a:latin typeface="+mn-ea"/>
                        <a:ea typeface="+mn-ea"/>
                      </a:endParaRPr>
                    </a:p>
                  </a:txBody>
                  <a:tcPr marL="2129" marR="2129" marT="21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3971617"/>
                  </a:ext>
                </a:extLst>
              </a:tr>
            </a:tbl>
          </a:graphicData>
        </a:graphic>
      </p:graphicFrame>
    </p:spTree>
    <p:extLst>
      <p:ext uri="{BB962C8B-B14F-4D97-AF65-F5344CB8AC3E}">
        <p14:creationId xmlns:p14="http://schemas.microsoft.com/office/powerpoint/2010/main" val="1739746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A6976-1463-A97F-304F-4F8C33492FA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95F6AFE5-7B13-13F3-07E0-07EA870DEA56}"/>
              </a:ext>
            </a:extLst>
          </p:cNvPr>
          <p:cNvSpPr>
            <a:spLocks noGrp="1"/>
          </p:cNvSpPr>
          <p:nvPr>
            <p:ph type="body" sz="quarter" idx="10"/>
          </p:nvPr>
        </p:nvSpPr>
        <p:spPr/>
        <p:txBody>
          <a:bodyPr/>
          <a:lstStyle/>
          <a:p>
            <a:r>
              <a:rPr kumimoji="1" lang="ja-JP" altLang="en-US"/>
              <a:t>４．新システム概要</a:t>
            </a:r>
            <a:endParaRPr lang="en-US" altLang="ja-JP"/>
          </a:p>
          <a:p>
            <a:endParaRPr kumimoji="1" lang="ja-JP" altLang="en-US"/>
          </a:p>
        </p:txBody>
      </p:sp>
      <p:sp>
        <p:nvSpPr>
          <p:cNvPr id="9" name="フッター プレースホルダー 8">
            <a:extLst>
              <a:ext uri="{FF2B5EF4-FFF2-40B4-BE49-F238E27FC236}">
                <a16:creationId xmlns:a16="http://schemas.microsoft.com/office/drawing/2014/main" id="{EF0C04D4-5599-9C91-0C42-F0067ADAAA83}"/>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14722241-871F-D2E8-1792-752D910D3630}"/>
              </a:ext>
            </a:extLst>
          </p:cNvPr>
          <p:cNvSpPr>
            <a:spLocks noGrp="1"/>
          </p:cNvSpPr>
          <p:nvPr>
            <p:ph type="sldNum" sz="quarter" idx="11"/>
          </p:nvPr>
        </p:nvSpPr>
        <p:spPr/>
        <p:txBody>
          <a:bodyPr/>
          <a:lstStyle/>
          <a:p>
            <a:fld id="{AA5FCFE5-FE56-4EF1-80A8-07776887C2A1}" type="slidenum">
              <a:rPr lang="ja-JP" altLang="en-US" smtClean="0"/>
              <a:pPr/>
              <a:t>26</a:t>
            </a:fld>
            <a:endParaRPr lang="ja-JP" altLang="en-US"/>
          </a:p>
        </p:txBody>
      </p:sp>
    </p:spTree>
    <p:extLst>
      <p:ext uri="{BB962C8B-B14F-4D97-AF65-F5344CB8AC3E}">
        <p14:creationId xmlns:p14="http://schemas.microsoft.com/office/powerpoint/2010/main" val="2494324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0CC7E-21A5-A315-838F-E2B87EDCE68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E06CBA-4651-1D46-BE5D-55B3B3003852}"/>
              </a:ext>
            </a:extLst>
          </p:cNvPr>
          <p:cNvSpPr>
            <a:spLocks noGrp="1"/>
          </p:cNvSpPr>
          <p:nvPr>
            <p:ph type="body" sz="quarter" idx="10"/>
          </p:nvPr>
        </p:nvSpPr>
        <p:spPr/>
        <p:txBody>
          <a:bodyPr/>
          <a:lstStyle/>
          <a:p>
            <a:r>
              <a:rPr lang="ja-JP" altLang="en-US"/>
              <a:t>４ー１</a:t>
            </a:r>
            <a:r>
              <a:rPr kumimoji="1" lang="ja-JP" altLang="en-US"/>
              <a:t>．新システム概要</a:t>
            </a:r>
            <a:endParaRPr lang="en-US" altLang="ja-JP"/>
          </a:p>
          <a:p>
            <a:endParaRPr kumimoji="1" lang="ja-JP" altLang="en-US"/>
          </a:p>
        </p:txBody>
      </p:sp>
      <p:sp>
        <p:nvSpPr>
          <p:cNvPr id="9" name="フッター プレースホルダー 8">
            <a:extLst>
              <a:ext uri="{FF2B5EF4-FFF2-40B4-BE49-F238E27FC236}">
                <a16:creationId xmlns:a16="http://schemas.microsoft.com/office/drawing/2014/main" id="{FB2AB8B8-50CE-E1E3-BA75-E954058C7483}"/>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2C05300C-2AAC-02D7-1D7C-1ACD66658134}"/>
              </a:ext>
            </a:extLst>
          </p:cNvPr>
          <p:cNvSpPr>
            <a:spLocks noGrp="1"/>
          </p:cNvSpPr>
          <p:nvPr>
            <p:ph type="sldNum" sz="quarter" idx="11"/>
          </p:nvPr>
        </p:nvSpPr>
        <p:spPr/>
        <p:txBody>
          <a:bodyPr/>
          <a:lstStyle/>
          <a:p>
            <a:fld id="{AA5FCFE5-FE56-4EF1-80A8-07776887C2A1}" type="slidenum">
              <a:rPr lang="ja-JP" altLang="en-US" smtClean="0"/>
              <a:pPr/>
              <a:t>27</a:t>
            </a:fld>
            <a:endParaRPr lang="ja-JP" altLang="en-US"/>
          </a:p>
        </p:txBody>
      </p:sp>
    </p:spTree>
    <p:extLst>
      <p:ext uri="{BB962C8B-B14F-4D97-AF65-F5344CB8AC3E}">
        <p14:creationId xmlns:p14="http://schemas.microsoft.com/office/powerpoint/2010/main" val="1344938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A4271-0BCE-487F-9F94-687F17EF3397}"/>
            </a:ext>
          </a:extLst>
        </p:cNvPr>
        <p:cNvGrpSpPr/>
        <p:nvPr/>
      </p:nvGrpSpPr>
      <p:grpSpPr>
        <a:xfrm>
          <a:off x="0" y="0"/>
          <a:ext cx="0" cy="0"/>
          <a:chOff x="0" y="0"/>
          <a:chExt cx="0" cy="0"/>
        </a:xfrm>
      </p:grpSpPr>
      <p:sp>
        <p:nvSpPr>
          <p:cNvPr id="181" name="正方形/長方形 180">
            <a:extLst>
              <a:ext uri="{FF2B5EF4-FFF2-40B4-BE49-F238E27FC236}">
                <a16:creationId xmlns:a16="http://schemas.microsoft.com/office/drawing/2014/main" id="{DC2C58D1-1ED9-27B1-08AD-AA12668FC55B}"/>
              </a:ext>
            </a:extLst>
          </p:cNvPr>
          <p:cNvSpPr/>
          <p:nvPr/>
        </p:nvSpPr>
        <p:spPr bwMode="gray">
          <a:xfrm>
            <a:off x="1475078" y="426875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83" name="正方形/長方形 182">
            <a:extLst>
              <a:ext uri="{FF2B5EF4-FFF2-40B4-BE49-F238E27FC236}">
                <a16:creationId xmlns:a16="http://schemas.microsoft.com/office/drawing/2014/main" id="{86C7BB51-AACE-961B-4B55-78B1F91D0FBE}"/>
              </a:ext>
            </a:extLst>
          </p:cNvPr>
          <p:cNvSpPr/>
          <p:nvPr/>
        </p:nvSpPr>
        <p:spPr bwMode="gray">
          <a:xfrm>
            <a:off x="2655239" y="426875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87" name="正方形/長方形 186">
            <a:extLst>
              <a:ext uri="{FF2B5EF4-FFF2-40B4-BE49-F238E27FC236}">
                <a16:creationId xmlns:a16="http://schemas.microsoft.com/office/drawing/2014/main" id="{7EA6A8CA-992C-5D38-CC67-F6815CDE8FA8}"/>
              </a:ext>
            </a:extLst>
          </p:cNvPr>
          <p:cNvSpPr/>
          <p:nvPr/>
        </p:nvSpPr>
        <p:spPr bwMode="gray">
          <a:xfrm>
            <a:off x="8625208" y="4265344"/>
            <a:ext cx="1129464" cy="288000"/>
          </a:xfrm>
          <a:prstGeom prst="rect">
            <a:avLst/>
          </a:prstGeom>
          <a:solidFill>
            <a:srgbClr val="D9D9D9"/>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88" name="正方形/長方形 187">
            <a:extLst>
              <a:ext uri="{FF2B5EF4-FFF2-40B4-BE49-F238E27FC236}">
                <a16:creationId xmlns:a16="http://schemas.microsoft.com/office/drawing/2014/main" id="{92E85AA3-B9ED-566D-36C2-770960AE437A}"/>
              </a:ext>
            </a:extLst>
          </p:cNvPr>
          <p:cNvSpPr/>
          <p:nvPr/>
        </p:nvSpPr>
        <p:spPr bwMode="gray">
          <a:xfrm>
            <a:off x="5034540" y="426875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91" name="正方形/長方形 190">
            <a:extLst>
              <a:ext uri="{FF2B5EF4-FFF2-40B4-BE49-F238E27FC236}">
                <a16:creationId xmlns:a16="http://schemas.microsoft.com/office/drawing/2014/main" id="{F9C83F78-8562-5D28-79BC-A22F0298257E}"/>
              </a:ext>
            </a:extLst>
          </p:cNvPr>
          <p:cNvSpPr/>
          <p:nvPr/>
        </p:nvSpPr>
        <p:spPr bwMode="gray">
          <a:xfrm>
            <a:off x="6226933" y="4866181"/>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7" name="正方形/長方形 206">
            <a:extLst>
              <a:ext uri="{FF2B5EF4-FFF2-40B4-BE49-F238E27FC236}">
                <a16:creationId xmlns:a16="http://schemas.microsoft.com/office/drawing/2014/main" id="{6A97A38F-3159-C435-9770-51EFB585AE26}"/>
              </a:ext>
            </a:extLst>
          </p:cNvPr>
          <p:cNvSpPr/>
          <p:nvPr/>
        </p:nvSpPr>
        <p:spPr bwMode="gray">
          <a:xfrm>
            <a:off x="7430490" y="4268759"/>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9" name="正方形/長方形 208">
            <a:extLst>
              <a:ext uri="{FF2B5EF4-FFF2-40B4-BE49-F238E27FC236}">
                <a16:creationId xmlns:a16="http://schemas.microsoft.com/office/drawing/2014/main" id="{910C832C-AF7A-53C7-2012-90B9BFB47F34}"/>
              </a:ext>
            </a:extLst>
          </p:cNvPr>
          <p:cNvSpPr/>
          <p:nvPr/>
        </p:nvSpPr>
        <p:spPr bwMode="gray">
          <a:xfrm>
            <a:off x="3848281" y="426710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8" name="テキスト プレースホルダー 7">
            <a:extLst>
              <a:ext uri="{FF2B5EF4-FFF2-40B4-BE49-F238E27FC236}">
                <a16:creationId xmlns:a16="http://schemas.microsoft.com/office/drawing/2014/main" id="{2F21F656-5097-A396-4EA1-B3EFEE3970F7}"/>
              </a:ext>
            </a:extLst>
          </p:cNvPr>
          <p:cNvSpPr>
            <a:spLocks noGrp="1"/>
          </p:cNvSpPr>
          <p:nvPr>
            <p:ph type="body" sz="quarter" idx="15"/>
          </p:nvPr>
        </p:nvSpPr>
        <p:spPr>
          <a:xfrm>
            <a:off x="416496" y="1013419"/>
            <a:ext cx="4356000" cy="468000"/>
          </a:xfrm>
        </p:spPr>
        <p:txBody>
          <a:bodyPr/>
          <a:lstStyle/>
          <a:p>
            <a:r>
              <a:rPr lang="ja-JP" altLang="en-US"/>
              <a:t>システム共通化スコープ</a:t>
            </a:r>
          </a:p>
        </p:txBody>
      </p:sp>
      <p:sp>
        <p:nvSpPr>
          <p:cNvPr id="78" name="正方形/長方形 77">
            <a:extLst>
              <a:ext uri="{FF2B5EF4-FFF2-40B4-BE49-F238E27FC236}">
                <a16:creationId xmlns:a16="http://schemas.microsoft.com/office/drawing/2014/main" id="{21436766-60D7-49B4-D289-5A269DF55CCC}"/>
              </a:ext>
            </a:extLst>
          </p:cNvPr>
          <p:cNvSpPr/>
          <p:nvPr/>
        </p:nvSpPr>
        <p:spPr bwMode="gray">
          <a:xfrm>
            <a:off x="5372458" y="926194"/>
            <a:ext cx="4064448" cy="456224"/>
          </a:xfrm>
          <a:prstGeom prst="rect">
            <a:avLst/>
          </a:prstGeom>
          <a:solidFill>
            <a:schemeClr val="bg1"/>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96" name="テキスト ボックス 95">
            <a:extLst>
              <a:ext uri="{FF2B5EF4-FFF2-40B4-BE49-F238E27FC236}">
                <a16:creationId xmlns:a16="http://schemas.microsoft.com/office/drawing/2014/main" id="{4A85381C-D775-33A4-AB6B-6634B49F9386}"/>
              </a:ext>
            </a:extLst>
          </p:cNvPr>
          <p:cNvSpPr txBox="1"/>
          <p:nvPr/>
        </p:nvSpPr>
        <p:spPr bwMode="gray">
          <a:xfrm>
            <a:off x="5765712" y="1005012"/>
            <a:ext cx="1751820" cy="153888"/>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a:solidFill>
                  <a:prstClr val="black"/>
                </a:solidFill>
                <a:latin typeface="+mn-lt"/>
                <a:cs typeface="+mn-cs"/>
              </a:rPr>
              <a:t>更改</a:t>
            </a:r>
            <a:r>
              <a:rPr kumimoji="1" lang="ja-JP" altLang="en-US" sz="1000" b="0" i="0" u="none" strike="noStrike" kern="1200" cap="none" spc="0" normalizeH="0" baseline="0" noProof="0">
                <a:ln>
                  <a:noFill/>
                </a:ln>
                <a:solidFill>
                  <a:prstClr val="black"/>
                </a:solidFill>
                <a:effectLst/>
                <a:uLnTx/>
                <a:uFillTx/>
                <a:latin typeface="+mn-lt"/>
                <a:ea typeface="+mn-ea"/>
                <a:cs typeface="+mn-cs"/>
              </a:rPr>
              <a:t>システム（電子申請）</a:t>
            </a:r>
          </a:p>
        </p:txBody>
      </p:sp>
      <p:sp>
        <p:nvSpPr>
          <p:cNvPr id="98" name="テキスト ボックス 97">
            <a:extLst>
              <a:ext uri="{FF2B5EF4-FFF2-40B4-BE49-F238E27FC236}">
                <a16:creationId xmlns:a16="http://schemas.microsoft.com/office/drawing/2014/main" id="{950A7DAC-B15D-BEE9-749C-AD1F581D0B92}"/>
              </a:ext>
            </a:extLst>
          </p:cNvPr>
          <p:cNvSpPr txBox="1"/>
          <p:nvPr/>
        </p:nvSpPr>
        <p:spPr bwMode="gray">
          <a:xfrm>
            <a:off x="7086068" y="863135"/>
            <a:ext cx="563672" cy="153888"/>
          </a:xfrm>
          <a:prstGeom prst="rect">
            <a:avLst/>
          </a:prstGeom>
          <a:solidFill>
            <a:schemeClr val="bg1"/>
          </a:solid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n-lt"/>
                <a:ea typeface="+mn-ea"/>
                <a:cs typeface="+mn-cs"/>
              </a:rPr>
              <a:t>凡例</a:t>
            </a:r>
          </a:p>
        </p:txBody>
      </p:sp>
      <p:sp>
        <p:nvSpPr>
          <p:cNvPr id="123" name="テキスト ボックス 122">
            <a:extLst>
              <a:ext uri="{FF2B5EF4-FFF2-40B4-BE49-F238E27FC236}">
                <a16:creationId xmlns:a16="http://schemas.microsoft.com/office/drawing/2014/main" id="{F738BE69-97A5-565E-2C87-21EBDECB4840}"/>
              </a:ext>
            </a:extLst>
          </p:cNvPr>
          <p:cNvSpPr txBox="1"/>
          <p:nvPr/>
        </p:nvSpPr>
        <p:spPr bwMode="gray">
          <a:xfrm>
            <a:off x="8117494" y="1005012"/>
            <a:ext cx="1615348" cy="153888"/>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n-lt"/>
                <a:ea typeface="+mn-ea"/>
                <a:cs typeface="+mn-cs"/>
              </a:rPr>
              <a:t>その他システム（新規）</a:t>
            </a:r>
          </a:p>
        </p:txBody>
      </p:sp>
      <p:sp>
        <p:nvSpPr>
          <p:cNvPr id="132" name="正方形/長方形 131">
            <a:extLst>
              <a:ext uri="{FF2B5EF4-FFF2-40B4-BE49-F238E27FC236}">
                <a16:creationId xmlns:a16="http://schemas.microsoft.com/office/drawing/2014/main" id="{C85A2C3B-33AC-74F9-6D33-8C15D8486251}"/>
              </a:ext>
            </a:extLst>
          </p:cNvPr>
          <p:cNvSpPr/>
          <p:nvPr/>
        </p:nvSpPr>
        <p:spPr bwMode="gray">
          <a:xfrm>
            <a:off x="5468544" y="1029205"/>
            <a:ext cx="228762" cy="10550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33" name="正方形/長方形 132">
            <a:extLst>
              <a:ext uri="{FF2B5EF4-FFF2-40B4-BE49-F238E27FC236}">
                <a16:creationId xmlns:a16="http://schemas.microsoft.com/office/drawing/2014/main" id="{027814B7-B107-8C51-5A8B-399592C14627}"/>
              </a:ext>
            </a:extLst>
          </p:cNvPr>
          <p:cNvSpPr/>
          <p:nvPr/>
        </p:nvSpPr>
        <p:spPr bwMode="gray">
          <a:xfrm>
            <a:off x="7789589" y="1034202"/>
            <a:ext cx="228762" cy="95508"/>
          </a:xfrm>
          <a:prstGeom prst="rect">
            <a:avLst/>
          </a:prstGeom>
          <a:solidFill>
            <a:schemeClr val="accent6">
              <a:lumMod val="50000"/>
            </a:schemeClr>
          </a:solidFill>
          <a:ln w="1270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en-US" altLang="ja-JP" sz="1200">
              <a:solidFill>
                <a:schemeClr val="bg1"/>
              </a:solidFill>
              <a:latin typeface="Calibri Light"/>
              <a:ea typeface="Yu Gothic UI"/>
            </a:endParaRPr>
          </a:p>
        </p:txBody>
      </p:sp>
      <p:sp>
        <p:nvSpPr>
          <p:cNvPr id="64" name="テキスト ボックス 63">
            <a:extLst>
              <a:ext uri="{FF2B5EF4-FFF2-40B4-BE49-F238E27FC236}">
                <a16:creationId xmlns:a16="http://schemas.microsoft.com/office/drawing/2014/main" id="{35436313-91AF-A06E-9553-7FA82D38AC37}"/>
              </a:ext>
            </a:extLst>
          </p:cNvPr>
          <p:cNvSpPr txBox="1"/>
          <p:nvPr/>
        </p:nvSpPr>
        <p:spPr bwMode="gray">
          <a:xfrm>
            <a:off x="5765712" y="1187892"/>
            <a:ext cx="1751820" cy="153888"/>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n-lt"/>
                <a:ea typeface="+mn-ea"/>
                <a:cs typeface="+mn-cs"/>
              </a:rPr>
              <a:t>更改</a:t>
            </a:r>
            <a:r>
              <a:rPr kumimoji="1" lang="ja-JP" altLang="en-US" sz="1000">
                <a:solidFill>
                  <a:prstClr val="black"/>
                </a:solidFill>
                <a:latin typeface="+mn-lt"/>
                <a:cs typeface="+mn-cs"/>
              </a:rPr>
              <a:t>システム（許可）</a:t>
            </a:r>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
        <p:nvSpPr>
          <p:cNvPr id="66" name="テキスト ボックス 65">
            <a:extLst>
              <a:ext uri="{FF2B5EF4-FFF2-40B4-BE49-F238E27FC236}">
                <a16:creationId xmlns:a16="http://schemas.microsoft.com/office/drawing/2014/main" id="{546FF01D-5B0D-A6AE-6C5C-506DA1F1EC33}"/>
              </a:ext>
            </a:extLst>
          </p:cNvPr>
          <p:cNvSpPr txBox="1"/>
          <p:nvPr/>
        </p:nvSpPr>
        <p:spPr bwMode="gray">
          <a:xfrm>
            <a:off x="8117494" y="1187892"/>
            <a:ext cx="1615348" cy="153888"/>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a:ln>
                  <a:noFill/>
                </a:ln>
                <a:solidFill>
                  <a:prstClr val="black"/>
                </a:solidFill>
                <a:effectLst/>
                <a:uLnTx/>
                <a:uFillTx/>
                <a:latin typeface="+mn-lt"/>
                <a:ea typeface="+mn-ea"/>
                <a:cs typeface="+mn-cs"/>
              </a:rPr>
              <a:t>既存システム</a:t>
            </a:r>
          </a:p>
        </p:txBody>
      </p:sp>
      <p:sp>
        <p:nvSpPr>
          <p:cNvPr id="70" name="正方形/長方形 69">
            <a:extLst>
              <a:ext uri="{FF2B5EF4-FFF2-40B4-BE49-F238E27FC236}">
                <a16:creationId xmlns:a16="http://schemas.microsoft.com/office/drawing/2014/main" id="{E60F4AB6-DB97-76E5-7FCE-6BA4654C583F}"/>
              </a:ext>
            </a:extLst>
          </p:cNvPr>
          <p:cNvSpPr/>
          <p:nvPr/>
        </p:nvSpPr>
        <p:spPr bwMode="gray">
          <a:xfrm>
            <a:off x="7789589" y="1217082"/>
            <a:ext cx="228762" cy="95508"/>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en-US" altLang="ja-JP" sz="1200">
              <a:solidFill>
                <a:prstClr val="black"/>
              </a:solidFill>
              <a:latin typeface="Calibri Light"/>
              <a:ea typeface="Yu Gothic UI"/>
            </a:endParaRPr>
          </a:p>
        </p:txBody>
      </p:sp>
      <p:sp>
        <p:nvSpPr>
          <p:cNvPr id="65" name="矢印: 五方向 64">
            <a:extLst>
              <a:ext uri="{FF2B5EF4-FFF2-40B4-BE49-F238E27FC236}">
                <a16:creationId xmlns:a16="http://schemas.microsoft.com/office/drawing/2014/main" id="{95076FDE-6122-F71D-6136-7679CA0D0B48}"/>
              </a:ext>
            </a:extLst>
          </p:cNvPr>
          <p:cNvSpPr/>
          <p:nvPr/>
        </p:nvSpPr>
        <p:spPr bwMode="gray">
          <a:xfrm>
            <a:off x="1475078" y="1486274"/>
            <a:ext cx="1129464"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事前相談</a:t>
            </a:r>
            <a:br>
              <a:rPr kumimoji="1" lang="en-US" altLang="ja-JP" sz="1200">
                <a:solidFill>
                  <a:prstClr val="white"/>
                </a:solidFill>
                <a:latin typeface="+mn-ea"/>
              </a:rPr>
            </a:br>
            <a:r>
              <a:rPr kumimoji="1" lang="ja-JP" altLang="en-US" sz="1200">
                <a:solidFill>
                  <a:prstClr val="white"/>
                </a:solidFill>
                <a:latin typeface="+mn-ea"/>
              </a:rPr>
              <a:t>～受付</a:t>
            </a:r>
          </a:p>
        </p:txBody>
      </p:sp>
      <p:sp>
        <p:nvSpPr>
          <p:cNvPr id="69" name="矢印: 五方向 68">
            <a:extLst>
              <a:ext uri="{FF2B5EF4-FFF2-40B4-BE49-F238E27FC236}">
                <a16:creationId xmlns:a16="http://schemas.microsoft.com/office/drawing/2014/main" id="{4FDA2D89-2B2C-CD86-3288-F294915D6805}"/>
              </a:ext>
            </a:extLst>
          </p:cNvPr>
          <p:cNvSpPr/>
          <p:nvPr/>
        </p:nvSpPr>
        <p:spPr bwMode="gray">
          <a:xfrm>
            <a:off x="2655239" y="1486274"/>
            <a:ext cx="1129464"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許可・決裁</a:t>
            </a:r>
          </a:p>
        </p:txBody>
      </p:sp>
      <p:sp>
        <p:nvSpPr>
          <p:cNvPr id="72" name="矢印: 五方向 71">
            <a:extLst>
              <a:ext uri="{FF2B5EF4-FFF2-40B4-BE49-F238E27FC236}">
                <a16:creationId xmlns:a16="http://schemas.microsoft.com/office/drawing/2014/main" id="{92BF23DC-4190-0DB8-11B2-379604B9D2CE}"/>
              </a:ext>
            </a:extLst>
          </p:cNvPr>
          <p:cNvSpPr/>
          <p:nvPr/>
        </p:nvSpPr>
        <p:spPr bwMode="gray">
          <a:xfrm>
            <a:off x="3848281" y="1486274"/>
            <a:ext cx="1129464"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工事進行管理</a:t>
            </a:r>
          </a:p>
        </p:txBody>
      </p:sp>
      <p:sp>
        <p:nvSpPr>
          <p:cNvPr id="76" name="矢印: 五方向 75">
            <a:extLst>
              <a:ext uri="{FF2B5EF4-FFF2-40B4-BE49-F238E27FC236}">
                <a16:creationId xmlns:a16="http://schemas.microsoft.com/office/drawing/2014/main" id="{D30F1FF7-F269-2209-D3D3-34F6CABE1D47}"/>
              </a:ext>
            </a:extLst>
          </p:cNvPr>
          <p:cNvSpPr/>
          <p:nvPr/>
        </p:nvSpPr>
        <p:spPr bwMode="gray">
          <a:xfrm>
            <a:off x="5034540" y="1486274"/>
            <a:ext cx="1129464" cy="363270"/>
          </a:xfrm>
          <a:prstGeom prst="homePlate">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検査</a:t>
            </a:r>
          </a:p>
        </p:txBody>
      </p:sp>
      <p:sp>
        <p:nvSpPr>
          <p:cNvPr id="85" name="矢印: 五方向 84">
            <a:extLst>
              <a:ext uri="{FF2B5EF4-FFF2-40B4-BE49-F238E27FC236}">
                <a16:creationId xmlns:a16="http://schemas.microsoft.com/office/drawing/2014/main" id="{7785D8EF-5146-26B7-6A2A-EC314BE62013}"/>
              </a:ext>
            </a:extLst>
          </p:cNvPr>
          <p:cNvSpPr/>
          <p:nvPr/>
        </p:nvSpPr>
        <p:spPr bwMode="gray">
          <a:xfrm>
            <a:off x="7430490" y="1486274"/>
            <a:ext cx="1129464" cy="363270"/>
          </a:xfrm>
          <a:prstGeom prst="homePlate">
            <a:avLst>
              <a:gd name="adj" fmla="val 0"/>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許可の更新</a:t>
            </a:r>
          </a:p>
        </p:txBody>
      </p:sp>
      <p:sp>
        <p:nvSpPr>
          <p:cNvPr id="87" name="矢印: 五方向 86">
            <a:extLst>
              <a:ext uri="{FF2B5EF4-FFF2-40B4-BE49-F238E27FC236}">
                <a16:creationId xmlns:a16="http://schemas.microsoft.com/office/drawing/2014/main" id="{5F3259A6-5448-43AC-8E25-09B2EC8A4A27}"/>
              </a:ext>
            </a:extLst>
          </p:cNvPr>
          <p:cNvSpPr/>
          <p:nvPr/>
        </p:nvSpPr>
        <p:spPr bwMode="gray">
          <a:xfrm>
            <a:off x="6235416" y="1486274"/>
            <a:ext cx="1129464" cy="363270"/>
          </a:xfrm>
          <a:prstGeom prst="homePlate">
            <a:avLst>
              <a:gd name="adj" fmla="val 0"/>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収納</a:t>
            </a:r>
          </a:p>
        </p:txBody>
      </p:sp>
      <p:sp>
        <p:nvSpPr>
          <p:cNvPr id="88" name="矢印: 五方向 87">
            <a:extLst>
              <a:ext uri="{FF2B5EF4-FFF2-40B4-BE49-F238E27FC236}">
                <a16:creationId xmlns:a16="http://schemas.microsoft.com/office/drawing/2014/main" id="{9B381501-3F93-0A7F-5C2A-F5FB89FB4DFA}"/>
              </a:ext>
            </a:extLst>
          </p:cNvPr>
          <p:cNvSpPr/>
          <p:nvPr/>
        </p:nvSpPr>
        <p:spPr bwMode="gray">
          <a:xfrm>
            <a:off x="8625208" y="1486274"/>
            <a:ext cx="1129464" cy="363270"/>
          </a:xfrm>
          <a:prstGeom prst="homePlate">
            <a:avLst>
              <a:gd name="adj" fmla="val 0"/>
            </a:avLst>
          </a:prstGeom>
          <a:solidFill>
            <a:schemeClr val="accent1">
              <a:lumMod val="50000"/>
            </a:schemeClr>
          </a:solidFill>
          <a:ln w="12700" algn="ctr">
            <a:solidFill>
              <a:schemeClr val="accent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white"/>
                </a:solidFill>
                <a:latin typeface="+mn-ea"/>
              </a:rPr>
              <a:t>その他</a:t>
            </a:r>
          </a:p>
        </p:txBody>
      </p:sp>
      <p:sp>
        <p:nvSpPr>
          <p:cNvPr id="245" name="正方形/長方形 244">
            <a:extLst>
              <a:ext uri="{FF2B5EF4-FFF2-40B4-BE49-F238E27FC236}">
                <a16:creationId xmlns:a16="http://schemas.microsoft.com/office/drawing/2014/main" id="{38DFF653-EBFC-7052-D6B7-D8B154882467}"/>
              </a:ext>
            </a:extLst>
          </p:cNvPr>
          <p:cNvSpPr/>
          <p:nvPr/>
        </p:nvSpPr>
        <p:spPr bwMode="gray">
          <a:xfrm>
            <a:off x="5469392" y="1207591"/>
            <a:ext cx="227914" cy="102448"/>
          </a:xfrm>
          <a:prstGeom prst="rect">
            <a:avLst/>
          </a:prstGeom>
          <a:solidFill>
            <a:schemeClr val="accent6">
              <a:lumMod val="60000"/>
              <a:lumOff val="40000"/>
            </a:schemeClr>
          </a:solidFill>
          <a:ln w="12700" algn="ctr">
            <a:solidFill>
              <a:schemeClr val="bg1">
                <a:lumMod val="50000"/>
              </a:schemeClr>
            </a:solidFill>
            <a:miter lim="800000"/>
            <a:headEnd/>
            <a:tailEnd/>
          </a:ln>
        </p:spPr>
        <p:txBody>
          <a:bodyPr rot="0" spcFirstLastPara="0" vertOverflow="overflow" horzOverflow="overflow" vert="eaVert" wrap="none" lIns="0" tIns="0" rIns="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endParaRPr kumimoji="1" lang="ja-JP" altLang="en-US" sz="1200">
              <a:solidFill>
                <a:prstClr val="black"/>
              </a:solidFill>
              <a:latin typeface="+mn-ea"/>
            </a:endParaRPr>
          </a:p>
        </p:txBody>
      </p:sp>
      <p:sp>
        <p:nvSpPr>
          <p:cNvPr id="199" name="正方形/長方形 198">
            <a:extLst>
              <a:ext uri="{FF2B5EF4-FFF2-40B4-BE49-F238E27FC236}">
                <a16:creationId xmlns:a16="http://schemas.microsoft.com/office/drawing/2014/main" id="{5FF67753-D0C9-8242-07DB-D534C42C83E9}"/>
              </a:ext>
            </a:extLst>
          </p:cNvPr>
          <p:cNvSpPr/>
          <p:nvPr/>
        </p:nvSpPr>
        <p:spPr bwMode="gray">
          <a:xfrm>
            <a:off x="301626" y="5507167"/>
            <a:ext cx="1123786" cy="1132558"/>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制約事項</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Calibri Light"/>
                <a:ea typeface="Yu Gothic UI"/>
              </a:rPr>
              <a:t>補足</a:t>
            </a:r>
            <a:endPar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200" name="正方形/長方形 199">
            <a:extLst>
              <a:ext uri="{FF2B5EF4-FFF2-40B4-BE49-F238E27FC236}">
                <a16:creationId xmlns:a16="http://schemas.microsoft.com/office/drawing/2014/main" id="{2A80451A-8104-32BB-4D3B-D383E4A0F071}"/>
              </a:ext>
            </a:extLst>
          </p:cNvPr>
          <p:cNvSpPr/>
          <p:nvPr/>
        </p:nvSpPr>
        <p:spPr bwMode="gray">
          <a:xfrm>
            <a:off x="1477526" y="5507167"/>
            <a:ext cx="8274222" cy="1132557"/>
          </a:xfrm>
          <a:prstGeom prst="rect">
            <a:avLst/>
          </a:prstGeom>
          <a:solidFill>
            <a:schemeClr val="bg1"/>
          </a:solidFill>
          <a:ln w="12700" algn="ctr">
            <a:solidFill>
              <a:schemeClr val="bg1">
                <a:lumMod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en-US" altLang="ja-JP" sz="1000" baseline="30000">
                <a:latin typeface="+mn-ea"/>
              </a:rPr>
              <a:t>※</a:t>
            </a:r>
            <a:r>
              <a:rPr kumimoji="1" lang="ja-JP" altLang="en-US" sz="1000" baseline="30000">
                <a:latin typeface="+mn-ea"/>
              </a:rPr>
              <a:t>１</a:t>
            </a:r>
            <a:r>
              <a:rPr kumimoji="1" lang="ja-JP" altLang="en-US" sz="1000">
                <a:latin typeface="+mn-ea"/>
              </a:rPr>
              <a:t>：アポロシステムやアトムシステム、道路工事調整に関するシステムは、国や占用者と独自回線を接続して運用されており、本市所有のシステムではないため現時点で共通化は困難となる。</a:t>
            </a:r>
            <a:r>
              <a:rPr kumimoji="1" lang="ja-JP" altLang="en-US" sz="1000" b="1">
                <a:latin typeface="Calibri Light"/>
              </a:rPr>
              <a:t>許可システム稼働以降にアポロシステムから許可システムへ機能集約する可能性がある。（時期や詳細は未定）</a:t>
            </a:r>
            <a:endParaRPr kumimoji="1" lang="ja-JP" altLang="en-US" sz="1000">
              <a:latin typeface="+mn-ea"/>
            </a:endParaRPr>
          </a:p>
          <a:p>
            <a:pPr defTabSz="990564" fontAlgn="auto">
              <a:spcBef>
                <a:spcPts val="0"/>
              </a:spcBef>
              <a:spcAft>
                <a:spcPts val="0"/>
              </a:spcAft>
              <a:buSzPct val="100000"/>
              <a:defRPr/>
            </a:pPr>
            <a:r>
              <a:rPr kumimoji="1" lang="en-US" altLang="ja-JP" sz="1000" baseline="30000">
                <a:latin typeface="+mn-ea"/>
              </a:rPr>
              <a:t>※</a:t>
            </a:r>
            <a:r>
              <a:rPr kumimoji="1" lang="ja-JP" altLang="en-US" sz="1000" baseline="30000">
                <a:latin typeface="+mn-ea"/>
              </a:rPr>
              <a:t>２</a:t>
            </a:r>
            <a:r>
              <a:rPr kumimoji="1" lang="ja-JP" altLang="en-US" sz="1000">
                <a:latin typeface="+mn-ea"/>
              </a:rPr>
              <a:t>：申請者の申請や届出、更新処理等は、「電子申請システム」を導入し、業務を横断した共通化を図る。既存システム（</a:t>
            </a:r>
            <a:r>
              <a:rPr kumimoji="1" lang="en-US" altLang="ja-JP" sz="1000" err="1">
                <a:latin typeface="+mn-ea"/>
              </a:rPr>
              <a:t>Graffer</a:t>
            </a:r>
            <a:r>
              <a:rPr kumimoji="1" lang="ja-JP" altLang="en-US" sz="1000">
                <a:latin typeface="+mn-ea"/>
              </a:rPr>
              <a:t>）を利用するかは</a:t>
            </a:r>
            <a:r>
              <a:rPr kumimoji="1" lang="ja-JP" altLang="en-US" sz="1000" i="0" u="none" strike="noStrike" kern="1200">
                <a:effectLst/>
                <a:latin typeface="+mn-ea"/>
                <a:ea typeface="+mn-ea"/>
                <a:cs typeface="+mn-cs"/>
              </a:rPr>
              <a:t>協議中である</a:t>
            </a:r>
            <a:r>
              <a:rPr kumimoji="1" lang="ja-JP" altLang="en-US" sz="1000" b="1" i="0" u="none" strike="noStrike" kern="1200">
                <a:effectLst/>
                <a:latin typeface="+mn-ea"/>
                <a:ea typeface="+mn-ea"/>
                <a:cs typeface="+mn-cs"/>
              </a:rPr>
              <a:t>。 </a:t>
            </a:r>
            <a:endParaRPr kumimoji="1" lang="en-US" altLang="ja-JP" sz="1000" b="1" i="0" u="none" strike="noStrike" kern="1200">
              <a:effectLst/>
              <a:latin typeface="+mn-ea"/>
              <a:ea typeface="+mn-ea"/>
              <a:cs typeface="+mn-cs"/>
            </a:endParaRPr>
          </a:p>
          <a:p>
            <a:pPr defTabSz="990564" fontAlgn="auto">
              <a:spcBef>
                <a:spcPts val="0"/>
              </a:spcBef>
              <a:spcAft>
                <a:spcPts val="0"/>
              </a:spcAft>
              <a:buSzPct val="100000"/>
              <a:defRPr/>
            </a:pPr>
            <a:r>
              <a:rPr kumimoji="1" lang="en-US" altLang="ja-JP" sz="1000" baseline="30000">
                <a:latin typeface="+mn-ea"/>
              </a:rPr>
              <a:t>※</a:t>
            </a:r>
            <a:r>
              <a:rPr kumimoji="1" lang="ja-JP" altLang="en-US" sz="1000" baseline="30000">
                <a:latin typeface="+mn-ea"/>
              </a:rPr>
              <a:t>３</a:t>
            </a:r>
            <a:r>
              <a:rPr kumimoji="1" lang="ja-JP" altLang="en-US" sz="1000">
                <a:latin typeface="+mn-ea"/>
              </a:rPr>
              <a:t>：既存の一般道路占用許可システムの改修又は新システムの開発により道路河川水路公園行財の許可処理を共通化する。</a:t>
            </a:r>
          </a:p>
          <a:p>
            <a:pPr defTabSz="990564" fontAlgn="auto">
              <a:spcBef>
                <a:spcPts val="0"/>
              </a:spcBef>
              <a:spcAft>
                <a:spcPts val="0"/>
              </a:spcAft>
              <a:buSzPct val="100000"/>
              <a:defRPr/>
            </a:pPr>
            <a:r>
              <a:rPr kumimoji="1" lang="en-US" altLang="ja-JP" sz="1000" baseline="30000">
                <a:latin typeface="+mn-ea"/>
              </a:rPr>
              <a:t>※</a:t>
            </a:r>
            <a:r>
              <a:rPr kumimoji="1" lang="ja-JP" altLang="en-US" sz="1000" baseline="30000">
                <a:latin typeface="+mn-ea"/>
              </a:rPr>
              <a:t>４</a:t>
            </a:r>
            <a:r>
              <a:rPr kumimoji="1" lang="ja-JP" altLang="en-US" sz="1000">
                <a:latin typeface="+mn-ea"/>
              </a:rPr>
              <a:t>：</a:t>
            </a:r>
            <a:r>
              <a:rPr kumimoji="1" lang="en-US" altLang="ja-JP" sz="1000" u="sng">
                <a:latin typeface="+mn-ea"/>
              </a:rPr>
              <a:t>FAQ</a:t>
            </a:r>
            <a:r>
              <a:rPr kumimoji="1" lang="ja-JP" altLang="en-US" sz="1000" u="sng">
                <a:latin typeface="+mn-ea"/>
              </a:rPr>
              <a:t>システムは、手続きや事例、問い合わせ内容（</a:t>
            </a:r>
            <a:r>
              <a:rPr kumimoji="1" lang="en-US" altLang="ja-JP" sz="1000" u="sng">
                <a:latin typeface="+mn-ea"/>
              </a:rPr>
              <a:t>FAQ</a:t>
            </a:r>
            <a:r>
              <a:rPr kumimoji="1" lang="ja-JP" altLang="en-US" sz="1000" u="sng">
                <a:latin typeface="+mn-ea"/>
              </a:rPr>
              <a:t>）を登録・照会できるシステムである。</a:t>
            </a:r>
            <a:r>
              <a:rPr kumimoji="1" lang="ja-JP" altLang="en-US" sz="1000">
                <a:latin typeface="+mn-ea"/>
              </a:rPr>
              <a:t>行政手続だけでなく、その他の団体手続や施設点検等も含めて、本庁・土木間でのナレッジシェアシステムとして活用を想定している。</a:t>
            </a:r>
            <a:endParaRPr kumimoji="1" lang="en-US" altLang="ja-JP" sz="1000">
              <a:latin typeface="+mn-ea"/>
            </a:endParaRPr>
          </a:p>
          <a:p>
            <a:pPr defTabSz="990564" fontAlgn="auto">
              <a:spcBef>
                <a:spcPts val="0"/>
              </a:spcBef>
              <a:spcAft>
                <a:spcPts val="0"/>
              </a:spcAft>
              <a:buSzPct val="100000"/>
              <a:defRPr/>
            </a:pPr>
            <a:r>
              <a:rPr kumimoji="1" lang="en-US" altLang="ja-JP" sz="1000" baseline="30000">
                <a:latin typeface="+mn-ea"/>
              </a:rPr>
              <a:t>※5</a:t>
            </a:r>
            <a:r>
              <a:rPr kumimoji="1" lang="ja-JP" altLang="en-US" sz="1000">
                <a:latin typeface="+mn-ea"/>
              </a:rPr>
              <a:t>：令和</a:t>
            </a:r>
            <a:r>
              <a:rPr kumimoji="1" lang="en-US" altLang="ja-JP" sz="1000">
                <a:latin typeface="+mn-ea"/>
              </a:rPr>
              <a:t>4</a:t>
            </a:r>
            <a:r>
              <a:rPr kumimoji="1" lang="ja-JP" altLang="en-US" sz="1000">
                <a:latin typeface="+mn-ea"/>
              </a:rPr>
              <a:t>年度「財務会計総合システム用サーバ等の賃貸借」、令和</a:t>
            </a:r>
            <a:r>
              <a:rPr kumimoji="1" lang="en-US" altLang="ja-JP" sz="1000">
                <a:latin typeface="+mn-ea"/>
              </a:rPr>
              <a:t>3</a:t>
            </a:r>
            <a:r>
              <a:rPr kumimoji="1" lang="ja-JP" altLang="en-US" sz="1000">
                <a:latin typeface="+mn-ea"/>
              </a:rPr>
              <a:t>年度「財務会計総合システム情報セキュリティ監査業務委託」が参考資料となります。</a:t>
            </a:r>
          </a:p>
        </p:txBody>
      </p:sp>
      <p:sp>
        <p:nvSpPr>
          <p:cNvPr id="43" name="正方形/長方形 42">
            <a:extLst>
              <a:ext uri="{FF2B5EF4-FFF2-40B4-BE49-F238E27FC236}">
                <a16:creationId xmlns:a16="http://schemas.microsoft.com/office/drawing/2014/main" id="{4D2030D5-381E-7D71-3640-5C1D3D4B9AC9}"/>
              </a:ext>
            </a:extLst>
          </p:cNvPr>
          <p:cNvSpPr/>
          <p:nvPr/>
        </p:nvSpPr>
        <p:spPr bwMode="gray">
          <a:xfrm>
            <a:off x="3848281" y="277080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52" name="正方形/長方形 51">
            <a:extLst>
              <a:ext uri="{FF2B5EF4-FFF2-40B4-BE49-F238E27FC236}">
                <a16:creationId xmlns:a16="http://schemas.microsoft.com/office/drawing/2014/main" id="{05D26812-3929-A25A-832A-883D2DA658D0}"/>
              </a:ext>
            </a:extLst>
          </p:cNvPr>
          <p:cNvSpPr/>
          <p:nvPr/>
        </p:nvSpPr>
        <p:spPr bwMode="gray">
          <a:xfrm>
            <a:off x="2658096" y="3671337"/>
            <a:ext cx="1123750" cy="288000"/>
          </a:xfrm>
          <a:prstGeom prst="rect">
            <a:avLst/>
          </a:prstGeom>
          <a:solidFill>
            <a:srgbClr val="D9D9D9"/>
          </a:solidFill>
          <a:ln w="12700" algn="ctr">
            <a:solidFill>
              <a:srgbClr val="D9D9D9"/>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59" name="正方形/長方形 58">
            <a:extLst>
              <a:ext uri="{FF2B5EF4-FFF2-40B4-BE49-F238E27FC236}">
                <a16:creationId xmlns:a16="http://schemas.microsoft.com/office/drawing/2014/main" id="{BE95EF59-C0F4-AE7D-E013-AE14E5AD3DC3}"/>
              </a:ext>
            </a:extLst>
          </p:cNvPr>
          <p:cNvSpPr/>
          <p:nvPr/>
        </p:nvSpPr>
        <p:spPr bwMode="gray">
          <a:xfrm>
            <a:off x="6223723" y="3073915"/>
            <a:ext cx="1152851" cy="288000"/>
          </a:xfrm>
          <a:prstGeom prst="rect">
            <a:avLst/>
          </a:prstGeom>
          <a:solidFill>
            <a:srgbClr val="D9D9D9"/>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ja-JP" altLang="en-US" sz="1200">
              <a:solidFill>
                <a:prstClr val="black"/>
              </a:solidFill>
              <a:latin typeface="+mn-ea"/>
              <a:cs typeface="+mn-cs"/>
            </a:endParaRPr>
          </a:p>
        </p:txBody>
      </p:sp>
      <p:sp>
        <p:nvSpPr>
          <p:cNvPr id="106" name="正方形/長方形 105">
            <a:extLst>
              <a:ext uri="{FF2B5EF4-FFF2-40B4-BE49-F238E27FC236}">
                <a16:creationId xmlns:a16="http://schemas.microsoft.com/office/drawing/2014/main" id="{4DBB76B4-2889-D1D4-D4E9-20DA20E34ECE}"/>
              </a:ext>
            </a:extLst>
          </p:cNvPr>
          <p:cNvSpPr/>
          <p:nvPr/>
        </p:nvSpPr>
        <p:spPr bwMode="gray">
          <a:xfrm>
            <a:off x="3848281" y="366858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22" name="正方形/長方形 121">
            <a:extLst>
              <a:ext uri="{FF2B5EF4-FFF2-40B4-BE49-F238E27FC236}">
                <a16:creationId xmlns:a16="http://schemas.microsoft.com/office/drawing/2014/main" id="{9EAE60D0-4714-7929-DB88-D418A4F9A52A}"/>
              </a:ext>
            </a:extLst>
          </p:cNvPr>
          <p:cNvSpPr/>
          <p:nvPr/>
        </p:nvSpPr>
        <p:spPr bwMode="gray">
          <a:xfrm>
            <a:off x="1475078" y="2476493"/>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24" name="正方形/長方形 123">
            <a:extLst>
              <a:ext uri="{FF2B5EF4-FFF2-40B4-BE49-F238E27FC236}">
                <a16:creationId xmlns:a16="http://schemas.microsoft.com/office/drawing/2014/main" id="{B30EF3EE-5C93-C131-4799-D4DDB8867829}"/>
              </a:ext>
            </a:extLst>
          </p:cNvPr>
          <p:cNvSpPr/>
          <p:nvPr/>
        </p:nvSpPr>
        <p:spPr bwMode="gray">
          <a:xfrm>
            <a:off x="1475078" y="2775204"/>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25" name="正方形/長方形 124">
            <a:extLst>
              <a:ext uri="{FF2B5EF4-FFF2-40B4-BE49-F238E27FC236}">
                <a16:creationId xmlns:a16="http://schemas.microsoft.com/office/drawing/2014/main" id="{744DFEC4-3470-05C0-21ED-2D96E1BD3BAE}"/>
              </a:ext>
            </a:extLst>
          </p:cNvPr>
          <p:cNvSpPr/>
          <p:nvPr/>
        </p:nvSpPr>
        <p:spPr bwMode="gray">
          <a:xfrm>
            <a:off x="1475078" y="3073915"/>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26" name="正方形/長方形 125">
            <a:extLst>
              <a:ext uri="{FF2B5EF4-FFF2-40B4-BE49-F238E27FC236}">
                <a16:creationId xmlns:a16="http://schemas.microsoft.com/office/drawing/2014/main" id="{EFF42D74-0276-EB19-9AF4-112D549891D8}"/>
              </a:ext>
            </a:extLst>
          </p:cNvPr>
          <p:cNvSpPr/>
          <p:nvPr/>
        </p:nvSpPr>
        <p:spPr bwMode="gray">
          <a:xfrm>
            <a:off x="1475078" y="3372626"/>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27" name="正方形/長方形 126">
            <a:extLst>
              <a:ext uri="{FF2B5EF4-FFF2-40B4-BE49-F238E27FC236}">
                <a16:creationId xmlns:a16="http://schemas.microsoft.com/office/drawing/2014/main" id="{608DF1CB-B8BA-3E94-159E-E614C9C7C2A5}"/>
              </a:ext>
            </a:extLst>
          </p:cNvPr>
          <p:cNvSpPr/>
          <p:nvPr/>
        </p:nvSpPr>
        <p:spPr bwMode="gray">
          <a:xfrm>
            <a:off x="1475078" y="3671337"/>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28" name="正方形/長方形 127">
            <a:extLst>
              <a:ext uri="{FF2B5EF4-FFF2-40B4-BE49-F238E27FC236}">
                <a16:creationId xmlns:a16="http://schemas.microsoft.com/office/drawing/2014/main" id="{F8B86A13-62CD-6CB1-7119-9844D0949203}"/>
              </a:ext>
            </a:extLst>
          </p:cNvPr>
          <p:cNvSpPr/>
          <p:nvPr/>
        </p:nvSpPr>
        <p:spPr bwMode="gray">
          <a:xfrm>
            <a:off x="1475078" y="3970048"/>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29" name="正方形/長方形 128">
            <a:extLst>
              <a:ext uri="{FF2B5EF4-FFF2-40B4-BE49-F238E27FC236}">
                <a16:creationId xmlns:a16="http://schemas.microsoft.com/office/drawing/2014/main" id="{66EB9BF5-F1F4-C997-285B-9C70F2FFF143}"/>
              </a:ext>
            </a:extLst>
          </p:cNvPr>
          <p:cNvSpPr/>
          <p:nvPr/>
        </p:nvSpPr>
        <p:spPr bwMode="gray">
          <a:xfrm>
            <a:off x="2655239" y="2476493"/>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30" name="正方形/長方形 129">
            <a:extLst>
              <a:ext uri="{FF2B5EF4-FFF2-40B4-BE49-F238E27FC236}">
                <a16:creationId xmlns:a16="http://schemas.microsoft.com/office/drawing/2014/main" id="{53F0292D-EFCE-63B8-88BB-7F2AC5ADA5EE}"/>
              </a:ext>
            </a:extLst>
          </p:cNvPr>
          <p:cNvSpPr/>
          <p:nvPr/>
        </p:nvSpPr>
        <p:spPr bwMode="gray">
          <a:xfrm>
            <a:off x="2655239" y="2775204"/>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31" name="正方形/長方形 130">
            <a:extLst>
              <a:ext uri="{FF2B5EF4-FFF2-40B4-BE49-F238E27FC236}">
                <a16:creationId xmlns:a16="http://schemas.microsoft.com/office/drawing/2014/main" id="{ADE5A376-0BD8-B760-2E4A-1B7185B32F1B}"/>
              </a:ext>
            </a:extLst>
          </p:cNvPr>
          <p:cNvSpPr/>
          <p:nvPr/>
        </p:nvSpPr>
        <p:spPr bwMode="gray">
          <a:xfrm>
            <a:off x="2655239" y="3073915"/>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34" name="正方形/長方形 133">
            <a:extLst>
              <a:ext uri="{FF2B5EF4-FFF2-40B4-BE49-F238E27FC236}">
                <a16:creationId xmlns:a16="http://schemas.microsoft.com/office/drawing/2014/main" id="{88722706-665C-9422-0CFC-7DB14B0DFECA}"/>
              </a:ext>
            </a:extLst>
          </p:cNvPr>
          <p:cNvSpPr/>
          <p:nvPr/>
        </p:nvSpPr>
        <p:spPr bwMode="gray">
          <a:xfrm>
            <a:off x="2655239" y="3372626"/>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35" name="正方形/長方形 134">
            <a:extLst>
              <a:ext uri="{FF2B5EF4-FFF2-40B4-BE49-F238E27FC236}">
                <a16:creationId xmlns:a16="http://schemas.microsoft.com/office/drawing/2014/main" id="{11251534-45A2-F4CC-3951-65CF9DBE3499}"/>
              </a:ext>
            </a:extLst>
          </p:cNvPr>
          <p:cNvSpPr/>
          <p:nvPr/>
        </p:nvSpPr>
        <p:spPr bwMode="gray">
          <a:xfrm>
            <a:off x="2655239" y="3970048"/>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40" name="正方形/長方形 139">
            <a:extLst>
              <a:ext uri="{FF2B5EF4-FFF2-40B4-BE49-F238E27FC236}">
                <a16:creationId xmlns:a16="http://schemas.microsoft.com/office/drawing/2014/main" id="{DF8352DB-90A3-A3D5-F87C-EA9EB2C98553}"/>
              </a:ext>
            </a:extLst>
          </p:cNvPr>
          <p:cNvSpPr/>
          <p:nvPr/>
        </p:nvSpPr>
        <p:spPr bwMode="gray">
          <a:xfrm>
            <a:off x="8625208" y="2466250"/>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41" name="正方形/長方形 140">
            <a:extLst>
              <a:ext uri="{FF2B5EF4-FFF2-40B4-BE49-F238E27FC236}">
                <a16:creationId xmlns:a16="http://schemas.microsoft.com/office/drawing/2014/main" id="{F065176F-4FAA-9DBA-02A6-9C404C3D8ADB}"/>
              </a:ext>
            </a:extLst>
          </p:cNvPr>
          <p:cNvSpPr/>
          <p:nvPr/>
        </p:nvSpPr>
        <p:spPr bwMode="gray">
          <a:xfrm>
            <a:off x="8625208" y="276609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42" name="正方形/長方形 141">
            <a:extLst>
              <a:ext uri="{FF2B5EF4-FFF2-40B4-BE49-F238E27FC236}">
                <a16:creationId xmlns:a16="http://schemas.microsoft.com/office/drawing/2014/main" id="{03482F0B-EC04-CA79-32BF-0E5DE4137924}"/>
              </a:ext>
            </a:extLst>
          </p:cNvPr>
          <p:cNvSpPr/>
          <p:nvPr/>
        </p:nvSpPr>
        <p:spPr bwMode="gray">
          <a:xfrm>
            <a:off x="8625208" y="3065948"/>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43" name="正方形/長方形 142">
            <a:extLst>
              <a:ext uri="{FF2B5EF4-FFF2-40B4-BE49-F238E27FC236}">
                <a16:creationId xmlns:a16="http://schemas.microsoft.com/office/drawing/2014/main" id="{05EA293F-A5E5-F2E3-227C-0FC88C65A77F}"/>
              </a:ext>
            </a:extLst>
          </p:cNvPr>
          <p:cNvSpPr/>
          <p:nvPr/>
        </p:nvSpPr>
        <p:spPr bwMode="gray">
          <a:xfrm>
            <a:off x="8625208" y="3365797"/>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44" name="正方形/長方形 143">
            <a:extLst>
              <a:ext uri="{FF2B5EF4-FFF2-40B4-BE49-F238E27FC236}">
                <a16:creationId xmlns:a16="http://schemas.microsoft.com/office/drawing/2014/main" id="{7C576588-F9AD-F689-5899-5CF441E9CA48}"/>
              </a:ext>
            </a:extLst>
          </p:cNvPr>
          <p:cNvSpPr/>
          <p:nvPr/>
        </p:nvSpPr>
        <p:spPr bwMode="gray">
          <a:xfrm>
            <a:off x="8625208" y="3665646"/>
            <a:ext cx="1129464" cy="288000"/>
          </a:xfrm>
          <a:prstGeom prst="rect">
            <a:avLst/>
          </a:prstGeom>
          <a:solidFill>
            <a:srgbClr val="D9D9D9"/>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48" name="正方形/長方形 147">
            <a:extLst>
              <a:ext uri="{FF2B5EF4-FFF2-40B4-BE49-F238E27FC236}">
                <a16:creationId xmlns:a16="http://schemas.microsoft.com/office/drawing/2014/main" id="{7D1D90BE-A9EF-6636-7CB5-3C5BECD20736}"/>
              </a:ext>
            </a:extLst>
          </p:cNvPr>
          <p:cNvSpPr/>
          <p:nvPr/>
        </p:nvSpPr>
        <p:spPr bwMode="gray">
          <a:xfrm>
            <a:off x="8625208" y="3965495"/>
            <a:ext cx="1129464" cy="288000"/>
          </a:xfrm>
          <a:prstGeom prst="rect">
            <a:avLst/>
          </a:prstGeom>
          <a:solidFill>
            <a:srgbClr val="D9D9D9"/>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49" name="正方形/長方形 148">
            <a:extLst>
              <a:ext uri="{FF2B5EF4-FFF2-40B4-BE49-F238E27FC236}">
                <a16:creationId xmlns:a16="http://schemas.microsoft.com/office/drawing/2014/main" id="{68FD74B7-A014-2672-F4C9-EC7556EA67D4}"/>
              </a:ext>
            </a:extLst>
          </p:cNvPr>
          <p:cNvSpPr/>
          <p:nvPr/>
        </p:nvSpPr>
        <p:spPr bwMode="gray">
          <a:xfrm>
            <a:off x="5034540" y="2476493"/>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50" name="正方形/長方形 149">
            <a:extLst>
              <a:ext uri="{FF2B5EF4-FFF2-40B4-BE49-F238E27FC236}">
                <a16:creationId xmlns:a16="http://schemas.microsoft.com/office/drawing/2014/main" id="{C091E226-ABA4-BFC0-6805-22911235ED2A}"/>
              </a:ext>
            </a:extLst>
          </p:cNvPr>
          <p:cNvSpPr/>
          <p:nvPr/>
        </p:nvSpPr>
        <p:spPr bwMode="gray">
          <a:xfrm>
            <a:off x="5034540" y="2775204"/>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2" name="正方形/長方形 151">
            <a:extLst>
              <a:ext uri="{FF2B5EF4-FFF2-40B4-BE49-F238E27FC236}">
                <a16:creationId xmlns:a16="http://schemas.microsoft.com/office/drawing/2014/main" id="{C9E0D3DD-8293-184F-B5D2-BAB1C13421AC}"/>
              </a:ext>
            </a:extLst>
          </p:cNvPr>
          <p:cNvSpPr/>
          <p:nvPr/>
        </p:nvSpPr>
        <p:spPr bwMode="gray">
          <a:xfrm>
            <a:off x="5034540" y="3073915"/>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3" name="正方形/長方形 152">
            <a:extLst>
              <a:ext uri="{FF2B5EF4-FFF2-40B4-BE49-F238E27FC236}">
                <a16:creationId xmlns:a16="http://schemas.microsoft.com/office/drawing/2014/main" id="{A6B151D1-70BB-FE98-A72C-7576DA1FAE26}"/>
              </a:ext>
            </a:extLst>
          </p:cNvPr>
          <p:cNvSpPr/>
          <p:nvPr/>
        </p:nvSpPr>
        <p:spPr bwMode="gray">
          <a:xfrm>
            <a:off x="5034540" y="3372626"/>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4" name="正方形/長方形 153">
            <a:extLst>
              <a:ext uri="{FF2B5EF4-FFF2-40B4-BE49-F238E27FC236}">
                <a16:creationId xmlns:a16="http://schemas.microsoft.com/office/drawing/2014/main" id="{635813A9-1C78-7806-A98E-E1D4CD4C1293}"/>
              </a:ext>
            </a:extLst>
          </p:cNvPr>
          <p:cNvSpPr/>
          <p:nvPr/>
        </p:nvSpPr>
        <p:spPr bwMode="gray">
          <a:xfrm>
            <a:off x="5034540" y="3671337"/>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5" name="正方形/長方形 154">
            <a:extLst>
              <a:ext uri="{FF2B5EF4-FFF2-40B4-BE49-F238E27FC236}">
                <a16:creationId xmlns:a16="http://schemas.microsoft.com/office/drawing/2014/main" id="{72906742-C5AD-86E4-3D5E-85C9583C6B45}"/>
              </a:ext>
            </a:extLst>
          </p:cNvPr>
          <p:cNvSpPr/>
          <p:nvPr/>
        </p:nvSpPr>
        <p:spPr bwMode="gray">
          <a:xfrm>
            <a:off x="5034540" y="3970048"/>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6" name="正方形/長方形 155">
            <a:extLst>
              <a:ext uri="{FF2B5EF4-FFF2-40B4-BE49-F238E27FC236}">
                <a16:creationId xmlns:a16="http://schemas.microsoft.com/office/drawing/2014/main" id="{B4C6D900-EFB0-3136-07B6-8367858DBF84}"/>
              </a:ext>
            </a:extLst>
          </p:cNvPr>
          <p:cNvSpPr/>
          <p:nvPr/>
        </p:nvSpPr>
        <p:spPr bwMode="gray">
          <a:xfrm>
            <a:off x="6226933" y="2775204"/>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57" name="正方形/長方形 156">
            <a:extLst>
              <a:ext uri="{FF2B5EF4-FFF2-40B4-BE49-F238E27FC236}">
                <a16:creationId xmlns:a16="http://schemas.microsoft.com/office/drawing/2014/main" id="{DF0799E1-2FEB-84E7-0311-F89C9EE890F2}"/>
              </a:ext>
            </a:extLst>
          </p:cNvPr>
          <p:cNvSpPr/>
          <p:nvPr/>
        </p:nvSpPr>
        <p:spPr bwMode="gray">
          <a:xfrm>
            <a:off x="6226933" y="3372626"/>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8" name="正方形/長方形 157">
            <a:extLst>
              <a:ext uri="{FF2B5EF4-FFF2-40B4-BE49-F238E27FC236}">
                <a16:creationId xmlns:a16="http://schemas.microsoft.com/office/drawing/2014/main" id="{F9575329-2A52-F2CC-D17F-0B716B1D8E84}"/>
              </a:ext>
            </a:extLst>
          </p:cNvPr>
          <p:cNvSpPr/>
          <p:nvPr/>
        </p:nvSpPr>
        <p:spPr bwMode="gray">
          <a:xfrm>
            <a:off x="6226933" y="3671337"/>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59" name="正方形/長方形 158">
            <a:extLst>
              <a:ext uri="{FF2B5EF4-FFF2-40B4-BE49-F238E27FC236}">
                <a16:creationId xmlns:a16="http://schemas.microsoft.com/office/drawing/2014/main" id="{66C908A6-44B7-C77F-82EA-372653B5EA5F}"/>
              </a:ext>
            </a:extLst>
          </p:cNvPr>
          <p:cNvSpPr/>
          <p:nvPr/>
        </p:nvSpPr>
        <p:spPr bwMode="gray">
          <a:xfrm>
            <a:off x="6226933" y="3970048"/>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0" name="正方形/長方形 159">
            <a:extLst>
              <a:ext uri="{FF2B5EF4-FFF2-40B4-BE49-F238E27FC236}">
                <a16:creationId xmlns:a16="http://schemas.microsoft.com/office/drawing/2014/main" id="{A03BBBE7-D36F-9E5A-09C6-7CDC85C12E40}"/>
              </a:ext>
            </a:extLst>
          </p:cNvPr>
          <p:cNvSpPr/>
          <p:nvPr/>
        </p:nvSpPr>
        <p:spPr bwMode="gray">
          <a:xfrm>
            <a:off x="6226933" y="4268759"/>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1" name="正方形/長方形 160">
            <a:extLst>
              <a:ext uri="{FF2B5EF4-FFF2-40B4-BE49-F238E27FC236}">
                <a16:creationId xmlns:a16="http://schemas.microsoft.com/office/drawing/2014/main" id="{7348A8CA-6A6D-E62D-D7C8-F1F931D0F29C}"/>
              </a:ext>
            </a:extLst>
          </p:cNvPr>
          <p:cNvSpPr/>
          <p:nvPr/>
        </p:nvSpPr>
        <p:spPr bwMode="gray">
          <a:xfrm>
            <a:off x="6226933" y="4567470"/>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2" name="正方形/長方形 161">
            <a:extLst>
              <a:ext uri="{FF2B5EF4-FFF2-40B4-BE49-F238E27FC236}">
                <a16:creationId xmlns:a16="http://schemas.microsoft.com/office/drawing/2014/main" id="{A9B342B5-E262-9A5D-25DA-47046C5281C7}"/>
              </a:ext>
            </a:extLst>
          </p:cNvPr>
          <p:cNvSpPr/>
          <p:nvPr/>
        </p:nvSpPr>
        <p:spPr bwMode="gray">
          <a:xfrm>
            <a:off x="1475078" y="4567470"/>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3" name="正方形/長方形 162">
            <a:extLst>
              <a:ext uri="{FF2B5EF4-FFF2-40B4-BE49-F238E27FC236}">
                <a16:creationId xmlns:a16="http://schemas.microsoft.com/office/drawing/2014/main" id="{A7CC2923-735A-84C3-5E71-205E38F3433E}"/>
              </a:ext>
            </a:extLst>
          </p:cNvPr>
          <p:cNvSpPr/>
          <p:nvPr/>
        </p:nvSpPr>
        <p:spPr bwMode="gray">
          <a:xfrm>
            <a:off x="2655239" y="4567470"/>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4" name="正方形/長方形 163">
            <a:extLst>
              <a:ext uri="{FF2B5EF4-FFF2-40B4-BE49-F238E27FC236}">
                <a16:creationId xmlns:a16="http://schemas.microsoft.com/office/drawing/2014/main" id="{8829E636-4DC9-42B2-D316-BC1452317610}"/>
              </a:ext>
            </a:extLst>
          </p:cNvPr>
          <p:cNvSpPr/>
          <p:nvPr/>
        </p:nvSpPr>
        <p:spPr bwMode="gray">
          <a:xfrm>
            <a:off x="8625208" y="4565193"/>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5" name="正方形/長方形 164">
            <a:extLst>
              <a:ext uri="{FF2B5EF4-FFF2-40B4-BE49-F238E27FC236}">
                <a16:creationId xmlns:a16="http://schemas.microsoft.com/office/drawing/2014/main" id="{888BEFDA-002C-AE9C-8B51-2C64F82221E5}"/>
              </a:ext>
            </a:extLst>
          </p:cNvPr>
          <p:cNvSpPr/>
          <p:nvPr/>
        </p:nvSpPr>
        <p:spPr bwMode="gray">
          <a:xfrm>
            <a:off x="5034540" y="4567470"/>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7" name="正方形/長方形 166">
            <a:extLst>
              <a:ext uri="{FF2B5EF4-FFF2-40B4-BE49-F238E27FC236}">
                <a16:creationId xmlns:a16="http://schemas.microsoft.com/office/drawing/2014/main" id="{687195EC-8814-3ED0-082C-29F35A8F27AB}"/>
              </a:ext>
            </a:extLst>
          </p:cNvPr>
          <p:cNvSpPr/>
          <p:nvPr/>
        </p:nvSpPr>
        <p:spPr bwMode="gray">
          <a:xfrm>
            <a:off x="7430490" y="2476493"/>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68" name="正方形/長方形 167">
            <a:extLst>
              <a:ext uri="{FF2B5EF4-FFF2-40B4-BE49-F238E27FC236}">
                <a16:creationId xmlns:a16="http://schemas.microsoft.com/office/drawing/2014/main" id="{67CDA219-76D5-83BA-84CA-0A1FF6D04C5E}"/>
              </a:ext>
            </a:extLst>
          </p:cNvPr>
          <p:cNvSpPr/>
          <p:nvPr/>
        </p:nvSpPr>
        <p:spPr bwMode="gray">
          <a:xfrm>
            <a:off x="7430490" y="2775204"/>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69" name="正方形/長方形 168">
            <a:extLst>
              <a:ext uri="{FF2B5EF4-FFF2-40B4-BE49-F238E27FC236}">
                <a16:creationId xmlns:a16="http://schemas.microsoft.com/office/drawing/2014/main" id="{84854742-A69C-D123-209B-51770E37AF15}"/>
              </a:ext>
            </a:extLst>
          </p:cNvPr>
          <p:cNvSpPr/>
          <p:nvPr/>
        </p:nvSpPr>
        <p:spPr bwMode="gray">
          <a:xfrm>
            <a:off x="7430490" y="3073915"/>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70" name="正方形/長方形 169">
            <a:extLst>
              <a:ext uri="{FF2B5EF4-FFF2-40B4-BE49-F238E27FC236}">
                <a16:creationId xmlns:a16="http://schemas.microsoft.com/office/drawing/2014/main" id="{DAB773A6-7B62-3E26-4850-4253C7B7A39E}"/>
              </a:ext>
            </a:extLst>
          </p:cNvPr>
          <p:cNvSpPr/>
          <p:nvPr/>
        </p:nvSpPr>
        <p:spPr bwMode="gray">
          <a:xfrm>
            <a:off x="7430490" y="3372626"/>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71" name="正方形/長方形 170">
            <a:extLst>
              <a:ext uri="{FF2B5EF4-FFF2-40B4-BE49-F238E27FC236}">
                <a16:creationId xmlns:a16="http://schemas.microsoft.com/office/drawing/2014/main" id="{5E8C0C64-5BDF-4C01-8715-2482EB59EBF8}"/>
              </a:ext>
            </a:extLst>
          </p:cNvPr>
          <p:cNvSpPr/>
          <p:nvPr/>
        </p:nvSpPr>
        <p:spPr bwMode="gray">
          <a:xfrm>
            <a:off x="7430490" y="3671337"/>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72" name="正方形/長方形 171">
            <a:extLst>
              <a:ext uri="{FF2B5EF4-FFF2-40B4-BE49-F238E27FC236}">
                <a16:creationId xmlns:a16="http://schemas.microsoft.com/office/drawing/2014/main" id="{14D0B56A-80D9-BE56-7362-6A2BE944772E}"/>
              </a:ext>
            </a:extLst>
          </p:cNvPr>
          <p:cNvSpPr/>
          <p:nvPr/>
        </p:nvSpPr>
        <p:spPr bwMode="gray">
          <a:xfrm>
            <a:off x="7430490" y="3970048"/>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73" name="正方形/長方形 172">
            <a:extLst>
              <a:ext uri="{FF2B5EF4-FFF2-40B4-BE49-F238E27FC236}">
                <a16:creationId xmlns:a16="http://schemas.microsoft.com/office/drawing/2014/main" id="{11716C70-0D11-9C52-16EE-C1B9B41E85CB}"/>
              </a:ext>
            </a:extLst>
          </p:cNvPr>
          <p:cNvSpPr/>
          <p:nvPr/>
        </p:nvSpPr>
        <p:spPr bwMode="gray">
          <a:xfrm>
            <a:off x="7430490" y="4567470"/>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94" name="正方形/長方形 193">
            <a:extLst>
              <a:ext uri="{FF2B5EF4-FFF2-40B4-BE49-F238E27FC236}">
                <a16:creationId xmlns:a16="http://schemas.microsoft.com/office/drawing/2014/main" id="{16368FE7-CFF3-E619-7F30-10A5180C659C}"/>
              </a:ext>
            </a:extLst>
          </p:cNvPr>
          <p:cNvSpPr/>
          <p:nvPr/>
        </p:nvSpPr>
        <p:spPr bwMode="gray">
          <a:xfrm>
            <a:off x="3848281" y="247154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95" name="正方形/長方形 194">
            <a:extLst>
              <a:ext uri="{FF2B5EF4-FFF2-40B4-BE49-F238E27FC236}">
                <a16:creationId xmlns:a16="http://schemas.microsoft.com/office/drawing/2014/main" id="{5A5F5DB8-AA49-C376-6972-B58EF12F1EF4}"/>
              </a:ext>
            </a:extLst>
          </p:cNvPr>
          <p:cNvSpPr/>
          <p:nvPr/>
        </p:nvSpPr>
        <p:spPr bwMode="gray">
          <a:xfrm>
            <a:off x="3848281" y="307006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96" name="正方形/長方形 195">
            <a:extLst>
              <a:ext uri="{FF2B5EF4-FFF2-40B4-BE49-F238E27FC236}">
                <a16:creationId xmlns:a16="http://schemas.microsoft.com/office/drawing/2014/main" id="{007495EB-7551-B21B-B7A5-FCA54E244358}"/>
              </a:ext>
            </a:extLst>
          </p:cNvPr>
          <p:cNvSpPr/>
          <p:nvPr/>
        </p:nvSpPr>
        <p:spPr bwMode="gray">
          <a:xfrm>
            <a:off x="3848281" y="336932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97" name="正方形/長方形 196">
            <a:extLst>
              <a:ext uri="{FF2B5EF4-FFF2-40B4-BE49-F238E27FC236}">
                <a16:creationId xmlns:a16="http://schemas.microsoft.com/office/drawing/2014/main" id="{B1D81A06-B2A8-BF2C-E139-F7FDE01A7401}"/>
              </a:ext>
            </a:extLst>
          </p:cNvPr>
          <p:cNvSpPr/>
          <p:nvPr/>
        </p:nvSpPr>
        <p:spPr bwMode="gray">
          <a:xfrm>
            <a:off x="3848281" y="396784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98" name="正方形/長方形 197">
            <a:extLst>
              <a:ext uri="{FF2B5EF4-FFF2-40B4-BE49-F238E27FC236}">
                <a16:creationId xmlns:a16="http://schemas.microsoft.com/office/drawing/2014/main" id="{40B26D7E-AAD6-B2EC-C24E-CC60A83E215E}"/>
              </a:ext>
            </a:extLst>
          </p:cNvPr>
          <p:cNvSpPr/>
          <p:nvPr/>
        </p:nvSpPr>
        <p:spPr bwMode="gray">
          <a:xfrm>
            <a:off x="3848281" y="456636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1" name="正方形/長方形 200">
            <a:extLst>
              <a:ext uri="{FF2B5EF4-FFF2-40B4-BE49-F238E27FC236}">
                <a16:creationId xmlns:a16="http://schemas.microsoft.com/office/drawing/2014/main" id="{F015ADE7-6253-0D69-4532-0D66E8A69C58}"/>
              </a:ext>
            </a:extLst>
          </p:cNvPr>
          <p:cNvSpPr/>
          <p:nvPr/>
        </p:nvSpPr>
        <p:spPr bwMode="gray">
          <a:xfrm>
            <a:off x="2655239" y="486618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2" name="正方形/長方形 201">
            <a:extLst>
              <a:ext uri="{FF2B5EF4-FFF2-40B4-BE49-F238E27FC236}">
                <a16:creationId xmlns:a16="http://schemas.microsoft.com/office/drawing/2014/main" id="{B19F3DA5-3B8F-4D3B-9D46-C592F5944124}"/>
              </a:ext>
            </a:extLst>
          </p:cNvPr>
          <p:cNvSpPr/>
          <p:nvPr/>
        </p:nvSpPr>
        <p:spPr bwMode="gray">
          <a:xfrm>
            <a:off x="8625208" y="486504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3" name="正方形/長方形 202">
            <a:extLst>
              <a:ext uri="{FF2B5EF4-FFF2-40B4-BE49-F238E27FC236}">
                <a16:creationId xmlns:a16="http://schemas.microsoft.com/office/drawing/2014/main" id="{16870942-03FB-FFE6-8E39-49E8E244313D}"/>
              </a:ext>
            </a:extLst>
          </p:cNvPr>
          <p:cNvSpPr/>
          <p:nvPr/>
        </p:nvSpPr>
        <p:spPr bwMode="gray">
          <a:xfrm>
            <a:off x="5034540" y="486618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4" name="正方形/長方形 203">
            <a:extLst>
              <a:ext uri="{FF2B5EF4-FFF2-40B4-BE49-F238E27FC236}">
                <a16:creationId xmlns:a16="http://schemas.microsoft.com/office/drawing/2014/main" id="{D3C82934-8C57-BE2D-0C4A-F06B46721DB8}"/>
              </a:ext>
            </a:extLst>
          </p:cNvPr>
          <p:cNvSpPr/>
          <p:nvPr/>
        </p:nvSpPr>
        <p:spPr bwMode="gray">
          <a:xfrm>
            <a:off x="6226933" y="5164892"/>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5" name="正方形/長方形 204">
            <a:extLst>
              <a:ext uri="{FF2B5EF4-FFF2-40B4-BE49-F238E27FC236}">
                <a16:creationId xmlns:a16="http://schemas.microsoft.com/office/drawing/2014/main" id="{564589CF-BB05-3342-3588-49D728C478F3}"/>
              </a:ext>
            </a:extLst>
          </p:cNvPr>
          <p:cNvSpPr/>
          <p:nvPr/>
        </p:nvSpPr>
        <p:spPr bwMode="gray">
          <a:xfrm>
            <a:off x="7430490" y="4866181"/>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06" name="正方形/長方形 205">
            <a:extLst>
              <a:ext uri="{FF2B5EF4-FFF2-40B4-BE49-F238E27FC236}">
                <a16:creationId xmlns:a16="http://schemas.microsoft.com/office/drawing/2014/main" id="{604AA794-95B2-C59B-CF96-FE9718536DE9}"/>
              </a:ext>
            </a:extLst>
          </p:cNvPr>
          <p:cNvSpPr/>
          <p:nvPr/>
        </p:nvSpPr>
        <p:spPr bwMode="gray">
          <a:xfrm>
            <a:off x="3848281" y="486562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242" name="正方形/長方形 241">
            <a:extLst>
              <a:ext uri="{FF2B5EF4-FFF2-40B4-BE49-F238E27FC236}">
                <a16:creationId xmlns:a16="http://schemas.microsoft.com/office/drawing/2014/main" id="{8B4541BC-2D96-080C-64ED-981D897F4EE0}"/>
              </a:ext>
            </a:extLst>
          </p:cNvPr>
          <p:cNvSpPr/>
          <p:nvPr/>
        </p:nvSpPr>
        <p:spPr bwMode="gray">
          <a:xfrm>
            <a:off x="1475078" y="486618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119" name="正方形/長方形 118">
            <a:extLst>
              <a:ext uri="{FF2B5EF4-FFF2-40B4-BE49-F238E27FC236}">
                <a16:creationId xmlns:a16="http://schemas.microsoft.com/office/drawing/2014/main" id="{FE0C14DE-7550-31F9-D3F0-B1466CEF3FED}"/>
              </a:ext>
            </a:extLst>
          </p:cNvPr>
          <p:cNvSpPr/>
          <p:nvPr/>
        </p:nvSpPr>
        <p:spPr bwMode="gray">
          <a:xfrm rot="16200000">
            <a:off x="-279727" y="2456474"/>
            <a:ext cx="1402496"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道路</a:t>
            </a:r>
          </a:p>
        </p:txBody>
      </p:sp>
      <p:sp>
        <p:nvSpPr>
          <p:cNvPr id="111" name="正方形/長方形 110">
            <a:extLst>
              <a:ext uri="{FF2B5EF4-FFF2-40B4-BE49-F238E27FC236}">
                <a16:creationId xmlns:a16="http://schemas.microsoft.com/office/drawing/2014/main" id="{EDB1FC9E-3B96-91F1-AE44-44094CAE7882}"/>
              </a:ext>
            </a:extLst>
          </p:cNvPr>
          <p:cNvSpPr/>
          <p:nvPr/>
        </p:nvSpPr>
        <p:spPr bwMode="gray">
          <a:xfrm>
            <a:off x="589797" y="2476493"/>
            <a:ext cx="835615" cy="288000"/>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Calibri Light"/>
                <a:ea typeface="Yu Gothic UI"/>
              </a:rPr>
              <a:t>道路工事</a:t>
            </a:r>
            <a:endParaRPr kumimoji="1" lang="en-US" altLang="ja-JP" sz="900">
              <a:solidFill>
                <a:prstClr val="black"/>
              </a:solidFill>
              <a:latin typeface="Calibri Light"/>
              <a:ea typeface="Yu Gothic UI"/>
            </a:endParaRPr>
          </a:p>
          <a:p>
            <a:pPr algn="ctr" defTabSz="990564" fontAlgn="auto">
              <a:spcBef>
                <a:spcPts val="0"/>
              </a:spcBef>
              <a:spcAft>
                <a:spcPts val="0"/>
              </a:spcAft>
              <a:buSzPct val="100000"/>
            </a:pPr>
            <a:r>
              <a:rPr kumimoji="1" lang="ja-JP" altLang="en-US" sz="900">
                <a:solidFill>
                  <a:prstClr val="black"/>
                </a:solidFill>
                <a:latin typeface="Calibri Light"/>
                <a:ea typeface="Yu Gothic UI"/>
              </a:rPr>
              <a:t>調整業務</a:t>
            </a:r>
          </a:p>
        </p:txBody>
      </p:sp>
      <p:sp>
        <p:nvSpPr>
          <p:cNvPr id="116" name="正方形/長方形 115">
            <a:extLst>
              <a:ext uri="{FF2B5EF4-FFF2-40B4-BE49-F238E27FC236}">
                <a16:creationId xmlns:a16="http://schemas.microsoft.com/office/drawing/2014/main" id="{91F99D08-2DA2-A649-A00D-993395F73A79}"/>
              </a:ext>
            </a:extLst>
          </p:cNvPr>
          <p:cNvSpPr/>
          <p:nvPr/>
        </p:nvSpPr>
        <p:spPr bwMode="gray">
          <a:xfrm>
            <a:off x="589797" y="2775204"/>
            <a:ext cx="835615" cy="288000"/>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Calibri Light"/>
                <a:ea typeface="Yu Gothic UI"/>
              </a:rPr>
              <a:t>道路承認</a:t>
            </a:r>
            <a:endParaRPr kumimoji="1" lang="en-US" altLang="ja-JP" sz="900">
              <a:solidFill>
                <a:prstClr val="black"/>
              </a:solidFill>
              <a:latin typeface="Calibri Light"/>
              <a:ea typeface="Yu Gothic UI"/>
            </a:endParaRPr>
          </a:p>
          <a:p>
            <a:pPr algn="ctr" defTabSz="990564" fontAlgn="auto">
              <a:spcBef>
                <a:spcPts val="0"/>
              </a:spcBef>
              <a:spcAft>
                <a:spcPts val="0"/>
              </a:spcAft>
              <a:buSzPct val="100000"/>
            </a:pPr>
            <a:r>
              <a:rPr kumimoji="1" lang="ja-JP" altLang="en-US" sz="900">
                <a:solidFill>
                  <a:prstClr val="black"/>
                </a:solidFill>
                <a:latin typeface="Calibri Light"/>
                <a:ea typeface="Yu Gothic UI"/>
              </a:rPr>
              <a:t>工事</a:t>
            </a:r>
          </a:p>
        </p:txBody>
      </p:sp>
      <p:sp>
        <p:nvSpPr>
          <p:cNvPr id="19" name="正方形/長方形 18">
            <a:extLst>
              <a:ext uri="{FF2B5EF4-FFF2-40B4-BE49-F238E27FC236}">
                <a16:creationId xmlns:a16="http://schemas.microsoft.com/office/drawing/2014/main" id="{9175774E-F97E-5317-AE0B-71517ECD63BE}"/>
              </a:ext>
            </a:extLst>
          </p:cNvPr>
          <p:cNvSpPr/>
          <p:nvPr/>
        </p:nvSpPr>
        <p:spPr bwMode="gray">
          <a:xfrm>
            <a:off x="589797" y="3073915"/>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一般道路</a:t>
            </a:r>
            <a:endParaRPr kumimoji="1" lang="en-US" altLang="ja-JP" sz="1050" b="0" i="0"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占用許可</a:t>
            </a:r>
            <a:endParaRPr kumimoji="1" lang="en-US" altLang="ja-JP" sz="105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20" name="正方形/長方形 19">
            <a:extLst>
              <a:ext uri="{FF2B5EF4-FFF2-40B4-BE49-F238E27FC236}">
                <a16:creationId xmlns:a16="http://schemas.microsoft.com/office/drawing/2014/main" id="{57ED74A1-695C-D877-F949-68BFC28EC4B3}"/>
              </a:ext>
            </a:extLst>
          </p:cNvPr>
          <p:cNvSpPr/>
          <p:nvPr/>
        </p:nvSpPr>
        <p:spPr bwMode="gray">
          <a:xfrm>
            <a:off x="589797" y="3372626"/>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a:solidFill>
                  <a:prstClr val="black"/>
                </a:solidFill>
                <a:latin typeface="Calibri Light"/>
                <a:ea typeface="Yu Gothic UI"/>
              </a:rPr>
              <a:t>河川占用</a:t>
            </a:r>
            <a:endParaRPr kumimoji="1" lang="en-US" altLang="ja-JP" sz="1050">
              <a:solidFill>
                <a:prstClr val="black"/>
              </a:solidFill>
              <a:latin typeface="Calibri Light"/>
              <a:ea typeface="Yu Gothic UI"/>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a:solidFill>
                  <a:prstClr val="black"/>
                </a:solidFill>
                <a:latin typeface="Calibri Light"/>
                <a:ea typeface="Yu Gothic UI"/>
              </a:rPr>
              <a:t>許可</a:t>
            </a:r>
            <a:endPar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24" name="正方形/長方形 23">
            <a:extLst>
              <a:ext uri="{FF2B5EF4-FFF2-40B4-BE49-F238E27FC236}">
                <a16:creationId xmlns:a16="http://schemas.microsoft.com/office/drawing/2014/main" id="{76598121-91C3-C04D-5599-E2D7BE66A98F}"/>
              </a:ext>
            </a:extLst>
          </p:cNvPr>
          <p:cNvSpPr/>
          <p:nvPr/>
        </p:nvSpPr>
        <p:spPr bwMode="gray">
          <a:xfrm rot="16200000">
            <a:off x="133521" y="3500704"/>
            <a:ext cx="576000"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河川</a:t>
            </a:r>
          </a:p>
        </p:txBody>
      </p:sp>
      <p:sp>
        <p:nvSpPr>
          <p:cNvPr id="26" name="正方形/長方形 25">
            <a:extLst>
              <a:ext uri="{FF2B5EF4-FFF2-40B4-BE49-F238E27FC236}">
                <a16:creationId xmlns:a16="http://schemas.microsoft.com/office/drawing/2014/main" id="{2AEE3EBF-A81B-941D-AF22-407E5517FE19}"/>
              </a:ext>
            </a:extLst>
          </p:cNvPr>
          <p:cNvSpPr/>
          <p:nvPr/>
        </p:nvSpPr>
        <p:spPr bwMode="gray">
          <a:xfrm>
            <a:off x="589797" y="3671337"/>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a:solidFill>
                  <a:prstClr val="black"/>
                </a:solidFill>
                <a:latin typeface="Calibri Light"/>
                <a:ea typeface="Yu Gothic UI"/>
              </a:rPr>
              <a:t>水路使用</a:t>
            </a:r>
            <a:endParaRPr kumimoji="1" lang="en-US" altLang="ja-JP" sz="1050">
              <a:solidFill>
                <a:prstClr val="black"/>
              </a:solidFill>
              <a:latin typeface="Calibri Light"/>
              <a:ea typeface="Yu Gothic UI"/>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a:solidFill>
                  <a:prstClr val="black"/>
                </a:solidFill>
                <a:latin typeface="Calibri Light"/>
                <a:ea typeface="Yu Gothic UI"/>
              </a:rPr>
              <a:t>許可</a:t>
            </a:r>
            <a:endPar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27" name="正方形/長方形 26">
            <a:extLst>
              <a:ext uri="{FF2B5EF4-FFF2-40B4-BE49-F238E27FC236}">
                <a16:creationId xmlns:a16="http://schemas.microsoft.com/office/drawing/2014/main" id="{734948EB-8B18-A389-3B33-9B76C91A5BDF}"/>
              </a:ext>
            </a:extLst>
          </p:cNvPr>
          <p:cNvSpPr/>
          <p:nvPr/>
        </p:nvSpPr>
        <p:spPr bwMode="gray">
          <a:xfrm>
            <a:off x="589797" y="3970048"/>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公園占用</a:t>
            </a:r>
            <a:endParaRPr kumimoji="1" lang="en-US" altLang="ja-JP" sz="1050" b="0" i="0"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050" b="0" i="0" strike="noStrike" kern="1200" cap="none" spc="0" normalizeH="0" baseline="0" noProof="0">
                <a:ln>
                  <a:noFill/>
                </a:ln>
                <a:solidFill>
                  <a:prstClr val="black"/>
                </a:solidFill>
                <a:effectLst/>
                <a:uLnTx/>
                <a:uFillTx/>
                <a:latin typeface="Calibri Light"/>
                <a:ea typeface="Yu Gothic UI"/>
                <a:cs typeface="Arial" charset="0"/>
              </a:rPr>
              <a:t>許可</a:t>
            </a:r>
          </a:p>
        </p:txBody>
      </p:sp>
      <p:sp>
        <p:nvSpPr>
          <p:cNvPr id="28" name="正方形/長方形 27">
            <a:extLst>
              <a:ext uri="{FF2B5EF4-FFF2-40B4-BE49-F238E27FC236}">
                <a16:creationId xmlns:a16="http://schemas.microsoft.com/office/drawing/2014/main" id="{F2948FF2-FB27-3955-3825-01E52A0D56AF}"/>
              </a:ext>
            </a:extLst>
          </p:cNvPr>
          <p:cNvSpPr/>
          <p:nvPr/>
        </p:nvSpPr>
        <p:spPr bwMode="gray">
          <a:xfrm>
            <a:off x="589797" y="4268759"/>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zh-TW" altLang="en-US" sz="1050">
                <a:solidFill>
                  <a:prstClr val="black"/>
                </a:solidFill>
                <a:latin typeface="Calibri Light"/>
              </a:rPr>
              <a:t>公園施設</a:t>
            </a:r>
            <a:endParaRPr kumimoji="1" lang="en-US" altLang="zh-TW" sz="1050">
              <a:solidFill>
                <a:prstClr val="black"/>
              </a:solidFill>
              <a:latin typeface="Calibri Light"/>
            </a:endParaRPr>
          </a:p>
          <a:p>
            <a:pPr lvl="0" algn="ctr" defTabSz="990564" fontAlgn="auto">
              <a:spcBef>
                <a:spcPts val="0"/>
              </a:spcBef>
              <a:spcAft>
                <a:spcPts val="0"/>
              </a:spcAft>
              <a:buSzPct val="100000"/>
              <a:defRPr/>
            </a:pPr>
            <a:r>
              <a:rPr kumimoji="1" lang="zh-TW" altLang="en-US" sz="1050">
                <a:solidFill>
                  <a:prstClr val="black"/>
                </a:solidFill>
                <a:latin typeface="Calibri Light"/>
              </a:rPr>
              <a:t>設置許可</a:t>
            </a:r>
          </a:p>
        </p:txBody>
      </p:sp>
      <p:sp>
        <p:nvSpPr>
          <p:cNvPr id="29" name="正方形/長方形 28">
            <a:extLst>
              <a:ext uri="{FF2B5EF4-FFF2-40B4-BE49-F238E27FC236}">
                <a16:creationId xmlns:a16="http://schemas.microsoft.com/office/drawing/2014/main" id="{57A055C8-DC33-098C-33E2-EE49CF1C599C}"/>
              </a:ext>
            </a:extLst>
          </p:cNvPr>
          <p:cNvSpPr/>
          <p:nvPr/>
        </p:nvSpPr>
        <p:spPr bwMode="gray">
          <a:xfrm>
            <a:off x="589797" y="4567470"/>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zh-TW" altLang="en-US" sz="1050">
                <a:solidFill>
                  <a:prstClr val="black"/>
                </a:solidFill>
                <a:latin typeface="Calibri Light"/>
              </a:rPr>
              <a:t>公園施設</a:t>
            </a:r>
            <a:endParaRPr kumimoji="1" lang="en-US" altLang="zh-TW" sz="1050">
              <a:solidFill>
                <a:prstClr val="black"/>
              </a:solidFill>
              <a:latin typeface="Calibri Light"/>
            </a:endParaRPr>
          </a:p>
          <a:p>
            <a:pPr lvl="0" algn="ctr" defTabSz="990564" fontAlgn="auto">
              <a:spcBef>
                <a:spcPts val="0"/>
              </a:spcBef>
              <a:spcAft>
                <a:spcPts val="0"/>
              </a:spcAft>
              <a:buSzPct val="100000"/>
              <a:defRPr/>
            </a:pPr>
            <a:r>
              <a:rPr kumimoji="1" lang="zh-TW" altLang="en-US" sz="1050">
                <a:solidFill>
                  <a:prstClr val="black"/>
                </a:solidFill>
                <a:latin typeface="Calibri Light"/>
              </a:rPr>
              <a:t>管理許可</a:t>
            </a:r>
          </a:p>
        </p:txBody>
      </p:sp>
      <p:sp>
        <p:nvSpPr>
          <p:cNvPr id="30" name="正方形/長方形 29">
            <a:extLst>
              <a:ext uri="{FF2B5EF4-FFF2-40B4-BE49-F238E27FC236}">
                <a16:creationId xmlns:a16="http://schemas.microsoft.com/office/drawing/2014/main" id="{B97FCA0A-E155-65C0-0C3F-ABBB3ADD2FBE}"/>
              </a:ext>
            </a:extLst>
          </p:cNvPr>
          <p:cNvSpPr/>
          <p:nvPr/>
        </p:nvSpPr>
        <p:spPr bwMode="gray">
          <a:xfrm rot="16200000">
            <a:off x="-154479" y="4422203"/>
            <a:ext cx="1152000"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公園</a:t>
            </a:r>
          </a:p>
        </p:txBody>
      </p:sp>
      <p:sp>
        <p:nvSpPr>
          <p:cNvPr id="114" name="正方形/長方形 113">
            <a:extLst>
              <a:ext uri="{FF2B5EF4-FFF2-40B4-BE49-F238E27FC236}">
                <a16:creationId xmlns:a16="http://schemas.microsoft.com/office/drawing/2014/main" id="{7F484A79-6932-6397-C67B-BC22BF75FA39}"/>
              </a:ext>
            </a:extLst>
          </p:cNvPr>
          <p:cNvSpPr/>
          <p:nvPr/>
        </p:nvSpPr>
        <p:spPr bwMode="gray">
          <a:xfrm>
            <a:off x="3848281" y="217228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15" name="正方形/長方形 114">
            <a:extLst>
              <a:ext uri="{FF2B5EF4-FFF2-40B4-BE49-F238E27FC236}">
                <a16:creationId xmlns:a16="http://schemas.microsoft.com/office/drawing/2014/main" id="{FDF01E34-55C5-3DB0-72C5-36B2C11F36C6}"/>
              </a:ext>
            </a:extLst>
          </p:cNvPr>
          <p:cNvSpPr/>
          <p:nvPr/>
        </p:nvSpPr>
        <p:spPr bwMode="gray">
          <a:xfrm>
            <a:off x="6223723" y="2177782"/>
            <a:ext cx="1152851" cy="288000"/>
          </a:xfrm>
          <a:prstGeom prst="rect">
            <a:avLst/>
          </a:prstGeom>
          <a:solidFill>
            <a:srgbClr val="D9D9D9"/>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endParaRPr kumimoji="1" lang="ja-JP" altLang="en-US" sz="1200">
              <a:solidFill>
                <a:prstClr val="black"/>
              </a:solidFill>
              <a:latin typeface="+mn-lt"/>
              <a:cs typeface="+mn-cs"/>
            </a:endParaRPr>
          </a:p>
        </p:txBody>
      </p:sp>
      <p:sp>
        <p:nvSpPr>
          <p:cNvPr id="117" name="正方形/長方形 116">
            <a:extLst>
              <a:ext uri="{FF2B5EF4-FFF2-40B4-BE49-F238E27FC236}">
                <a16:creationId xmlns:a16="http://schemas.microsoft.com/office/drawing/2014/main" id="{6B2BF188-F4CE-4221-69C5-50FA2B205464}"/>
              </a:ext>
            </a:extLst>
          </p:cNvPr>
          <p:cNvSpPr/>
          <p:nvPr/>
        </p:nvSpPr>
        <p:spPr bwMode="gray">
          <a:xfrm>
            <a:off x="1475078" y="187907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18" name="正方形/長方形 117">
            <a:extLst>
              <a:ext uri="{FF2B5EF4-FFF2-40B4-BE49-F238E27FC236}">
                <a16:creationId xmlns:a16="http://schemas.microsoft.com/office/drawing/2014/main" id="{FA352AD1-4C66-67FB-5D80-C13C731F25A1}"/>
              </a:ext>
            </a:extLst>
          </p:cNvPr>
          <p:cNvSpPr/>
          <p:nvPr/>
        </p:nvSpPr>
        <p:spPr bwMode="gray">
          <a:xfrm>
            <a:off x="1475078" y="217778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20" name="正方形/長方形 119">
            <a:extLst>
              <a:ext uri="{FF2B5EF4-FFF2-40B4-BE49-F238E27FC236}">
                <a16:creationId xmlns:a16="http://schemas.microsoft.com/office/drawing/2014/main" id="{8A534F6E-65D6-C51F-F5C7-3263EFE7DD5D}"/>
              </a:ext>
            </a:extLst>
          </p:cNvPr>
          <p:cNvSpPr/>
          <p:nvPr/>
        </p:nvSpPr>
        <p:spPr bwMode="gray">
          <a:xfrm>
            <a:off x="2655239" y="187907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21" name="正方形/長方形 120">
            <a:extLst>
              <a:ext uri="{FF2B5EF4-FFF2-40B4-BE49-F238E27FC236}">
                <a16:creationId xmlns:a16="http://schemas.microsoft.com/office/drawing/2014/main" id="{D9DBDB8C-0B62-037A-49E8-113C54732F69}"/>
              </a:ext>
            </a:extLst>
          </p:cNvPr>
          <p:cNvSpPr/>
          <p:nvPr/>
        </p:nvSpPr>
        <p:spPr bwMode="gray">
          <a:xfrm>
            <a:off x="2655239" y="217778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36" name="正方形/長方形 135">
            <a:extLst>
              <a:ext uri="{FF2B5EF4-FFF2-40B4-BE49-F238E27FC236}">
                <a16:creationId xmlns:a16="http://schemas.microsoft.com/office/drawing/2014/main" id="{A49D0782-A3E6-0B05-ED38-9D7041B9B5AD}"/>
              </a:ext>
            </a:extLst>
          </p:cNvPr>
          <p:cNvSpPr/>
          <p:nvPr/>
        </p:nvSpPr>
        <p:spPr bwMode="gray">
          <a:xfrm>
            <a:off x="8625208" y="186655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37" name="正方形/長方形 136">
            <a:extLst>
              <a:ext uri="{FF2B5EF4-FFF2-40B4-BE49-F238E27FC236}">
                <a16:creationId xmlns:a16="http://schemas.microsoft.com/office/drawing/2014/main" id="{314A60E0-243B-191A-2658-AA79E2B8E1E3}"/>
              </a:ext>
            </a:extLst>
          </p:cNvPr>
          <p:cNvSpPr/>
          <p:nvPr/>
        </p:nvSpPr>
        <p:spPr bwMode="gray">
          <a:xfrm>
            <a:off x="8625208" y="216640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38" name="正方形/長方形 137">
            <a:extLst>
              <a:ext uri="{FF2B5EF4-FFF2-40B4-BE49-F238E27FC236}">
                <a16:creationId xmlns:a16="http://schemas.microsoft.com/office/drawing/2014/main" id="{7AB4FE92-BDE5-8DB3-7B3C-59FA3C6E4CD3}"/>
              </a:ext>
            </a:extLst>
          </p:cNvPr>
          <p:cNvSpPr/>
          <p:nvPr/>
        </p:nvSpPr>
        <p:spPr bwMode="gray">
          <a:xfrm>
            <a:off x="5034540" y="1879071"/>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39" name="正方形/長方形 138">
            <a:extLst>
              <a:ext uri="{FF2B5EF4-FFF2-40B4-BE49-F238E27FC236}">
                <a16:creationId xmlns:a16="http://schemas.microsoft.com/office/drawing/2014/main" id="{7B827870-F298-4EAF-EE85-7DDC62285753}"/>
              </a:ext>
            </a:extLst>
          </p:cNvPr>
          <p:cNvSpPr/>
          <p:nvPr/>
        </p:nvSpPr>
        <p:spPr bwMode="gray">
          <a:xfrm>
            <a:off x="5034540" y="217778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45" name="正方形/長方形 144">
            <a:extLst>
              <a:ext uri="{FF2B5EF4-FFF2-40B4-BE49-F238E27FC236}">
                <a16:creationId xmlns:a16="http://schemas.microsoft.com/office/drawing/2014/main" id="{763FD586-4B40-9BDD-0497-D09DE6932631}"/>
              </a:ext>
            </a:extLst>
          </p:cNvPr>
          <p:cNvSpPr/>
          <p:nvPr/>
        </p:nvSpPr>
        <p:spPr bwMode="gray">
          <a:xfrm>
            <a:off x="6226933" y="1879071"/>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46" name="正方形/長方形 145">
            <a:extLst>
              <a:ext uri="{FF2B5EF4-FFF2-40B4-BE49-F238E27FC236}">
                <a16:creationId xmlns:a16="http://schemas.microsoft.com/office/drawing/2014/main" id="{293ECCFA-E0A9-56CD-317D-84D2AC7058B9}"/>
              </a:ext>
            </a:extLst>
          </p:cNvPr>
          <p:cNvSpPr/>
          <p:nvPr/>
        </p:nvSpPr>
        <p:spPr bwMode="gray">
          <a:xfrm>
            <a:off x="6226933" y="2476493"/>
            <a:ext cx="114643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47" name="正方形/長方形 146">
            <a:extLst>
              <a:ext uri="{FF2B5EF4-FFF2-40B4-BE49-F238E27FC236}">
                <a16:creationId xmlns:a16="http://schemas.microsoft.com/office/drawing/2014/main" id="{828074DE-D50B-6F28-E33D-FA1E6E3E4135}"/>
              </a:ext>
            </a:extLst>
          </p:cNvPr>
          <p:cNvSpPr/>
          <p:nvPr/>
        </p:nvSpPr>
        <p:spPr bwMode="gray">
          <a:xfrm>
            <a:off x="7430490" y="1879071"/>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51" name="正方形/長方形 150">
            <a:extLst>
              <a:ext uri="{FF2B5EF4-FFF2-40B4-BE49-F238E27FC236}">
                <a16:creationId xmlns:a16="http://schemas.microsoft.com/office/drawing/2014/main" id="{190811E2-D246-354B-2C9A-E7E3145E9010}"/>
              </a:ext>
            </a:extLst>
          </p:cNvPr>
          <p:cNvSpPr/>
          <p:nvPr/>
        </p:nvSpPr>
        <p:spPr bwMode="gray">
          <a:xfrm>
            <a:off x="7430490" y="2177782"/>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75" name="正方形/長方形 174">
            <a:extLst>
              <a:ext uri="{FF2B5EF4-FFF2-40B4-BE49-F238E27FC236}">
                <a16:creationId xmlns:a16="http://schemas.microsoft.com/office/drawing/2014/main" id="{831A6B03-9FB2-0151-8727-FF2F53491632}"/>
              </a:ext>
            </a:extLst>
          </p:cNvPr>
          <p:cNvSpPr/>
          <p:nvPr/>
        </p:nvSpPr>
        <p:spPr bwMode="gray">
          <a:xfrm>
            <a:off x="3848281" y="1873029"/>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77" name="正方形/長方形 176">
            <a:extLst>
              <a:ext uri="{FF2B5EF4-FFF2-40B4-BE49-F238E27FC236}">
                <a16:creationId xmlns:a16="http://schemas.microsoft.com/office/drawing/2014/main" id="{37B99900-2FA2-F77C-CB92-6467EC28FF82}"/>
              </a:ext>
            </a:extLst>
          </p:cNvPr>
          <p:cNvSpPr/>
          <p:nvPr/>
        </p:nvSpPr>
        <p:spPr bwMode="gray">
          <a:xfrm>
            <a:off x="595512" y="1879071"/>
            <a:ext cx="835615" cy="288000"/>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900">
                <a:solidFill>
                  <a:prstClr val="black"/>
                </a:solidFill>
                <a:latin typeface="+mn-lt"/>
                <a:cs typeface="+mn-cs"/>
              </a:rPr>
              <a:t>公益企業</a:t>
            </a:r>
            <a:endParaRPr kumimoji="1" lang="en-US" altLang="ja-JP" sz="900">
              <a:solidFill>
                <a:prstClr val="black"/>
              </a:solidFill>
              <a:latin typeface="Calibri Light"/>
              <a:ea typeface="Yu Gothic UI"/>
            </a:endParaRPr>
          </a:p>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900" b="0" i="0" strike="noStrike" kern="1200" cap="none" spc="0" normalizeH="0" baseline="0" noProof="0">
                <a:ln>
                  <a:noFill/>
                </a:ln>
                <a:solidFill>
                  <a:prstClr val="black"/>
                </a:solidFill>
                <a:effectLst/>
                <a:uLnTx/>
                <a:uFillTx/>
                <a:latin typeface="Calibri Light"/>
                <a:ea typeface="Yu Gothic UI"/>
                <a:cs typeface="Arial" charset="0"/>
              </a:rPr>
              <a:t>道路占用許可</a:t>
            </a:r>
          </a:p>
        </p:txBody>
      </p:sp>
      <p:sp>
        <p:nvSpPr>
          <p:cNvPr id="178" name="正方形/長方形 177">
            <a:extLst>
              <a:ext uri="{FF2B5EF4-FFF2-40B4-BE49-F238E27FC236}">
                <a16:creationId xmlns:a16="http://schemas.microsoft.com/office/drawing/2014/main" id="{24E57866-65BB-9EE5-A354-164B82F79248}"/>
              </a:ext>
            </a:extLst>
          </p:cNvPr>
          <p:cNvSpPr/>
          <p:nvPr/>
        </p:nvSpPr>
        <p:spPr bwMode="gray">
          <a:xfrm>
            <a:off x="595512" y="2177782"/>
            <a:ext cx="835615" cy="288000"/>
          </a:xfrm>
          <a:prstGeom prst="rect">
            <a:avLst/>
          </a:prstGeom>
          <a:solidFill>
            <a:srgbClr val="BBBCBC"/>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900">
                <a:solidFill>
                  <a:prstClr val="black"/>
                </a:solidFill>
                <a:latin typeface="Calibri Light"/>
                <a:ea typeface="Yu Gothic UI"/>
              </a:rPr>
              <a:t>電線共同溝</a:t>
            </a:r>
            <a:endParaRPr kumimoji="1" lang="en-US" altLang="ja-JP" sz="900">
              <a:solidFill>
                <a:prstClr val="black"/>
              </a:solidFill>
              <a:latin typeface="Calibri Light"/>
              <a:ea typeface="Yu Gothic UI"/>
            </a:endParaRPr>
          </a:p>
          <a:p>
            <a:pPr algn="ctr" defTabSz="990564" fontAlgn="auto">
              <a:spcBef>
                <a:spcPts val="0"/>
              </a:spcBef>
              <a:spcAft>
                <a:spcPts val="0"/>
              </a:spcAft>
              <a:buSzPct val="100000"/>
              <a:defRPr/>
            </a:pPr>
            <a:r>
              <a:rPr kumimoji="1" lang="ja-JP" altLang="en-US" sz="900">
                <a:solidFill>
                  <a:prstClr val="black"/>
                </a:solidFill>
                <a:latin typeface="Calibri Light"/>
                <a:ea typeface="Yu Gothic UI"/>
              </a:rPr>
              <a:t>管理・占用</a:t>
            </a:r>
            <a:r>
              <a:rPr kumimoji="1" lang="ja-JP" altLang="en-US" sz="900">
                <a:solidFill>
                  <a:prstClr val="black"/>
                </a:solidFill>
                <a:latin typeface="Calibri Light"/>
              </a:rPr>
              <a:t>許可</a:t>
            </a:r>
            <a:endParaRPr kumimoji="1" lang="ja-JP" altLang="en-US" sz="900">
              <a:solidFill>
                <a:prstClr val="black"/>
              </a:solidFill>
              <a:latin typeface="Calibri Light"/>
              <a:ea typeface="Yu Gothic UI"/>
            </a:endParaRPr>
          </a:p>
        </p:txBody>
      </p:sp>
      <p:sp>
        <p:nvSpPr>
          <p:cNvPr id="10" name="正方形/長方形 9">
            <a:extLst>
              <a:ext uri="{FF2B5EF4-FFF2-40B4-BE49-F238E27FC236}">
                <a16:creationId xmlns:a16="http://schemas.microsoft.com/office/drawing/2014/main" id="{93F2DD22-9F40-DBCF-1DCD-9EB3BEC75684}"/>
              </a:ext>
            </a:extLst>
          </p:cNvPr>
          <p:cNvSpPr/>
          <p:nvPr/>
        </p:nvSpPr>
        <p:spPr bwMode="gray">
          <a:xfrm>
            <a:off x="587255" y="4866181"/>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solidFill>
                  <a:prstClr val="black"/>
                </a:solidFill>
                <a:latin typeface="Calibri Light"/>
              </a:rPr>
              <a:t>行為許可</a:t>
            </a:r>
            <a:endParaRPr kumimoji="1" lang="zh-TW" altLang="en-US" sz="1050">
              <a:solidFill>
                <a:prstClr val="black"/>
              </a:solidFill>
              <a:latin typeface="Calibri Light"/>
            </a:endParaRPr>
          </a:p>
        </p:txBody>
      </p:sp>
      <p:sp>
        <p:nvSpPr>
          <p:cNvPr id="6" name="タイトル 5">
            <a:extLst>
              <a:ext uri="{FF2B5EF4-FFF2-40B4-BE49-F238E27FC236}">
                <a16:creationId xmlns:a16="http://schemas.microsoft.com/office/drawing/2014/main" id="{F8C18F3E-67C5-498D-DCC5-5CA262F810AE}"/>
              </a:ext>
            </a:extLst>
          </p:cNvPr>
          <p:cNvSpPr>
            <a:spLocks noGrp="1"/>
          </p:cNvSpPr>
          <p:nvPr>
            <p:ph type="title"/>
          </p:nvPr>
        </p:nvSpPr>
        <p:spPr/>
        <p:txBody>
          <a:bodyPr/>
          <a:lstStyle/>
          <a:p>
            <a:r>
              <a:rPr lang="ja-JP" altLang="en-US"/>
              <a:t>前述の業務共通化対象については、共通の電子申請システムと許可システムを利用する方針としている。また電子申請、電子署名システムは別調達を想定している。</a:t>
            </a:r>
          </a:p>
        </p:txBody>
      </p:sp>
      <p:sp>
        <p:nvSpPr>
          <p:cNvPr id="46" name="正方形/長方形 45">
            <a:extLst>
              <a:ext uri="{FF2B5EF4-FFF2-40B4-BE49-F238E27FC236}">
                <a16:creationId xmlns:a16="http://schemas.microsoft.com/office/drawing/2014/main" id="{63749EC3-359A-B62B-DA09-ED29AFFEA7A3}"/>
              </a:ext>
            </a:extLst>
          </p:cNvPr>
          <p:cNvSpPr/>
          <p:nvPr/>
        </p:nvSpPr>
        <p:spPr bwMode="gray">
          <a:xfrm>
            <a:off x="587255" y="5164892"/>
            <a:ext cx="835615" cy="288000"/>
          </a:xfrm>
          <a:prstGeom prst="rect">
            <a:avLst/>
          </a:prstGeom>
          <a:solidFill>
            <a:schemeClr val="accent6">
              <a:lumMod val="20000"/>
              <a:lumOff val="80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zh-TW" altLang="en-US" sz="1050">
                <a:solidFill>
                  <a:prstClr val="black"/>
                </a:solidFill>
                <a:latin typeface="Calibri Light"/>
              </a:rPr>
              <a:t>行政財産</a:t>
            </a:r>
            <a:br>
              <a:rPr kumimoji="1" lang="en-US" altLang="zh-TW" sz="1050">
                <a:solidFill>
                  <a:prstClr val="black"/>
                </a:solidFill>
                <a:latin typeface="Calibri Light"/>
              </a:rPr>
            </a:br>
            <a:r>
              <a:rPr kumimoji="1" lang="zh-TW" altLang="en-US" sz="1050">
                <a:solidFill>
                  <a:prstClr val="black"/>
                </a:solidFill>
                <a:latin typeface="Calibri Light"/>
              </a:rPr>
              <a:t>使用許可</a:t>
            </a:r>
            <a:endParaRPr kumimoji="1" lang="ja-JP" altLang="en-US" sz="1050">
              <a:solidFill>
                <a:prstClr val="black"/>
              </a:solidFill>
              <a:latin typeface="Calibri Light"/>
            </a:endParaRPr>
          </a:p>
        </p:txBody>
      </p:sp>
      <p:sp>
        <p:nvSpPr>
          <p:cNvPr id="47" name="正方形/長方形 46">
            <a:extLst>
              <a:ext uri="{FF2B5EF4-FFF2-40B4-BE49-F238E27FC236}">
                <a16:creationId xmlns:a16="http://schemas.microsoft.com/office/drawing/2014/main" id="{F8EA15AB-2684-0AC8-A779-7F50F597CD9C}"/>
              </a:ext>
            </a:extLst>
          </p:cNvPr>
          <p:cNvSpPr/>
          <p:nvPr/>
        </p:nvSpPr>
        <p:spPr bwMode="gray">
          <a:xfrm>
            <a:off x="2655239" y="516489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48" name="正方形/長方形 47">
            <a:extLst>
              <a:ext uri="{FF2B5EF4-FFF2-40B4-BE49-F238E27FC236}">
                <a16:creationId xmlns:a16="http://schemas.microsoft.com/office/drawing/2014/main" id="{910568F2-B4B0-D510-E4E1-8C6F43F51A11}"/>
              </a:ext>
            </a:extLst>
          </p:cNvPr>
          <p:cNvSpPr/>
          <p:nvPr/>
        </p:nvSpPr>
        <p:spPr bwMode="gray">
          <a:xfrm>
            <a:off x="8625208" y="516489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49" name="正方形/長方形 48">
            <a:extLst>
              <a:ext uri="{FF2B5EF4-FFF2-40B4-BE49-F238E27FC236}">
                <a16:creationId xmlns:a16="http://schemas.microsoft.com/office/drawing/2014/main" id="{CD7EF162-ABB1-42E9-729A-116043824949}"/>
              </a:ext>
            </a:extLst>
          </p:cNvPr>
          <p:cNvSpPr/>
          <p:nvPr/>
        </p:nvSpPr>
        <p:spPr bwMode="gray">
          <a:xfrm>
            <a:off x="5034540" y="516489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51" name="正方形/長方形 50">
            <a:extLst>
              <a:ext uri="{FF2B5EF4-FFF2-40B4-BE49-F238E27FC236}">
                <a16:creationId xmlns:a16="http://schemas.microsoft.com/office/drawing/2014/main" id="{03AC1F9B-A082-2336-2B8F-24C9AEDE7AAE}"/>
              </a:ext>
            </a:extLst>
          </p:cNvPr>
          <p:cNvSpPr/>
          <p:nvPr/>
        </p:nvSpPr>
        <p:spPr bwMode="gray">
          <a:xfrm>
            <a:off x="7430490" y="5164892"/>
            <a:ext cx="1132750"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53" name="正方形/長方形 52">
            <a:extLst>
              <a:ext uri="{FF2B5EF4-FFF2-40B4-BE49-F238E27FC236}">
                <a16:creationId xmlns:a16="http://schemas.microsoft.com/office/drawing/2014/main" id="{072820D2-1609-6069-24DA-98589A483534}"/>
              </a:ext>
            </a:extLst>
          </p:cNvPr>
          <p:cNvSpPr/>
          <p:nvPr/>
        </p:nvSpPr>
        <p:spPr bwMode="gray">
          <a:xfrm>
            <a:off x="3848281" y="516489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54" name="正方形/長方形 53">
            <a:extLst>
              <a:ext uri="{FF2B5EF4-FFF2-40B4-BE49-F238E27FC236}">
                <a16:creationId xmlns:a16="http://schemas.microsoft.com/office/drawing/2014/main" id="{44DDCDA8-1E9B-8229-B9D5-9729B8C2849F}"/>
              </a:ext>
            </a:extLst>
          </p:cNvPr>
          <p:cNvSpPr/>
          <p:nvPr/>
        </p:nvSpPr>
        <p:spPr bwMode="gray">
          <a:xfrm>
            <a:off x="1475078" y="5164892"/>
            <a:ext cx="1129464" cy="288000"/>
          </a:xfrm>
          <a:prstGeom prst="rect">
            <a:avLst/>
          </a:prstGeom>
          <a:solidFill>
            <a:schemeClr val="bg1">
              <a:lumMod val="85000"/>
            </a:schemeClr>
          </a:solidFill>
          <a:ln w="12700" algn="ctr">
            <a:solidFill>
              <a:schemeClr val="bg1">
                <a:lumMod val="9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strike="noStrike" kern="1200" cap="none" spc="0" normalizeH="0" baseline="0" noProof="0">
              <a:ln>
                <a:noFill/>
              </a:ln>
              <a:solidFill>
                <a:prstClr val="black"/>
              </a:solidFill>
              <a:effectLst/>
              <a:uLnTx/>
              <a:uFillTx/>
              <a:latin typeface="+mn-ea"/>
              <a:cs typeface="Arial" charset="0"/>
            </a:endParaRPr>
          </a:p>
        </p:txBody>
      </p:sp>
      <p:sp>
        <p:nvSpPr>
          <p:cNvPr id="56" name="正方形/長方形 55">
            <a:extLst>
              <a:ext uri="{FF2B5EF4-FFF2-40B4-BE49-F238E27FC236}">
                <a16:creationId xmlns:a16="http://schemas.microsoft.com/office/drawing/2014/main" id="{20684099-421F-1574-88FB-D2557B1DB301}"/>
              </a:ext>
            </a:extLst>
          </p:cNvPr>
          <p:cNvSpPr/>
          <p:nvPr/>
        </p:nvSpPr>
        <p:spPr bwMode="gray">
          <a:xfrm rot="16200000">
            <a:off x="277754" y="5189475"/>
            <a:ext cx="287533" cy="247690"/>
          </a:xfrm>
          <a:prstGeom prst="rect">
            <a:avLst/>
          </a:prstGeom>
          <a:solidFill>
            <a:schemeClr val="tx1"/>
          </a:solidFill>
          <a:ln w="12700" algn="ctr">
            <a:solidFill>
              <a:schemeClr val="tx1"/>
            </a:solidFill>
            <a:miter lim="800000"/>
            <a:headEnd/>
            <a:tailEnd/>
          </a:ln>
        </p:spPr>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white"/>
                </a:solidFill>
                <a:latin typeface="Calibri Light"/>
                <a:ea typeface="Yu Gothic UI"/>
              </a:rPr>
              <a:t>共通</a:t>
            </a:r>
          </a:p>
        </p:txBody>
      </p:sp>
      <p:sp>
        <p:nvSpPr>
          <p:cNvPr id="179" name="正方形/長方形 178">
            <a:extLst>
              <a:ext uri="{FF2B5EF4-FFF2-40B4-BE49-F238E27FC236}">
                <a16:creationId xmlns:a16="http://schemas.microsoft.com/office/drawing/2014/main" id="{C16BFE31-1A0D-53A3-DD81-057C4838AFFF}"/>
              </a:ext>
            </a:extLst>
          </p:cNvPr>
          <p:cNvSpPr/>
          <p:nvPr/>
        </p:nvSpPr>
        <p:spPr bwMode="gray">
          <a:xfrm>
            <a:off x="7091444" y="1949484"/>
            <a:ext cx="247691" cy="3456669"/>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rPr>
              <a:t>財務会計システム</a:t>
            </a:r>
            <a:r>
              <a:rPr kumimoji="1" lang="en-US" altLang="ja-JP" sz="1200" baseline="30000">
                <a:latin typeface="Calibri Light"/>
              </a:rPr>
              <a:t>※5</a:t>
            </a:r>
            <a:endParaRPr kumimoji="1" lang="en-US" altLang="ja-JP" sz="1200" b="0" i="0" strike="noStrike" kern="1200" cap="none" spc="0" normalizeH="0" baseline="0" noProof="0">
              <a:ln>
                <a:noFill/>
              </a:ln>
              <a:effectLst/>
              <a:uLnTx/>
              <a:uFillTx/>
              <a:latin typeface="Calibri Light"/>
              <a:ea typeface="Yu Gothic UI"/>
              <a:cs typeface="Arial" charset="0"/>
            </a:endParaRPr>
          </a:p>
        </p:txBody>
      </p:sp>
      <p:sp>
        <p:nvSpPr>
          <p:cNvPr id="2" name="正方形/長方形 1">
            <a:extLst>
              <a:ext uri="{FF2B5EF4-FFF2-40B4-BE49-F238E27FC236}">
                <a16:creationId xmlns:a16="http://schemas.microsoft.com/office/drawing/2014/main" id="{6B96D0F1-D368-DEE1-7527-9885B7F1EBDD}"/>
              </a:ext>
            </a:extLst>
          </p:cNvPr>
          <p:cNvSpPr/>
          <p:nvPr/>
        </p:nvSpPr>
        <p:spPr bwMode="gray">
          <a:xfrm>
            <a:off x="9320133" y="1978673"/>
            <a:ext cx="380481" cy="3427480"/>
          </a:xfrm>
          <a:prstGeom prst="rect">
            <a:avLst/>
          </a:prstGeom>
          <a:solidFill>
            <a:schemeClr val="accent6">
              <a:lumMod val="50000"/>
            </a:schemeClr>
          </a:solidFill>
          <a:ln w="1270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strike="noStrike" kern="1200" cap="none" spc="0" normalizeH="0" baseline="0" noProof="0">
                <a:ln>
                  <a:noFill/>
                </a:ln>
                <a:solidFill>
                  <a:schemeClr val="bg1"/>
                </a:solidFill>
                <a:effectLst/>
                <a:uLnTx/>
                <a:uFillTx/>
                <a:latin typeface="Calibri Light"/>
                <a:ea typeface="Yu Gothic UI"/>
                <a:cs typeface="Arial" charset="0"/>
              </a:rPr>
              <a:t>FAQ</a:t>
            </a:r>
            <a:br>
              <a:rPr kumimoji="1" lang="en-US" altLang="ja-JP" sz="1200" b="0" i="0" strike="noStrike" kern="1200" cap="none" spc="0" normalizeH="0" baseline="0" noProof="0">
                <a:ln>
                  <a:noFill/>
                </a:ln>
                <a:solidFill>
                  <a:schemeClr val="bg1"/>
                </a:solidFill>
                <a:effectLst/>
                <a:uLnTx/>
                <a:uFillTx/>
                <a:latin typeface="Calibri Light"/>
                <a:ea typeface="Yu Gothic UI"/>
                <a:cs typeface="Arial" charset="0"/>
              </a:rPr>
            </a:br>
            <a:r>
              <a:rPr kumimoji="1" lang="ja-JP" altLang="en-US" sz="1200" b="0" i="0" strike="noStrike" kern="1200" cap="none" spc="0" normalizeH="0" baseline="0" noProof="0">
                <a:ln>
                  <a:noFill/>
                </a:ln>
                <a:solidFill>
                  <a:schemeClr val="bg1"/>
                </a:solidFill>
                <a:effectLst/>
                <a:uLnTx/>
                <a:uFillTx/>
                <a:latin typeface="Calibri Light"/>
                <a:ea typeface="Yu Gothic UI"/>
                <a:cs typeface="Arial" charset="0"/>
              </a:rPr>
              <a:t>ｼｽﾃﾑ</a:t>
            </a:r>
            <a:endParaRPr kumimoji="1" lang="en-US" altLang="ja-JP" sz="1200" b="0" i="0" strike="noStrike" kern="1200" cap="none" spc="0" normalizeH="0" baseline="0" noProof="0">
              <a:ln>
                <a:noFill/>
              </a:ln>
              <a:solidFill>
                <a:schemeClr val="bg1"/>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aseline="30000">
                <a:solidFill>
                  <a:schemeClr val="bg1"/>
                </a:solidFill>
                <a:latin typeface="Calibri Light"/>
                <a:ea typeface="Yu Gothic UI"/>
              </a:rPr>
              <a:t>※</a:t>
            </a:r>
            <a:r>
              <a:rPr kumimoji="1" lang="ja-JP" altLang="en-US" sz="1200" baseline="30000">
                <a:solidFill>
                  <a:schemeClr val="bg1"/>
                </a:solidFill>
                <a:latin typeface="Calibri Light"/>
                <a:ea typeface="Yu Gothic UI"/>
              </a:rPr>
              <a:t>４</a:t>
            </a:r>
            <a:endParaRPr kumimoji="1" lang="en-US" altLang="ja-JP" sz="1200" b="0" i="0" strike="noStrike" kern="1200" cap="none" spc="0" normalizeH="0" baseline="0" noProof="0">
              <a:ln>
                <a:noFill/>
              </a:ln>
              <a:solidFill>
                <a:schemeClr val="bg1"/>
              </a:solidFill>
              <a:effectLst/>
              <a:uLnTx/>
              <a:uFillTx/>
              <a:latin typeface="Calibri Light"/>
              <a:ea typeface="Yu Gothic UI"/>
              <a:cs typeface="Arial" charset="0"/>
            </a:endParaRPr>
          </a:p>
        </p:txBody>
      </p:sp>
      <p:sp>
        <p:nvSpPr>
          <p:cNvPr id="182" name="正方形/長方形 181">
            <a:extLst>
              <a:ext uri="{FF2B5EF4-FFF2-40B4-BE49-F238E27FC236}">
                <a16:creationId xmlns:a16="http://schemas.microsoft.com/office/drawing/2014/main" id="{1785A184-5C1A-237D-5C45-9CDDCBB399E9}"/>
              </a:ext>
            </a:extLst>
          </p:cNvPr>
          <p:cNvSpPr/>
          <p:nvPr/>
        </p:nvSpPr>
        <p:spPr bwMode="gray">
          <a:xfrm rot="16200000">
            <a:off x="4166050" y="-672117"/>
            <a:ext cx="193855" cy="5511949"/>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Calibri Light"/>
                <a:ea typeface="Yu Gothic UI"/>
              </a:rPr>
              <a:t>アポロシステム</a:t>
            </a:r>
            <a:r>
              <a:rPr kumimoji="1" lang="en-US" altLang="ja-JP" sz="1200" baseline="30000">
                <a:solidFill>
                  <a:prstClr val="black"/>
                </a:solidFill>
                <a:latin typeface="Calibri Light"/>
                <a:ea typeface="Yu Gothic UI"/>
              </a:rPr>
              <a:t>※1</a:t>
            </a:r>
            <a:endParaRPr kumimoji="1" lang="en-US" altLang="ja-JP" sz="1200" b="0" i="0" u="none" strike="noStrike" kern="1200" cap="none" spc="0" normalizeH="0" baseline="30000" noProof="0">
              <a:ln>
                <a:noFill/>
              </a:ln>
              <a:solidFill>
                <a:prstClr val="black"/>
              </a:solidFill>
              <a:effectLst/>
              <a:uLnTx/>
              <a:uFillTx/>
              <a:latin typeface="Calibri Light"/>
              <a:ea typeface="Yu Gothic UI"/>
              <a:cs typeface="Arial" charset="0"/>
            </a:endParaRPr>
          </a:p>
        </p:txBody>
      </p:sp>
      <p:sp>
        <p:nvSpPr>
          <p:cNvPr id="184" name="正方形/長方形 183">
            <a:extLst>
              <a:ext uri="{FF2B5EF4-FFF2-40B4-BE49-F238E27FC236}">
                <a16:creationId xmlns:a16="http://schemas.microsoft.com/office/drawing/2014/main" id="{4E087D3E-6112-5326-4410-1AB035D7C3D6}"/>
              </a:ext>
            </a:extLst>
          </p:cNvPr>
          <p:cNvSpPr/>
          <p:nvPr/>
        </p:nvSpPr>
        <p:spPr bwMode="gray">
          <a:xfrm rot="16200000">
            <a:off x="8289758" y="1212589"/>
            <a:ext cx="193855" cy="1726021"/>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アポロシステム</a:t>
            </a:r>
            <a:r>
              <a:rPr kumimoji="1" lang="en-US" altLang="ja-JP" sz="1200" baseline="30000">
                <a:solidFill>
                  <a:prstClr val="black"/>
                </a:solidFill>
                <a:latin typeface="Calibri Light"/>
                <a:ea typeface="Yu Gothic UI"/>
              </a:rPr>
              <a:t>※1</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85" name="正方形/長方形 184">
            <a:extLst>
              <a:ext uri="{FF2B5EF4-FFF2-40B4-BE49-F238E27FC236}">
                <a16:creationId xmlns:a16="http://schemas.microsoft.com/office/drawing/2014/main" id="{58337A3B-F17C-CA6B-F70D-76044E92A159}"/>
              </a:ext>
            </a:extLst>
          </p:cNvPr>
          <p:cNvSpPr/>
          <p:nvPr/>
        </p:nvSpPr>
        <p:spPr bwMode="gray">
          <a:xfrm rot="16200000">
            <a:off x="4161512" y="-405869"/>
            <a:ext cx="193855" cy="5521022"/>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Calibri Light"/>
                <a:ea typeface="Yu Gothic UI"/>
              </a:rPr>
              <a:t>アトムシステム</a:t>
            </a:r>
            <a:r>
              <a:rPr kumimoji="1" lang="en-US" altLang="ja-JP" sz="1200" baseline="30000">
                <a:solidFill>
                  <a:prstClr val="black"/>
                </a:solidFill>
                <a:latin typeface="Calibri Light"/>
                <a:ea typeface="Yu Gothic UI"/>
              </a:rPr>
              <a:t>※1</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86" name="正方形/長方形 185">
            <a:extLst>
              <a:ext uri="{FF2B5EF4-FFF2-40B4-BE49-F238E27FC236}">
                <a16:creationId xmlns:a16="http://schemas.microsoft.com/office/drawing/2014/main" id="{C894DE24-592B-0516-FA69-BE1578094F6F}"/>
              </a:ext>
            </a:extLst>
          </p:cNvPr>
          <p:cNvSpPr/>
          <p:nvPr/>
        </p:nvSpPr>
        <p:spPr bwMode="gray">
          <a:xfrm rot="16200000">
            <a:off x="8287127" y="1483916"/>
            <a:ext cx="193855" cy="1738910"/>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アトムシステム</a:t>
            </a:r>
            <a:r>
              <a:rPr kumimoji="1" lang="en-US" altLang="ja-JP" sz="1200" baseline="30000">
                <a:solidFill>
                  <a:prstClr val="black"/>
                </a:solidFill>
                <a:latin typeface="Calibri Light"/>
                <a:ea typeface="Yu Gothic UI"/>
              </a:rPr>
              <a:t>※1</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89" name="正方形/長方形 188">
            <a:extLst>
              <a:ext uri="{FF2B5EF4-FFF2-40B4-BE49-F238E27FC236}">
                <a16:creationId xmlns:a16="http://schemas.microsoft.com/office/drawing/2014/main" id="{7428EE07-0152-3ACA-72AE-02E065AF61D9}"/>
              </a:ext>
            </a:extLst>
          </p:cNvPr>
          <p:cNvSpPr/>
          <p:nvPr/>
        </p:nvSpPr>
        <p:spPr bwMode="gray">
          <a:xfrm rot="16200000">
            <a:off x="4167479" y="-127835"/>
            <a:ext cx="193855" cy="5521020"/>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Calibri Light"/>
                <a:ea typeface="Yu Gothic UI"/>
              </a:rPr>
              <a:t>道路工事調整システム</a:t>
            </a:r>
            <a:r>
              <a:rPr kumimoji="1" lang="en-US" altLang="ja-JP" sz="1200" baseline="30000">
                <a:solidFill>
                  <a:prstClr val="black"/>
                </a:solidFill>
                <a:latin typeface="Calibri Light"/>
                <a:ea typeface="Yu Gothic UI"/>
              </a:rPr>
              <a:t>※1</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90" name="正方形/長方形 189">
            <a:extLst>
              <a:ext uri="{FF2B5EF4-FFF2-40B4-BE49-F238E27FC236}">
                <a16:creationId xmlns:a16="http://schemas.microsoft.com/office/drawing/2014/main" id="{78386F82-2F7B-42A4-9BB7-300BCAF05C7F}"/>
              </a:ext>
            </a:extLst>
          </p:cNvPr>
          <p:cNvSpPr/>
          <p:nvPr/>
        </p:nvSpPr>
        <p:spPr bwMode="gray">
          <a:xfrm rot="16200000">
            <a:off x="8288836" y="1782486"/>
            <a:ext cx="193855" cy="1726022"/>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道路工事調整システム</a:t>
            </a:r>
            <a:r>
              <a:rPr kumimoji="1" lang="en-US" altLang="ja-JP" sz="1200" baseline="30000">
                <a:solidFill>
                  <a:prstClr val="black"/>
                </a:solidFill>
                <a:latin typeface="Calibri Light"/>
                <a:ea typeface="Yu Gothic UI"/>
              </a:rPr>
              <a:t>※1</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36" name="正方形/長方形 35">
            <a:extLst>
              <a:ext uri="{FF2B5EF4-FFF2-40B4-BE49-F238E27FC236}">
                <a16:creationId xmlns:a16="http://schemas.microsoft.com/office/drawing/2014/main" id="{FDA32866-5344-1815-A250-B70331F96D56}"/>
              </a:ext>
            </a:extLst>
          </p:cNvPr>
          <p:cNvSpPr/>
          <p:nvPr/>
        </p:nvSpPr>
        <p:spPr bwMode="gray">
          <a:xfrm>
            <a:off x="2054722" y="3082307"/>
            <a:ext cx="1152851" cy="2313883"/>
          </a:xfrm>
          <a:prstGeom prst="rect">
            <a:avLst/>
          </a:prstGeom>
          <a:solidFill>
            <a:schemeClr val="accent6">
              <a:lumMod val="60000"/>
              <a:lumOff val="40000"/>
            </a:schemeClr>
          </a:solidFill>
          <a:ln w="12700" algn="ctr">
            <a:solidFill>
              <a:schemeClr val="bg1">
                <a:lumMod val="50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latin typeface="+mn-ea"/>
              </a:rPr>
              <a:t>許可システム</a:t>
            </a:r>
            <a:r>
              <a:rPr kumimoji="1" lang="en-US" altLang="ja-JP" sz="1200" baseline="30000">
                <a:latin typeface="Calibri Light"/>
              </a:rPr>
              <a:t>※3</a:t>
            </a:r>
            <a:r>
              <a:rPr kumimoji="1" lang="en-US" altLang="ja-JP" sz="1200" baseline="30000">
                <a:latin typeface="Calibri Light"/>
                <a:ea typeface="Yu Gothic UI"/>
              </a:rPr>
              <a:t> </a:t>
            </a:r>
            <a:endParaRPr kumimoji="1" lang="ja-JP" altLang="en-US" sz="1200">
              <a:latin typeface="+mn-ea"/>
            </a:endParaRPr>
          </a:p>
        </p:txBody>
      </p:sp>
      <p:sp>
        <p:nvSpPr>
          <p:cNvPr id="42" name="正方形/長方形 41">
            <a:extLst>
              <a:ext uri="{FF2B5EF4-FFF2-40B4-BE49-F238E27FC236}">
                <a16:creationId xmlns:a16="http://schemas.microsoft.com/office/drawing/2014/main" id="{069E08BF-3D97-4DD4-F8AB-FFCE15CAA2DC}"/>
              </a:ext>
            </a:extLst>
          </p:cNvPr>
          <p:cNvSpPr/>
          <p:nvPr/>
        </p:nvSpPr>
        <p:spPr bwMode="gray">
          <a:xfrm>
            <a:off x="4456959" y="3082307"/>
            <a:ext cx="2239878" cy="2297088"/>
          </a:xfrm>
          <a:prstGeom prst="rect">
            <a:avLst/>
          </a:prstGeom>
          <a:solidFill>
            <a:schemeClr val="accent6">
              <a:lumMod val="60000"/>
              <a:lumOff val="40000"/>
            </a:schemeClr>
          </a:solidFill>
          <a:ln w="12700" algn="ctr">
            <a:solidFill>
              <a:schemeClr val="bg1">
                <a:lumMod val="50000"/>
              </a:schemeClr>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latin typeface="+mn-ea"/>
              </a:rPr>
              <a:t>許可システム</a:t>
            </a:r>
            <a:r>
              <a:rPr kumimoji="1" lang="en-US" altLang="ja-JP" sz="1200" baseline="30000">
                <a:latin typeface="Calibri Light"/>
              </a:rPr>
              <a:t>※3</a:t>
            </a:r>
            <a:r>
              <a:rPr kumimoji="1" lang="en-US" altLang="ja-JP" sz="1200" baseline="30000">
                <a:latin typeface="Calibri Light"/>
                <a:ea typeface="Yu Gothic UI"/>
              </a:rPr>
              <a:t> </a:t>
            </a:r>
            <a:endParaRPr kumimoji="1" lang="ja-JP" altLang="en-US" sz="1200">
              <a:latin typeface="+mn-ea"/>
            </a:endParaRPr>
          </a:p>
        </p:txBody>
      </p:sp>
      <p:sp>
        <p:nvSpPr>
          <p:cNvPr id="55" name="正方形/長方形 54">
            <a:extLst>
              <a:ext uri="{FF2B5EF4-FFF2-40B4-BE49-F238E27FC236}">
                <a16:creationId xmlns:a16="http://schemas.microsoft.com/office/drawing/2014/main" id="{D437B56F-0B2B-8A99-FEC9-3F7501819C8E}"/>
              </a:ext>
            </a:extLst>
          </p:cNvPr>
          <p:cNvSpPr/>
          <p:nvPr/>
        </p:nvSpPr>
        <p:spPr bwMode="gray">
          <a:xfrm>
            <a:off x="8064999" y="3082713"/>
            <a:ext cx="1184694" cy="2313409"/>
          </a:xfrm>
          <a:prstGeom prst="rect">
            <a:avLst/>
          </a:prstGeom>
          <a:solidFill>
            <a:schemeClr val="accent6">
              <a:lumMod val="60000"/>
              <a:lumOff val="4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latin typeface="+mn-ea"/>
              </a:rPr>
              <a:t>許可システム</a:t>
            </a:r>
            <a:r>
              <a:rPr kumimoji="1" lang="en-US" altLang="ja-JP" sz="1200" baseline="30000">
                <a:latin typeface="Calibri Light"/>
              </a:rPr>
              <a:t>※3</a:t>
            </a:r>
            <a:endParaRPr kumimoji="1" lang="ja-JP" altLang="en-US" sz="1200">
              <a:latin typeface="+mn-ea"/>
            </a:endParaRPr>
          </a:p>
        </p:txBody>
      </p:sp>
      <p:sp>
        <p:nvSpPr>
          <p:cNvPr id="243" name="正方形/長方形 242">
            <a:extLst>
              <a:ext uri="{FF2B5EF4-FFF2-40B4-BE49-F238E27FC236}">
                <a16:creationId xmlns:a16="http://schemas.microsoft.com/office/drawing/2014/main" id="{7CF33A77-84F6-07B6-8B90-24AD744FEA25}"/>
              </a:ext>
            </a:extLst>
          </p:cNvPr>
          <p:cNvSpPr/>
          <p:nvPr/>
        </p:nvSpPr>
        <p:spPr bwMode="gray">
          <a:xfrm>
            <a:off x="1535074" y="3082307"/>
            <a:ext cx="458182" cy="231388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mn-ea"/>
              </a:rPr>
              <a:t>電子申請システム</a:t>
            </a:r>
            <a:r>
              <a:rPr kumimoji="1" lang="en-US" altLang="ja-JP" sz="1200" baseline="30000">
                <a:solidFill>
                  <a:prstClr val="black"/>
                </a:solidFill>
                <a:latin typeface="+mn-ea"/>
              </a:rPr>
              <a:t>※</a:t>
            </a:r>
            <a:r>
              <a:rPr kumimoji="1" lang="ja-JP" altLang="en-US" sz="1200" baseline="30000">
                <a:solidFill>
                  <a:prstClr val="black"/>
                </a:solidFill>
                <a:latin typeface="+mn-ea"/>
              </a:rPr>
              <a:t>２</a:t>
            </a:r>
          </a:p>
        </p:txBody>
      </p:sp>
      <p:sp>
        <p:nvSpPr>
          <p:cNvPr id="13" name="正方形/長方形 12">
            <a:extLst>
              <a:ext uri="{FF2B5EF4-FFF2-40B4-BE49-F238E27FC236}">
                <a16:creationId xmlns:a16="http://schemas.microsoft.com/office/drawing/2014/main" id="{E1FF8AF1-1F73-E037-A88C-E6A2205E16D1}"/>
              </a:ext>
            </a:extLst>
          </p:cNvPr>
          <p:cNvSpPr/>
          <p:nvPr/>
        </p:nvSpPr>
        <p:spPr bwMode="gray">
          <a:xfrm>
            <a:off x="3914064" y="3082307"/>
            <a:ext cx="458182" cy="2288232"/>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mn-ea"/>
              </a:rPr>
              <a:t>電子申請システム</a:t>
            </a:r>
            <a:r>
              <a:rPr kumimoji="1" lang="en-US" altLang="ja-JP" sz="1200" baseline="30000">
                <a:solidFill>
                  <a:prstClr val="black"/>
                </a:solidFill>
                <a:latin typeface="+mn-ea"/>
              </a:rPr>
              <a:t>※</a:t>
            </a:r>
            <a:r>
              <a:rPr kumimoji="1" lang="ja-JP" altLang="en-US" sz="1200" baseline="30000">
                <a:solidFill>
                  <a:prstClr val="black"/>
                </a:solidFill>
                <a:latin typeface="+mn-ea"/>
              </a:rPr>
              <a:t>２</a:t>
            </a:r>
            <a:endParaRPr kumimoji="1" lang="ja-JP" altLang="en-US" sz="1200">
              <a:solidFill>
                <a:prstClr val="black"/>
              </a:solidFill>
              <a:latin typeface="+mn-ea"/>
            </a:endParaRPr>
          </a:p>
        </p:txBody>
      </p:sp>
      <p:sp>
        <p:nvSpPr>
          <p:cNvPr id="17" name="正方形/長方形 16">
            <a:extLst>
              <a:ext uri="{FF2B5EF4-FFF2-40B4-BE49-F238E27FC236}">
                <a16:creationId xmlns:a16="http://schemas.microsoft.com/office/drawing/2014/main" id="{7A52A5A5-C0A7-DB0C-81E3-58EA914AE91E}"/>
              </a:ext>
            </a:extLst>
          </p:cNvPr>
          <p:cNvSpPr/>
          <p:nvPr/>
        </p:nvSpPr>
        <p:spPr bwMode="gray">
          <a:xfrm>
            <a:off x="7525169" y="3082713"/>
            <a:ext cx="458182" cy="2313409"/>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mn-ea"/>
              </a:rPr>
              <a:t>電子申請システム</a:t>
            </a:r>
            <a:r>
              <a:rPr kumimoji="1" lang="en-US" altLang="ja-JP" sz="1200" baseline="30000">
                <a:solidFill>
                  <a:prstClr val="black"/>
                </a:solidFill>
                <a:latin typeface="+mn-ea"/>
              </a:rPr>
              <a:t>※</a:t>
            </a:r>
            <a:r>
              <a:rPr kumimoji="1" lang="ja-JP" altLang="en-US" sz="1200" baseline="30000">
                <a:solidFill>
                  <a:prstClr val="black"/>
                </a:solidFill>
                <a:latin typeface="+mn-ea"/>
              </a:rPr>
              <a:t>２</a:t>
            </a:r>
            <a:endParaRPr kumimoji="1" lang="ja-JP" altLang="en-US" sz="1200">
              <a:solidFill>
                <a:prstClr val="black"/>
              </a:solidFill>
              <a:latin typeface="+mn-ea"/>
            </a:endParaRPr>
          </a:p>
        </p:txBody>
      </p:sp>
      <p:sp>
        <p:nvSpPr>
          <p:cNvPr id="180" name="正方形/長方形 179">
            <a:extLst>
              <a:ext uri="{FF2B5EF4-FFF2-40B4-BE49-F238E27FC236}">
                <a16:creationId xmlns:a16="http://schemas.microsoft.com/office/drawing/2014/main" id="{346FE716-0202-29B2-548B-C213C9DFA389}"/>
              </a:ext>
            </a:extLst>
          </p:cNvPr>
          <p:cNvSpPr/>
          <p:nvPr/>
        </p:nvSpPr>
        <p:spPr bwMode="gray">
          <a:xfrm>
            <a:off x="6787104" y="3082307"/>
            <a:ext cx="237810" cy="2305848"/>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strike="noStrike" kern="1200" cap="none" spc="0" normalizeH="0" baseline="0" noProof="0" err="1">
                <a:ln>
                  <a:noFill/>
                </a:ln>
                <a:solidFill>
                  <a:prstClr val="black"/>
                </a:solidFill>
                <a:effectLst/>
                <a:uLnTx/>
                <a:uFillTx/>
                <a:latin typeface="Calibri Light"/>
                <a:ea typeface="Yu Gothic UI"/>
                <a:cs typeface="Arial" charset="0"/>
              </a:rPr>
              <a:t>eLTAX</a:t>
            </a:r>
            <a:endParaRPr kumimoji="1" lang="en-US" altLang="ja-JP"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93" name="正方形/長方形 192">
            <a:extLst>
              <a:ext uri="{FF2B5EF4-FFF2-40B4-BE49-F238E27FC236}">
                <a16:creationId xmlns:a16="http://schemas.microsoft.com/office/drawing/2014/main" id="{D3FFFCDF-DF73-8E60-7FA4-EADF97EFDB60}"/>
              </a:ext>
            </a:extLst>
          </p:cNvPr>
          <p:cNvSpPr/>
          <p:nvPr/>
        </p:nvSpPr>
        <p:spPr bwMode="gray">
          <a:xfrm>
            <a:off x="3487715" y="3066394"/>
            <a:ext cx="231635" cy="2332406"/>
          </a:xfrm>
          <a:prstGeom prst="rect">
            <a:avLst/>
          </a:prstGeom>
          <a:solidFill>
            <a:schemeClr val="accent6">
              <a:lumMod val="50000"/>
            </a:schemeClr>
          </a:solidFill>
          <a:ln w="1270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Calibri Light"/>
                <a:ea typeface="Yu Gothic UI"/>
              </a:rPr>
              <a:t>電子署名シス</a:t>
            </a:r>
            <a:endParaRPr kumimoji="1" lang="en-US" altLang="ja-JP" sz="1200">
              <a:solidFill>
                <a:schemeClr val="bg1"/>
              </a:solidFill>
              <a:latin typeface="Calibri Light"/>
              <a:ea typeface="Yu Gothic UI"/>
            </a:endParaRPr>
          </a:p>
          <a:p>
            <a:pPr algn="ctr" defTabSz="990564" fontAlgn="auto">
              <a:spcBef>
                <a:spcPts val="0"/>
              </a:spcBef>
              <a:spcAft>
                <a:spcPts val="0"/>
              </a:spcAft>
              <a:buSzPct val="100000"/>
            </a:pPr>
            <a:r>
              <a:rPr kumimoji="1" lang="ja-JP" altLang="en-US" sz="1200">
                <a:solidFill>
                  <a:schemeClr val="bg1"/>
                </a:solidFill>
                <a:latin typeface="Calibri Light"/>
                <a:ea typeface="Yu Gothic UI"/>
              </a:rPr>
              <a:t>テム</a:t>
            </a:r>
            <a:endParaRPr kumimoji="1" lang="en-US" altLang="ja-JP" sz="1200">
              <a:solidFill>
                <a:schemeClr val="bg1"/>
              </a:solidFill>
              <a:latin typeface="Calibri Light"/>
              <a:ea typeface="Yu Gothic UI"/>
            </a:endParaRPr>
          </a:p>
        </p:txBody>
      </p:sp>
      <p:sp>
        <p:nvSpPr>
          <p:cNvPr id="37" name="正方形/長方形 36">
            <a:extLst>
              <a:ext uri="{FF2B5EF4-FFF2-40B4-BE49-F238E27FC236}">
                <a16:creationId xmlns:a16="http://schemas.microsoft.com/office/drawing/2014/main" id="{39CCEFAC-F32A-3FE8-A851-88001DB158B9}"/>
              </a:ext>
            </a:extLst>
          </p:cNvPr>
          <p:cNvSpPr/>
          <p:nvPr/>
        </p:nvSpPr>
        <p:spPr bwMode="gray">
          <a:xfrm rot="16200000">
            <a:off x="4167479" y="166213"/>
            <a:ext cx="193855" cy="5521020"/>
          </a:xfrm>
          <a:prstGeom prst="rect">
            <a:avLst/>
          </a:prstGeom>
          <a:solidFill>
            <a:schemeClr val="bg1"/>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手作業</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38" name="正方形/長方形 37">
            <a:extLst>
              <a:ext uri="{FF2B5EF4-FFF2-40B4-BE49-F238E27FC236}">
                <a16:creationId xmlns:a16="http://schemas.microsoft.com/office/drawing/2014/main" id="{59E2642C-809B-E7E4-5F79-57785D328ACF}"/>
              </a:ext>
            </a:extLst>
          </p:cNvPr>
          <p:cNvSpPr/>
          <p:nvPr/>
        </p:nvSpPr>
        <p:spPr bwMode="gray">
          <a:xfrm rot="16200000">
            <a:off x="8287687" y="2065781"/>
            <a:ext cx="193855" cy="1721882"/>
          </a:xfrm>
          <a:prstGeom prst="rect">
            <a:avLst/>
          </a:prstGeom>
          <a:solidFill>
            <a:schemeClr val="bg1"/>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手作業</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9" name="正方形/長方形 8">
            <a:extLst>
              <a:ext uri="{FF2B5EF4-FFF2-40B4-BE49-F238E27FC236}">
                <a16:creationId xmlns:a16="http://schemas.microsoft.com/office/drawing/2014/main" id="{213D8094-6177-D164-C83B-5C97A87085EA}"/>
              </a:ext>
            </a:extLst>
          </p:cNvPr>
          <p:cNvSpPr/>
          <p:nvPr/>
        </p:nvSpPr>
        <p:spPr bwMode="gray">
          <a:xfrm>
            <a:off x="3228913" y="3066394"/>
            <a:ext cx="231635" cy="2332406"/>
          </a:xfrm>
          <a:prstGeom prst="rect">
            <a:avLst/>
          </a:prstGeom>
          <a:solidFill>
            <a:schemeClr val="accent1">
              <a:lumMod val="40000"/>
              <a:lumOff val="60000"/>
            </a:schemeClr>
          </a:solidFill>
          <a:ln w="12700" algn="ctr">
            <a:solidFill>
              <a:schemeClr val="bg1">
                <a:lumMod val="50000"/>
              </a:schemeClr>
            </a:solidFill>
            <a:miter lim="800000"/>
            <a:headEnd/>
            <a:tailEnd/>
          </a:ln>
        </p:spPr>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strike="noStrike" kern="1200" cap="none" spc="0" normalizeH="0" baseline="0" noProof="0">
                <a:ln>
                  <a:noFill/>
                </a:ln>
                <a:solidFill>
                  <a:prstClr val="black"/>
                </a:solidFill>
                <a:effectLst/>
                <a:uLnTx/>
                <a:uFillTx/>
                <a:latin typeface="Calibri Light"/>
                <a:ea typeface="Yu Gothic UI"/>
                <a:cs typeface="Arial" charset="0"/>
              </a:rPr>
              <a:t>文書管理システム</a:t>
            </a:r>
            <a:endParaRPr kumimoji="1" lang="en-US" altLang="ja-JP" sz="1200" b="0" i="0"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4" name="スライド番号プレースホルダー 9">
            <a:extLst>
              <a:ext uri="{FF2B5EF4-FFF2-40B4-BE49-F238E27FC236}">
                <a16:creationId xmlns:a16="http://schemas.microsoft.com/office/drawing/2014/main" id="{5DAF725E-3D36-4F3D-B5C4-95DCB3858451}"/>
              </a:ext>
            </a:extLst>
          </p:cNvPr>
          <p:cNvSpPr txBox="1">
            <a:spLocks/>
          </p:cNvSpPr>
          <p:nvPr/>
        </p:nvSpPr>
        <p:spPr bwMode="gray">
          <a:xfrm>
            <a:off x="417600" y="6588000"/>
            <a:ext cx="180000" cy="169200"/>
          </a:xfrm>
          <a:prstGeom prst="rect">
            <a:avLst/>
          </a:prstGeom>
        </p:spPr>
        <p:txBody>
          <a:bodyPr vert="horz" lIns="0" tIns="0" rIns="0" bIns="0" rtlCol="0" anchor="b" anchorCtr="0"/>
          <a:lstStyle>
            <a:defPPr>
              <a:defRPr lang="en-US"/>
            </a:defPPr>
            <a:lvl1pPr algn="l" rtl="0" fontAlgn="base">
              <a:spcBef>
                <a:spcPct val="0"/>
              </a:spcBef>
              <a:spcAft>
                <a:spcPct val="0"/>
              </a:spcAft>
              <a:defRPr sz="900" kern="1200" baseline="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AA5FCFE5-FE56-4EF1-80A8-07776887C2A1}" type="slidenum">
              <a:rPr lang="ja-JP" altLang="en-US" smtClean="0"/>
              <a:pPr/>
              <a:t>28</a:t>
            </a:fld>
            <a:endParaRPr lang="ja-JP" altLang="en-US"/>
          </a:p>
        </p:txBody>
      </p:sp>
      <p:sp>
        <p:nvSpPr>
          <p:cNvPr id="15" name="フッター プレースホルダー 8">
            <a:extLst>
              <a:ext uri="{FF2B5EF4-FFF2-40B4-BE49-F238E27FC236}">
                <a16:creationId xmlns:a16="http://schemas.microsoft.com/office/drawing/2014/main" id="{7BFCC396-5857-235C-0A01-7C7EAF8BD30E}"/>
              </a:ext>
            </a:extLst>
          </p:cNvPr>
          <p:cNvSpPr txBox="1">
            <a:spLocks/>
          </p:cNvSpPr>
          <p:nvPr/>
        </p:nvSpPr>
        <p:spPr>
          <a:xfrm>
            <a:off x="705600" y="6615763"/>
            <a:ext cx="4068000" cy="169200"/>
          </a:xfrm>
          <a:prstGeom prst="rect">
            <a:avLst/>
          </a:prstGeom>
        </p:spPr>
        <p:txBody>
          <a:bodyPr vert="horz" lIns="0" tIns="0" rIns="0" bIns="0" rtlCol="0" anchor="b" anchorCtr="0"/>
          <a:lstStyle>
            <a:defPPr>
              <a:defRPr lang="en-US"/>
            </a:defPPr>
            <a:lvl1pPr>
              <a:defRPr sz="900">
                <a:latin typeface="+mn-lt"/>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r>
              <a:rPr lang="en-GB" altLang="en-GB"/>
              <a:t>＜Confidential＞</a:t>
            </a:r>
          </a:p>
        </p:txBody>
      </p:sp>
    </p:spTree>
    <p:extLst>
      <p:ext uri="{BB962C8B-B14F-4D97-AF65-F5344CB8AC3E}">
        <p14:creationId xmlns:p14="http://schemas.microsoft.com/office/powerpoint/2010/main" val="12158593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46ED7-1609-A49D-2215-3973A6BB19EC}"/>
            </a:ext>
          </a:extLst>
        </p:cNvPr>
        <p:cNvGrpSpPr/>
        <p:nvPr/>
      </p:nvGrpSpPr>
      <p:grpSpPr>
        <a:xfrm>
          <a:off x="0" y="0"/>
          <a:ext cx="0" cy="0"/>
          <a:chOff x="0" y="0"/>
          <a:chExt cx="0" cy="0"/>
        </a:xfrm>
      </p:grpSpPr>
      <p:sp>
        <p:nvSpPr>
          <p:cNvPr id="48" name="正方形/長方形 47">
            <a:extLst>
              <a:ext uri="{FF2B5EF4-FFF2-40B4-BE49-F238E27FC236}">
                <a16:creationId xmlns:a16="http://schemas.microsoft.com/office/drawing/2014/main" id="{95FED982-3D0D-688E-C28E-B5A9B86AA462}"/>
              </a:ext>
            </a:extLst>
          </p:cNvPr>
          <p:cNvSpPr/>
          <p:nvPr/>
        </p:nvSpPr>
        <p:spPr bwMode="gray">
          <a:xfrm>
            <a:off x="294399" y="2975178"/>
            <a:ext cx="6346331" cy="3622472"/>
          </a:xfrm>
          <a:prstGeom prst="rect">
            <a:avLst/>
          </a:prstGeom>
          <a:solidFill>
            <a:srgbClr val="A0DCFF"/>
          </a:solid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クラウド（インターネット環境）</a:t>
            </a:r>
          </a:p>
        </p:txBody>
      </p:sp>
      <p:sp>
        <p:nvSpPr>
          <p:cNvPr id="2" name="フッター プレースホルダー 1">
            <a:extLst>
              <a:ext uri="{FF2B5EF4-FFF2-40B4-BE49-F238E27FC236}">
                <a16:creationId xmlns:a16="http://schemas.microsoft.com/office/drawing/2014/main" id="{DBFD1AA9-AD77-518A-1DAD-5AC823001FD2}"/>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8C77220F-9E04-B688-2F1D-75E5908FBA5D}"/>
              </a:ext>
            </a:extLst>
          </p:cNvPr>
          <p:cNvSpPr>
            <a:spLocks noGrp="1"/>
          </p:cNvSpPr>
          <p:nvPr>
            <p:ph type="sldNum" sz="quarter" idx="11"/>
          </p:nvPr>
        </p:nvSpPr>
        <p:spPr/>
        <p:txBody>
          <a:bodyPr/>
          <a:lstStyle/>
          <a:p>
            <a:fld id="{AA5FCFE5-FE56-4EF1-80A8-07776887C2A1}" type="slidenum">
              <a:rPr lang="ja-JP" altLang="en-US" smtClean="0"/>
              <a:pPr/>
              <a:t>29</a:t>
            </a:fld>
            <a:endParaRPr lang="ja-JP" altLang="en-US"/>
          </a:p>
        </p:txBody>
      </p:sp>
      <p:sp>
        <p:nvSpPr>
          <p:cNvPr id="4" name="テキスト プレースホルダー 3">
            <a:extLst>
              <a:ext uri="{FF2B5EF4-FFF2-40B4-BE49-F238E27FC236}">
                <a16:creationId xmlns:a16="http://schemas.microsoft.com/office/drawing/2014/main" id="{14B29CC6-0A9C-A128-C5E0-10A28CCBB1BF}"/>
              </a:ext>
            </a:extLst>
          </p:cNvPr>
          <p:cNvSpPr>
            <a:spLocks noGrp="1"/>
          </p:cNvSpPr>
          <p:nvPr>
            <p:ph type="body" sz="quarter" idx="15"/>
          </p:nvPr>
        </p:nvSpPr>
        <p:spPr/>
        <p:txBody>
          <a:bodyPr/>
          <a:lstStyle/>
          <a:p>
            <a:r>
              <a:rPr kumimoji="1" lang="ja-JP" altLang="en-US"/>
              <a:t>システム環境配置（</a:t>
            </a:r>
            <a:r>
              <a:rPr lang="en-US" altLang="ja-JP" err="1"/>
              <a:t>CanBe</a:t>
            </a:r>
            <a:r>
              <a:rPr kumimoji="1" lang="ja-JP" altLang="en-US"/>
              <a:t>）</a:t>
            </a:r>
          </a:p>
        </p:txBody>
      </p:sp>
      <p:sp>
        <p:nvSpPr>
          <p:cNvPr id="5" name="タイトル 4">
            <a:extLst>
              <a:ext uri="{FF2B5EF4-FFF2-40B4-BE49-F238E27FC236}">
                <a16:creationId xmlns:a16="http://schemas.microsoft.com/office/drawing/2014/main" id="{BE46FE3D-46A4-60B8-AE2D-328E7CB6B6CB}"/>
              </a:ext>
            </a:extLst>
          </p:cNvPr>
          <p:cNvSpPr>
            <a:spLocks noGrp="1"/>
          </p:cNvSpPr>
          <p:nvPr>
            <p:ph type="title"/>
          </p:nvPr>
        </p:nvSpPr>
        <p:spPr/>
        <p:txBody>
          <a:bodyPr/>
          <a:lstStyle/>
          <a:p>
            <a:r>
              <a:rPr kumimoji="1" lang="ja-JP" altLang="en-US"/>
              <a:t>電子申請システムと許可システムは相互連携を想定する。電子申請システムと許可システムは</a:t>
            </a:r>
            <a:r>
              <a:rPr kumimoji="1" lang="en-US" altLang="ja-JP"/>
              <a:t>GIS</a:t>
            </a:r>
            <a:r>
              <a:rPr kumimoji="1" lang="ja-JP" altLang="en-US"/>
              <a:t>と直接連携し位置図作成を行い、ユニークキーを業務システム</a:t>
            </a:r>
            <a:r>
              <a:rPr kumimoji="1" lang="ja-JP" altLang="en-US" baseline="30000"/>
              <a:t>＊</a:t>
            </a:r>
            <a:r>
              <a:rPr kumimoji="1" lang="en-US" altLang="ja-JP" baseline="30000"/>
              <a:t>3</a:t>
            </a:r>
            <a:r>
              <a:rPr kumimoji="1" lang="ja-JP" altLang="en-US"/>
              <a:t>へ返す。</a:t>
            </a:r>
            <a:endParaRPr kumimoji="1" lang="ja-JP" altLang="en-US">
              <a:highlight>
                <a:srgbClr val="FFFF00"/>
              </a:highlight>
            </a:endParaRPr>
          </a:p>
        </p:txBody>
      </p:sp>
      <p:sp>
        <p:nvSpPr>
          <p:cNvPr id="6" name="正方形/長方形 5">
            <a:extLst>
              <a:ext uri="{FF2B5EF4-FFF2-40B4-BE49-F238E27FC236}">
                <a16:creationId xmlns:a16="http://schemas.microsoft.com/office/drawing/2014/main" id="{A29A4217-F124-CCFF-0B7C-052B6F646BE6}"/>
              </a:ext>
            </a:extLst>
          </p:cNvPr>
          <p:cNvSpPr/>
          <p:nvPr/>
        </p:nvSpPr>
        <p:spPr bwMode="gray">
          <a:xfrm>
            <a:off x="7080421" y="1413805"/>
            <a:ext cx="2366319" cy="3737109"/>
          </a:xfrm>
          <a:prstGeom prst="rect">
            <a:avLst/>
          </a:prstGeom>
          <a:solidFill>
            <a:schemeClr val="bg1"/>
          </a:solidFill>
          <a:ln w="12700" algn="ctr">
            <a:solidFill>
              <a:schemeClr val="accent6"/>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schemeClr val="accent6"/>
                </a:solidFill>
                <a:latin typeface="+mn-lt"/>
                <a:cs typeface="+mn-cs"/>
              </a:rPr>
              <a:t>他局所管システム</a:t>
            </a:r>
            <a:endParaRPr kumimoji="1" lang="ja-JP" altLang="en-US" sz="1200" b="1" i="0" u="none" strike="noStrike" kern="1200" cap="none" spc="0" normalizeH="0" baseline="0" noProof="0">
              <a:ln>
                <a:noFill/>
              </a:ln>
              <a:solidFill>
                <a:schemeClr val="accent6"/>
              </a:solidFill>
              <a:effectLst/>
              <a:uLnTx/>
              <a:uFillTx/>
              <a:latin typeface="+mn-lt"/>
              <a:ea typeface="+mn-ea"/>
              <a:cs typeface="+mn-cs"/>
            </a:endParaRPr>
          </a:p>
        </p:txBody>
      </p:sp>
      <p:sp>
        <p:nvSpPr>
          <p:cNvPr id="7" name="正方形/長方形 6">
            <a:extLst>
              <a:ext uri="{FF2B5EF4-FFF2-40B4-BE49-F238E27FC236}">
                <a16:creationId xmlns:a16="http://schemas.microsoft.com/office/drawing/2014/main" id="{246361B7-2087-0CE2-EA90-134B599EC96A}"/>
              </a:ext>
            </a:extLst>
          </p:cNvPr>
          <p:cNvSpPr/>
          <p:nvPr/>
        </p:nvSpPr>
        <p:spPr bwMode="gray">
          <a:xfrm>
            <a:off x="7232954" y="2528485"/>
            <a:ext cx="2136425" cy="595250"/>
          </a:xfrm>
          <a:prstGeom prst="rect">
            <a:avLst/>
          </a:prstGeom>
          <a:solidFill>
            <a:schemeClr val="accent5">
              <a:lumMod val="20000"/>
              <a:lumOff val="80000"/>
            </a:schemeClr>
          </a:solidFill>
          <a:ln w="12700" algn="ctr">
            <a:solidFill>
              <a:srgbClr val="BBBCBC"/>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ガバメントクラウド</a:t>
            </a:r>
          </a:p>
        </p:txBody>
      </p:sp>
      <p:sp>
        <p:nvSpPr>
          <p:cNvPr id="8" name="正方形/長方形 7">
            <a:extLst>
              <a:ext uri="{FF2B5EF4-FFF2-40B4-BE49-F238E27FC236}">
                <a16:creationId xmlns:a16="http://schemas.microsoft.com/office/drawing/2014/main" id="{B4B46B01-E32E-1EC4-0C9D-77566725DEFF}"/>
              </a:ext>
            </a:extLst>
          </p:cNvPr>
          <p:cNvSpPr/>
          <p:nvPr/>
        </p:nvSpPr>
        <p:spPr bwMode="gray">
          <a:xfrm>
            <a:off x="7232953" y="1707086"/>
            <a:ext cx="2136426" cy="61560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オンプレミス（外部データセンター）</a:t>
            </a:r>
          </a:p>
        </p:txBody>
      </p:sp>
      <p:sp>
        <p:nvSpPr>
          <p:cNvPr id="9" name="正方形/長方形 8">
            <a:extLst>
              <a:ext uri="{FF2B5EF4-FFF2-40B4-BE49-F238E27FC236}">
                <a16:creationId xmlns:a16="http://schemas.microsoft.com/office/drawing/2014/main" id="{21546701-57D2-1097-EB09-8C8E1AEA2802}"/>
              </a:ext>
            </a:extLst>
          </p:cNvPr>
          <p:cNvSpPr/>
          <p:nvPr/>
        </p:nvSpPr>
        <p:spPr bwMode="gray">
          <a:xfrm>
            <a:off x="7232953" y="3527151"/>
            <a:ext cx="2130987" cy="1604832"/>
          </a:xfrm>
          <a:prstGeom prst="rect">
            <a:avLst/>
          </a:prstGeom>
          <a:solidFill>
            <a:srgbClr val="A0DCFF"/>
          </a:solidFill>
          <a:ln w="12700" algn="ctr">
            <a:solidFill>
              <a:srgbClr val="BBBCBC"/>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クラウド（インターネット環境）</a:t>
            </a:r>
          </a:p>
        </p:txBody>
      </p:sp>
      <p:sp>
        <p:nvSpPr>
          <p:cNvPr id="16" name="正方形/長方形 15">
            <a:extLst>
              <a:ext uri="{FF2B5EF4-FFF2-40B4-BE49-F238E27FC236}">
                <a16:creationId xmlns:a16="http://schemas.microsoft.com/office/drawing/2014/main" id="{7D4885D4-2EA1-9D20-8C58-2CA6A5AB7245}"/>
              </a:ext>
            </a:extLst>
          </p:cNvPr>
          <p:cNvSpPr/>
          <p:nvPr/>
        </p:nvSpPr>
        <p:spPr bwMode="gray">
          <a:xfrm>
            <a:off x="7422995" y="4277796"/>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050" err="1">
                <a:solidFill>
                  <a:prstClr val="black"/>
                </a:solidFill>
                <a:latin typeface="+mn-lt"/>
                <a:cs typeface="+mn-cs"/>
              </a:rPr>
              <a:t>Graffer</a:t>
            </a:r>
            <a:endParaRPr kumimoji="1" lang="ja-JP" altLang="en-US" sz="1050">
              <a:solidFill>
                <a:prstClr val="black"/>
              </a:solidFill>
              <a:latin typeface="+mn-lt"/>
              <a:cs typeface="+mn-cs"/>
            </a:endParaRPr>
          </a:p>
        </p:txBody>
      </p:sp>
      <p:sp>
        <p:nvSpPr>
          <p:cNvPr id="23" name="正方形/長方形 22">
            <a:extLst>
              <a:ext uri="{FF2B5EF4-FFF2-40B4-BE49-F238E27FC236}">
                <a16:creationId xmlns:a16="http://schemas.microsoft.com/office/drawing/2014/main" id="{477902F7-6C4D-BF48-26D8-22276B32B034}"/>
              </a:ext>
            </a:extLst>
          </p:cNvPr>
          <p:cNvSpPr/>
          <p:nvPr/>
        </p:nvSpPr>
        <p:spPr bwMode="gray">
          <a:xfrm>
            <a:off x="7422995" y="3938747"/>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職員認証システム</a:t>
            </a:r>
            <a:endParaRPr kumimoji="1" lang="en-US" altLang="ja-JP" sz="1050">
              <a:solidFill>
                <a:prstClr val="black"/>
              </a:solidFill>
              <a:latin typeface="+mn-lt"/>
              <a:cs typeface="+mn-cs"/>
            </a:endParaRPr>
          </a:p>
          <a:p>
            <a:pPr algn="ctr" defTabSz="990564" fontAlgn="auto">
              <a:spcBef>
                <a:spcPts val="0"/>
              </a:spcBef>
              <a:spcAft>
                <a:spcPts val="0"/>
              </a:spcAft>
              <a:buSzPct val="100000"/>
            </a:pPr>
            <a:r>
              <a:rPr kumimoji="1" lang="en-US" altLang="ja-JP" sz="1050">
                <a:solidFill>
                  <a:prstClr val="black"/>
                </a:solidFill>
                <a:latin typeface="+mn-lt"/>
                <a:cs typeface="+mn-cs"/>
              </a:rPr>
              <a:t>(Entra)</a:t>
            </a:r>
            <a:endParaRPr kumimoji="1" lang="ja-JP" altLang="en-US" sz="1050">
              <a:solidFill>
                <a:prstClr val="black"/>
              </a:solidFill>
              <a:latin typeface="+mn-lt"/>
              <a:cs typeface="+mn-cs"/>
            </a:endParaRPr>
          </a:p>
        </p:txBody>
      </p:sp>
      <p:sp>
        <p:nvSpPr>
          <p:cNvPr id="25" name="正方形/長方形 24">
            <a:extLst>
              <a:ext uri="{FF2B5EF4-FFF2-40B4-BE49-F238E27FC236}">
                <a16:creationId xmlns:a16="http://schemas.microsoft.com/office/drawing/2014/main" id="{C36485F8-596D-7AA7-DB6E-1018FCC74EC3}"/>
              </a:ext>
            </a:extLst>
          </p:cNvPr>
          <p:cNvSpPr/>
          <p:nvPr/>
        </p:nvSpPr>
        <p:spPr bwMode="gray">
          <a:xfrm rot="5400000">
            <a:off x="8669898" y="4082747"/>
            <a:ext cx="648000" cy="360000"/>
          </a:xfrm>
          <a:prstGeom prst="rect">
            <a:avLst/>
          </a:prstGeom>
          <a:solidFill>
            <a:schemeClr val="accent4"/>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schemeClr val="bg1">
                    <a:lumMod val="95000"/>
                  </a:schemeClr>
                </a:solidFill>
                <a:effectLst/>
                <a:uLnTx/>
                <a:uFillTx/>
                <a:latin typeface="+mn-lt"/>
                <a:ea typeface="+mn-ea"/>
                <a:cs typeface="+mn-cs"/>
              </a:rPr>
              <a:t>総務局</a:t>
            </a:r>
          </a:p>
        </p:txBody>
      </p:sp>
      <p:grpSp>
        <p:nvGrpSpPr>
          <p:cNvPr id="47" name="グループ化 46">
            <a:extLst>
              <a:ext uri="{FF2B5EF4-FFF2-40B4-BE49-F238E27FC236}">
                <a16:creationId xmlns:a16="http://schemas.microsoft.com/office/drawing/2014/main" id="{B0040FB6-1D41-8EE2-38CA-32A2055DF984}"/>
              </a:ext>
            </a:extLst>
          </p:cNvPr>
          <p:cNvGrpSpPr/>
          <p:nvPr/>
        </p:nvGrpSpPr>
        <p:grpSpPr>
          <a:xfrm>
            <a:off x="7412693" y="4689352"/>
            <a:ext cx="1750904" cy="295200"/>
            <a:chOff x="7259746" y="5602248"/>
            <a:chExt cx="1750904" cy="295200"/>
          </a:xfrm>
        </p:grpSpPr>
        <p:sp>
          <p:nvSpPr>
            <p:cNvPr id="22" name="正方形/長方形 21">
              <a:extLst>
                <a:ext uri="{FF2B5EF4-FFF2-40B4-BE49-F238E27FC236}">
                  <a16:creationId xmlns:a16="http://schemas.microsoft.com/office/drawing/2014/main" id="{5C2C149F-2259-3E18-F973-36E7480B505B}"/>
                </a:ext>
              </a:extLst>
            </p:cNvPr>
            <p:cNvSpPr/>
            <p:nvPr/>
          </p:nvSpPr>
          <p:spPr bwMode="gray">
            <a:xfrm>
              <a:off x="7259746" y="5602248"/>
              <a:ext cx="1332000" cy="295200"/>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050" err="1">
                  <a:solidFill>
                    <a:prstClr val="black"/>
                  </a:solidFill>
                  <a:latin typeface="+mn-lt"/>
                  <a:cs typeface="+mn-cs"/>
                </a:rPr>
                <a:t>eLTAX</a:t>
              </a:r>
              <a:r>
                <a:rPr kumimoji="1" lang="ja-JP" altLang="en-US" sz="1050">
                  <a:solidFill>
                    <a:prstClr val="black"/>
                  </a:solidFill>
                  <a:latin typeface="+mn-lt"/>
                  <a:cs typeface="+mn-cs"/>
                </a:rPr>
                <a:t>*</a:t>
              </a:r>
              <a:r>
                <a:rPr kumimoji="1" lang="en-US" altLang="ja-JP" sz="1050" baseline="30000">
                  <a:solidFill>
                    <a:prstClr val="black"/>
                  </a:solidFill>
                  <a:latin typeface="+mn-lt"/>
                  <a:cs typeface="+mn-cs"/>
                </a:rPr>
                <a:t>1</a:t>
              </a:r>
              <a:endParaRPr kumimoji="1" lang="ja-JP" altLang="en-US" sz="1050" baseline="30000">
                <a:solidFill>
                  <a:prstClr val="black"/>
                </a:solidFill>
                <a:latin typeface="+mn-lt"/>
                <a:cs typeface="+mn-cs"/>
              </a:endParaRPr>
            </a:p>
          </p:txBody>
        </p:sp>
        <p:sp>
          <p:nvSpPr>
            <p:cNvPr id="27" name="正方形/長方形 26">
              <a:extLst>
                <a:ext uri="{FF2B5EF4-FFF2-40B4-BE49-F238E27FC236}">
                  <a16:creationId xmlns:a16="http://schemas.microsoft.com/office/drawing/2014/main" id="{F21AB04D-AD4D-C8C3-51D5-8D891C397392}"/>
                </a:ext>
              </a:extLst>
            </p:cNvPr>
            <p:cNvSpPr/>
            <p:nvPr/>
          </p:nvSpPr>
          <p:spPr bwMode="gray">
            <a:xfrm rot="5400000">
              <a:off x="8686650" y="5566248"/>
              <a:ext cx="288000" cy="360000"/>
            </a:xfrm>
            <a:prstGeom prst="rect">
              <a:avLst/>
            </a:prstGeom>
            <a:solidFill>
              <a:schemeClr val="tx1"/>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schemeClr val="bg1">
                      <a:lumMod val="95000"/>
                    </a:schemeClr>
                  </a:solidFill>
                  <a:latin typeface="+mn-lt"/>
                  <a:cs typeface="+mn-cs"/>
                </a:rPr>
                <a:t>国</a:t>
              </a:r>
              <a:endParaRPr kumimoji="1" lang="ja-JP" altLang="en-US" sz="1050" b="1" i="0" u="none" strike="noStrike" kern="1200" cap="none" spc="0" normalizeH="0" baseline="0" noProof="0">
                <a:ln>
                  <a:noFill/>
                </a:ln>
                <a:solidFill>
                  <a:schemeClr val="bg1">
                    <a:lumMod val="95000"/>
                  </a:schemeClr>
                </a:solidFill>
                <a:effectLst/>
                <a:uLnTx/>
                <a:uFillTx/>
                <a:latin typeface="+mn-lt"/>
                <a:ea typeface="+mn-ea"/>
                <a:cs typeface="+mn-cs"/>
              </a:endParaRPr>
            </a:p>
          </p:txBody>
        </p:sp>
      </p:grpSp>
      <p:sp>
        <p:nvSpPr>
          <p:cNvPr id="14" name="正方形/長方形 13">
            <a:extLst>
              <a:ext uri="{FF2B5EF4-FFF2-40B4-BE49-F238E27FC236}">
                <a16:creationId xmlns:a16="http://schemas.microsoft.com/office/drawing/2014/main" id="{ECC57D67-835B-6B4A-D960-44B983494941}"/>
              </a:ext>
            </a:extLst>
          </p:cNvPr>
          <p:cNvSpPr/>
          <p:nvPr/>
        </p:nvSpPr>
        <p:spPr bwMode="gray">
          <a:xfrm>
            <a:off x="7425715" y="2794179"/>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文書管理システム</a:t>
            </a:r>
          </a:p>
        </p:txBody>
      </p:sp>
      <p:sp>
        <p:nvSpPr>
          <p:cNvPr id="28" name="正方形/長方形 27">
            <a:extLst>
              <a:ext uri="{FF2B5EF4-FFF2-40B4-BE49-F238E27FC236}">
                <a16:creationId xmlns:a16="http://schemas.microsoft.com/office/drawing/2014/main" id="{B48909BE-70A8-1BDF-12CA-825DD310C386}"/>
              </a:ext>
            </a:extLst>
          </p:cNvPr>
          <p:cNvSpPr/>
          <p:nvPr/>
        </p:nvSpPr>
        <p:spPr bwMode="gray">
          <a:xfrm rot="5400000">
            <a:off x="8852618" y="2758182"/>
            <a:ext cx="288000" cy="360000"/>
          </a:xfrm>
          <a:prstGeom prst="rect">
            <a:avLst/>
          </a:prstGeom>
          <a:solidFill>
            <a:schemeClr val="accent4"/>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schemeClr val="bg1">
                    <a:lumMod val="95000"/>
                  </a:schemeClr>
                </a:solidFill>
                <a:effectLst/>
                <a:uLnTx/>
                <a:uFillTx/>
                <a:latin typeface="+mn-lt"/>
                <a:ea typeface="+mn-ea"/>
                <a:cs typeface="+mn-cs"/>
              </a:rPr>
              <a:t>総務</a:t>
            </a:r>
          </a:p>
        </p:txBody>
      </p:sp>
      <p:sp>
        <p:nvSpPr>
          <p:cNvPr id="11" name="正方形/長方形 10">
            <a:extLst>
              <a:ext uri="{FF2B5EF4-FFF2-40B4-BE49-F238E27FC236}">
                <a16:creationId xmlns:a16="http://schemas.microsoft.com/office/drawing/2014/main" id="{9515E2A1-403C-B15B-63BF-E4F37D98F276}"/>
              </a:ext>
            </a:extLst>
          </p:cNvPr>
          <p:cNvSpPr/>
          <p:nvPr/>
        </p:nvSpPr>
        <p:spPr bwMode="gray">
          <a:xfrm>
            <a:off x="7425715" y="1959120"/>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財務会計システム</a:t>
            </a:r>
          </a:p>
        </p:txBody>
      </p:sp>
      <p:sp>
        <p:nvSpPr>
          <p:cNvPr id="29" name="正方形/長方形 28">
            <a:extLst>
              <a:ext uri="{FF2B5EF4-FFF2-40B4-BE49-F238E27FC236}">
                <a16:creationId xmlns:a16="http://schemas.microsoft.com/office/drawing/2014/main" id="{12B93B21-F0D4-313B-05F8-F4BCCBA81405}"/>
              </a:ext>
            </a:extLst>
          </p:cNvPr>
          <p:cNvSpPr/>
          <p:nvPr/>
        </p:nvSpPr>
        <p:spPr bwMode="gray">
          <a:xfrm rot="5400000">
            <a:off x="8852618" y="1920256"/>
            <a:ext cx="288000" cy="360000"/>
          </a:xfrm>
          <a:prstGeom prst="rect">
            <a:avLst/>
          </a:prstGeom>
          <a:solidFill>
            <a:schemeClr val="accent1"/>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財政局</a:t>
            </a:r>
          </a:p>
        </p:txBody>
      </p:sp>
      <p:grpSp>
        <p:nvGrpSpPr>
          <p:cNvPr id="62" name="グループ化 61">
            <a:extLst>
              <a:ext uri="{FF2B5EF4-FFF2-40B4-BE49-F238E27FC236}">
                <a16:creationId xmlns:a16="http://schemas.microsoft.com/office/drawing/2014/main" id="{91B12598-C029-46BD-F8B4-923A2BC6F62A}"/>
              </a:ext>
            </a:extLst>
          </p:cNvPr>
          <p:cNvGrpSpPr/>
          <p:nvPr/>
        </p:nvGrpSpPr>
        <p:grpSpPr>
          <a:xfrm>
            <a:off x="396008" y="1464982"/>
            <a:ext cx="3705767" cy="909115"/>
            <a:chOff x="2688064" y="1484313"/>
            <a:chExt cx="3705767" cy="1248917"/>
          </a:xfrm>
        </p:grpSpPr>
        <p:sp>
          <p:nvSpPr>
            <p:cNvPr id="33" name="正方形/長方形 32">
              <a:extLst>
                <a:ext uri="{FF2B5EF4-FFF2-40B4-BE49-F238E27FC236}">
                  <a16:creationId xmlns:a16="http://schemas.microsoft.com/office/drawing/2014/main" id="{A1EA1F97-AA1E-5EC1-4C4E-4B6E70C35DC0}"/>
                </a:ext>
              </a:extLst>
            </p:cNvPr>
            <p:cNvSpPr/>
            <p:nvPr/>
          </p:nvSpPr>
          <p:spPr bwMode="gray">
            <a:xfrm>
              <a:off x="2688064" y="1484313"/>
              <a:ext cx="3705767" cy="1248917"/>
            </a:xfrm>
            <a:prstGeom prst="rect">
              <a:avLst/>
            </a:prstGeom>
            <a:solidFill>
              <a:srgbClr val="BBBCBC"/>
            </a:solidFill>
            <a:ln w="12700" algn="ctr">
              <a:solidFill>
                <a:schemeClr val="bg1">
                  <a:lumMod val="85000"/>
                </a:schemeClr>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オンプレミス（外部データセンタ）</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35" name="正方形/長方形 34">
              <a:extLst>
                <a:ext uri="{FF2B5EF4-FFF2-40B4-BE49-F238E27FC236}">
                  <a16:creationId xmlns:a16="http://schemas.microsoft.com/office/drawing/2014/main" id="{1ED0CB77-55A8-4B3B-E5C2-721CBDA05344}"/>
                </a:ext>
              </a:extLst>
            </p:cNvPr>
            <p:cNvSpPr/>
            <p:nvPr/>
          </p:nvSpPr>
          <p:spPr bwMode="gray">
            <a:xfrm>
              <a:off x="5185774" y="1945419"/>
              <a:ext cx="1080000" cy="7200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b="0" i="0" u="none" strike="noStrike" kern="1200" cap="none" spc="0" normalizeH="0" baseline="0" noProof="0">
                  <a:ln>
                    <a:noFill/>
                  </a:ln>
                  <a:solidFill>
                    <a:prstClr val="black"/>
                  </a:solidFill>
                  <a:effectLst/>
                  <a:uLnTx/>
                  <a:uFillTx/>
                  <a:latin typeface="+mn-lt"/>
                  <a:ea typeface="+mn-ea"/>
                  <a:cs typeface="+mn-cs"/>
                </a:rPr>
                <a:t>道路・河川等監視</a:t>
              </a:r>
              <a:br>
                <a:rPr kumimoji="1" lang="en-US" altLang="ja-JP" sz="1050" b="0" i="0" u="none" strike="noStrike" kern="1200" cap="none" spc="0" normalizeH="0" baseline="0" noProof="0">
                  <a:ln>
                    <a:noFill/>
                  </a:ln>
                  <a:solidFill>
                    <a:prstClr val="black"/>
                  </a:solidFill>
                  <a:effectLst/>
                  <a:uLnTx/>
                  <a:uFillTx/>
                  <a:latin typeface="+mn-lt"/>
                  <a:ea typeface="+mn-ea"/>
                  <a:cs typeface="+mn-cs"/>
                </a:rPr>
              </a:br>
              <a:r>
                <a:rPr kumimoji="1" lang="ja-JP" altLang="en-US" sz="1050" b="0" i="0" u="none" strike="noStrike" kern="1200" cap="none" spc="0" normalizeH="0" baseline="0" noProof="0">
                  <a:ln>
                    <a:noFill/>
                  </a:ln>
                  <a:solidFill>
                    <a:prstClr val="black"/>
                  </a:solidFill>
                  <a:effectLst/>
                  <a:uLnTx/>
                  <a:uFillTx/>
                  <a:latin typeface="+mn-lt"/>
                  <a:ea typeface="+mn-ea"/>
                  <a:cs typeface="+mn-cs"/>
                </a:rPr>
                <a:t>情報システム</a:t>
              </a:r>
              <a:br>
                <a:rPr kumimoji="1" lang="en-US" altLang="ja-JP" sz="1050" b="0" i="0" u="none" strike="noStrike" kern="1200" cap="none" spc="0" normalizeH="0" baseline="0" noProof="0">
                  <a:ln>
                    <a:noFill/>
                  </a:ln>
                  <a:solidFill>
                    <a:prstClr val="black"/>
                  </a:solidFill>
                  <a:effectLst/>
                  <a:uLnTx/>
                  <a:uFillTx/>
                  <a:latin typeface="+mn-lt"/>
                  <a:ea typeface="+mn-ea"/>
                  <a:cs typeface="+mn-cs"/>
                </a:rPr>
              </a:br>
              <a:r>
                <a:rPr kumimoji="1" lang="en-US" altLang="ja-JP" sz="1050" b="0" i="0" u="none" strike="noStrike" kern="1200" cap="none" spc="0" normalizeH="0" baseline="0" noProof="0">
                  <a:ln>
                    <a:noFill/>
                  </a:ln>
                  <a:solidFill>
                    <a:prstClr val="black"/>
                  </a:solidFill>
                  <a:effectLst/>
                  <a:uLnTx/>
                  <a:uFillTx/>
                  <a:latin typeface="+mn-lt"/>
                  <a:ea typeface="+mn-ea"/>
                  <a:cs typeface="+mn-cs"/>
                </a:rPr>
                <a:t>(</a:t>
              </a:r>
              <a:r>
                <a:rPr kumimoji="1" lang="ja-JP" altLang="en-US" sz="1050"/>
                <a:t>宜野座データセンタ</a:t>
              </a:r>
              <a:r>
                <a:rPr kumimoji="1" lang="en-US" altLang="ja-JP" sz="1050" b="0" i="0" u="none" strike="noStrike" kern="1200" cap="none" spc="0" normalizeH="0" baseline="0" noProof="0">
                  <a:ln>
                    <a:noFill/>
                  </a:ln>
                  <a:solidFill>
                    <a:prstClr val="black"/>
                  </a:solidFill>
                  <a:effectLst/>
                  <a:uLnTx/>
                  <a:uFillTx/>
                  <a:latin typeface="+mn-lt"/>
                  <a:ea typeface="+mn-ea"/>
                  <a:cs typeface="+mn-cs"/>
                </a:rPr>
                <a:t>)</a:t>
              </a:r>
              <a:endParaRPr kumimoji="1" lang="ja-JP" altLang="en-US" sz="1050" b="0" i="0" u="none" strike="noStrike" kern="1200" cap="none" spc="0" normalizeH="0" baseline="0" noProof="0">
                <a:ln>
                  <a:noFill/>
                </a:ln>
                <a:solidFill>
                  <a:prstClr val="black"/>
                </a:solidFill>
                <a:effectLst/>
                <a:uLnTx/>
                <a:uFillTx/>
                <a:latin typeface="+mn-lt"/>
                <a:ea typeface="+mn-ea"/>
                <a:cs typeface="+mn-cs"/>
              </a:endParaRPr>
            </a:p>
          </p:txBody>
        </p:sp>
        <p:sp>
          <p:nvSpPr>
            <p:cNvPr id="36" name="正方形/長方形 35">
              <a:extLst>
                <a:ext uri="{FF2B5EF4-FFF2-40B4-BE49-F238E27FC236}">
                  <a16:creationId xmlns:a16="http://schemas.microsoft.com/office/drawing/2014/main" id="{936ADAD1-DBA7-D611-EB74-984D30A75A54}"/>
                </a:ext>
              </a:extLst>
            </p:cNvPr>
            <p:cNvSpPr/>
            <p:nvPr/>
          </p:nvSpPr>
          <p:spPr bwMode="gray">
            <a:xfrm>
              <a:off x="4010469" y="1945419"/>
              <a:ext cx="1080000" cy="7200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電線共同溝システム</a:t>
              </a:r>
              <a:r>
                <a:rPr kumimoji="1" lang="en-US" altLang="ja-JP" sz="1050">
                  <a:solidFill>
                    <a:prstClr val="black"/>
                  </a:solidFill>
                  <a:latin typeface="+mn-lt"/>
                  <a:cs typeface="+mn-cs"/>
                </a:rPr>
                <a:t>(</a:t>
              </a:r>
              <a:r>
                <a:rPr kumimoji="1" lang="ja-JP" altLang="en-US" sz="1050">
                  <a:solidFill>
                    <a:prstClr val="black"/>
                  </a:solidFill>
                  <a:latin typeface="+mn-lt"/>
                  <a:cs typeface="+mn-cs"/>
                </a:rPr>
                <a:t>アトム</a:t>
              </a:r>
              <a:r>
                <a:rPr kumimoji="1" lang="en-US" altLang="ja-JP" sz="1050">
                  <a:solidFill>
                    <a:prstClr val="black"/>
                  </a:solidFill>
                  <a:latin typeface="+mn-lt"/>
                  <a:cs typeface="+mn-cs"/>
                </a:rPr>
                <a:t>)</a:t>
              </a:r>
              <a:endParaRPr kumimoji="1" lang="ja-JP" altLang="en-US" sz="1050">
                <a:solidFill>
                  <a:prstClr val="black"/>
                </a:solidFill>
                <a:latin typeface="+mn-lt"/>
                <a:cs typeface="+mn-cs"/>
              </a:endParaRPr>
            </a:p>
          </p:txBody>
        </p:sp>
        <p:sp>
          <p:nvSpPr>
            <p:cNvPr id="37" name="正方形/長方形 36">
              <a:extLst>
                <a:ext uri="{FF2B5EF4-FFF2-40B4-BE49-F238E27FC236}">
                  <a16:creationId xmlns:a16="http://schemas.microsoft.com/office/drawing/2014/main" id="{493A9F06-42D6-14AF-3928-7D7D822C4A5D}"/>
                </a:ext>
              </a:extLst>
            </p:cNvPr>
            <p:cNvSpPr/>
            <p:nvPr/>
          </p:nvSpPr>
          <p:spPr bwMode="gray">
            <a:xfrm>
              <a:off x="2835165" y="1945419"/>
              <a:ext cx="1080000" cy="7200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道路占用許可ｵﾝﾗｲﾝ電子申請ｼｽﾃﾑ</a:t>
              </a:r>
              <a:r>
                <a:rPr kumimoji="1" lang="en-US" altLang="ja-JP" sz="1050">
                  <a:solidFill>
                    <a:prstClr val="black"/>
                  </a:solidFill>
                  <a:latin typeface="+mn-lt"/>
                  <a:cs typeface="+mn-cs"/>
                </a:rPr>
                <a:t>(</a:t>
              </a:r>
              <a:r>
                <a:rPr kumimoji="1" lang="ja-JP" altLang="en-US" sz="1050">
                  <a:solidFill>
                    <a:prstClr val="black"/>
                  </a:solidFill>
                  <a:latin typeface="+mn-lt"/>
                  <a:cs typeface="+mn-cs"/>
                </a:rPr>
                <a:t>アポロ</a:t>
              </a:r>
              <a:r>
                <a:rPr kumimoji="1" lang="en-US" altLang="ja-JP" sz="1050">
                  <a:solidFill>
                    <a:prstClr val="black"/>
                  </a:solidFill>
                  <a:latin typeface="+mn-lt"/>
                  <a:cs typeface="+mn-cs"/>
                </a:rPr>
                <a:t>)</a:t>
              </a:r>
              <a:endParaRPr kumimoji="1" lang="ja-JP" altLang="en-US" sz="1050">
                <a:solidFill>
                  <a:prstClr val="black"/>
                </a:solidFill>
                <a:latin typeface="+mn-lt"/>
                <a:cs typeface="+mn-cs"/>
              </a:endParaRPr>
            </a:p>
          </p:txBody>
        </p:sp>
      </p:grpSp>
      <p:sp>
        <p:nvSpPr>
          <p:cNvPr id="34" name="正方形/長方形 33">
            <a:extLst>
              <a:ext uri="{FF2B5EF4-FFF2-40B4-BE49-F238E27FC236}">
                <a16:creationId xmlns:a16="http://schemas.microsoft.com/office/drawing/2014/main" id="{EB97CDC9-1AF4-3B55-3846-159A52F00454}"/>
              </a:ext>
            </a:extLst>
          </p:cNvPr>
          <p:cNvSpPr/>
          <p:nvPr/>
        </p:nvSpPr>
        <p:spPr bwMode="gray">
          <a:xfrm>
            <a:off x="4387255" y="1464982"/>
            <a:ext cx="1984369" cy="909115"/>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オンプレミス</a:t>
            </a:r>
            <a:r>
              <a:rPr kumimoji="1" lang="ja-JP" altLang="en-US" sz="1200" b="0" i="0" u="none" strike="noStrike" kern="1200" cap="none" spc="0" normalizeH="0" baseline="0" noProof="0">
                <a:ln>
                  <a:noFill/>
                </a:ln>
                <a:solidFill>
                  <a:prstClr val="black"/>
                </a:solidFill>
                <a:effectLst/>
                <a:uLnTx/>
                <a:uFillTx/>
                <a:latin typeface="+mn-lt"/>
                <a:ea typeface="+mn-ea"/>
                <a:cs typeface="+mn-cs"/>
              </a:rPr>
              <a:t>（スタンドアローン）</a:t>
            </a:r>
          </a:p>
        </p:txBody>
      </p:sp>
      <p:sp>
        <p:nvSpPr>
          <p:cNvPr id="38" name="正方形/長方形 37">
            <a:extLst>
              <a:ext uri="{FF2B5EF4-FFF2-40B4-BE49-F238E27FC236}">
                <a16:creationId xmlns:a16="http://schemas.microsoft.com/office/drawing/2014/main" id="{FACAC396-7BA1-7109-296F-875125B32F9C}"/>
              </a:ext>
            </a:extLst>
          </p:cNvPr>
          <p:cNvSpPr/>
          <p:nvPr/>
        </p:nvSpPr>
        <p:spPr bwMode="gray">
          <a:xfrm>
            <a:off x="4713439" y="1708768"/>
            <a:ext cx="1332000" cy="47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solidFill>
                  <a:prstClr val="black"/>
                </a:solidFill>
                <a:effectLst/>
                <a:uLnTx/>
                <a:uFillTx/>
                <a:latin typeface="+mn-lt"/>
                <a:ea typeface="+mn-ea"/>
                <a:cs typeface="+mn-cs"/>
              </a:rPr>
              <a:t>水路情報管理システム</a:t>
            </a:r>
            <a:endParaRPr kumimoji="1" lang="en-US" altLang="ja-JP" sz="105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050" b="0" i="0" u="none" strike="noStrike" kern="1200" cap="none" spc="0" normalizeH="0" baseline="0" noProof="0">
                <a:ln>
                  <a:noFill/>
                </a:ln>
                <a:solidFill>
                  <a:prstClr val="black"/>
                </a:solidFill>
                <a:effectLst/>
                <a:uLnTx/>
                <a:uFillTx/>
                <a:latin typeface="+mn-lt"/>
                <a:ea typeface="+mn-ea"/>
                <a:cs typeface="+mn-cs"/>
              </a:rPr>
              <a:t>(</a:t>
            </a:r>
            <a:r>
              <a:rPr kumimoji="1" lang="ja-JP" altLang="en-US" sz="1050" b="0" i="0" u="none" strike="noStrike" kern="1200" cap="none" spc="0" normalizeH="0" baseline="0" noProof="0">
                <a:ln>
                  <a:noFill/>
                </a:ln>
                <a:solidFill>
                  <a:prstClr val="black"/>
                </a:solidFill>
                <a:effectLst/>
                <a:uLnTx/>
                <a:uFillTx/>
                <a:latin typeface="+mn-lt"/>
                <a:ea typeface="+mn-ea"/>
                <a:cs typeface="+mn-cs"/>
              </a:rPr>
              <a:t>スタンドアローン</a:t>
            </a:r>
            <a:r>
              <a:rPr kumimoji="1" lang="ja-JP" altLang="en-US" sz="1050">
                <a:solidFill>
                  <a:prstClr val="black"/>
                </a:solidFill>
                <a:latin typeface="+mn-lt"/>
                <a:cs typeface="+mn-cs"/>
              </a:rPr>
              <a:t>：</a:t>
            </a:r>
            <a:br>
              <a:rPr kumimoji="1" lang="en-US" altLang="ja-JP" sz="1050">
                <a:solidFill>
                  <a:prstClr val="black"/>
                </a:solidFill>
                <a:latin typeface="+mn-lt"/>
                <a:cs typeface="+mn-cs"/>
              </a:rPr>
            </a:br>
            <a:r>
              <a:rPr kumimoji="1" lang="ja-JP" altLang="en-US" sz="1050">
                <a:solidFill>
                  <a:prstClr val="black"/>
                </a:solidFill>
                <a:latin typeface="+mn-lt"/>
                <a:cs typeface="+mn-cs"/>
              </a:rPr>
              <a:t>河川管理課</a:t>
            </a:r>
            <a:r>
              <a:rPr kumimoji="1" lang="en-US" altLang="ja-JP" sz="1050" b="0" i="0" u="none" strike="noStrike" kern="1200" cap="none" spc="0" normalizeH="0" baseline="0" noProof="0">
                <a:ln>
                  <a:noFill/>
                </a:ln>
                <a:solidFill>
                  <a:prstClr val="black"/>
                </a:solidFill>
                <a:effectLst/>
                <a:uLnTx/>
                <a:uFillTx/>
                <a:latin typeface="+mn-lt"/>
                <a:ea typeface="+mn-ea"/>
                <a:cs typeface="+mn-cs"/>
              </a:rPr>
              <a:t>)</a:t>
            </a:r>
            <a:endParaRPr kumimoji="1" lang="ja-JP" altLang="en-US" sz="1050" b="0" i="0" u="none" strike="noStrike" kern="1200" cap="none" spc="0" normalizeH="0" baseline="0" noProof="0">
              <a:ln>
                <a:noFill/>
              </a:ln>
              <a:solidFill>
                <a:prstClr val="black"/>
              </a:solidFill>
              <a:effectLst/>
              <a:uLnTx/>
              <a:uFillTx/>
              <a:latin typeface="+mn-lt"/>
              <a:ea typeface="+mn-ea"/>
              <a:cs typeface="+mn-cs"/>
            </a:endParaRPr>
          </a:p>
        </p:txBody>
      </p:sp>
      <p:sp>
        <p:nvSpPr>
          <p:cNvPr id="41" name="正方形/長方形 40">
            <a:extLst>
              <a:ext uri="{FF2B5EF4-FFF2-40B4-BE49-F238E27FC236}">
                <a16:creationId xmlns:a16="http://schemas.microsoft.com/office/drawing/2014/main" id="{57E54153-45F6-3D37-54B6-6F2B1CCD1948}"/>
              </a:ext>
            </a:extLst>
          </p:cNvPr>
          <p:cNvSpPr/>
          <p:nvPr/>
        </p:nvSpPr>
        <p:spPr bwMode="gray">
          <a:xfrm>
            <a:off x="2503914" y="2584898"/>
            <a:ext cx="4428633" cy="246217"/>
          </a:xfrm>
          <a:prstGeom prst="rect">
            <a:avLst/>
          </a:prstGeom>
          <a:solidFill>
            <a:schemeClr val="tx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lt"/>
                <a:cs typeface="+mn-cs"/>
              </a:rPr>
              <a:t>データ連携基盤</a:t>
            </a:r>
          </a:p>
        </p:txBody>
      </p:sp>
      <p:sp>
        <p:nvSpPr>
          <p:cNvPr id="42" name="正方形/長方形 41">
            <a:extLst>
              <a:ext uri="{FF2B5EF4-FFF2-40B4-BE49-F238E27FC236}">
                <a16:creationId xmlns:a16="http://schemas.microsoft.com/office/drawing/2014/main" id="{2D38E183-926D-C422-471B-CD35C9703E29}"/>
              </a:ext>
            </a:extLst>
          </p:cNvPr>
          <p:cNvSpPr/>
          <p:nvPr/>
        </p:nvSpPr>
        <p:spPr bwMode="gray">
          <a:xfrm>
            <a:off x="6932547" y="3199790"/>
            <a:ext cx="2545491" cy="246217"/>
          </a:xfrm>
          <a:prstGeom prst="rect">
            <a:avLst/>
          </a:prstGeom>
          <a:solidFill>
            <a:schemeClr val="tx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lt"/>
                <a:cs typeface="+mn-cs"/>
              </a:rPr>
              <a:t>データ連携基盤</a:t>
            </a:r>
          </a:p>
        </p:txBody>
      </p:sp>
      <p:sp>
        <p:nvSpPr>
          <p:cNvPr id="43" name="正方形/長方形 42">
            <a:extLst>
              <a:ext uri="{FF2B5EF4-FFF2-40B4-BE49-F238E27FC236}">
                <a16:creationId xmlns:a16="http://schemas.microsoft.com/office/drawing/2014/main" id="{08339765-C2EB-D5CF-CCA4-E3191B77E423}"/>
              </a:ext>
            </a:extLst>
          </p:cNvPr>
          <p:cNvSpPr/>
          <p:nvPr/>
        </p:nvSpPr>
        <p:spPr bwMode="gray">
          <a:xfrm>
            <a:off x="6720016" y="1484313"/>
            <a:ext cx="281119" cy="3130055"/>
          </a:xfrm>
          <a:prstGeom prst="rect">
            <a:avLst/>
          </a:prstGeom>
          <a:solidFill>
            <a:schemeClr val="tx1"/>
          </a:solidFill>
          <a:ln>
            <a:noFill/>
          </a:ln>
        </p:spPr>
        <p:txBody>
          <a:bodyPr rot="0" spcFirstLastPara="0" vertOverflow="overflow" horzOverflow="overflow" vert="eaVert"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a:solidFill>
                  <a:schemeClr val="bg1"/>
                </a:solidFill>
                <a:latin typeface="+mn-lt"/>
                <a:cs typeface="+mn-cs"/>
              </a:rPr>
              <a:t>データ連携基盤</a:t>
            </a:r>
          </a:p>
        </p:txBody>
      </p:sp>
      <p:sp>
        <p:nvSpPr>
          <p:cNvPr id="49" name="正方形/長方形 48">
            <a:extLst>
              <a:ext uri="{FF2B5EF4-FFF2-40B4-BE49-F238E27FC236}">
                <a16:creationId xmlns:a16="http://schemas.microsoft.com/office/drawing/2014/main" id="{6E40CEDE-AC71-17E7-F437-0FA307E43142}"/>
              </a:ext>
            </a:extLst>
          </p:cNvPr>
          <p:cNvSpPr/>
          <p:nvPr/>
        </p:nvSpPr>
        <p:spPr bwMode="gray">
          <a:xfrm>
            <a:off x="4007252" y="3441264"/>
            <a:ext cx="2082758" cy="324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許可システム</a:t>
            </a:r>
            <a:endParaRPr kumimoji="1" lang="en-US" altLang="ja-JP" sz="1050">
              <a:solidFill>
                <a:prstClr val="black"/>
              </a:solidFill>
            </a:endParaRPr>
          </a:p>
          <a:p>
            <a:pPr algn="ctr" defTabSz="990564" fontAlgn="auto">
              <a:spcBef>
                <a:spcPts val="0"/>
              </a:spcBef>
              <a:spcAft>
                <a:spcPts val="0"/>
              </a:spcAft>
              <a:buSzPct val="100000"/>
            </a:pPr>
            <a:r>
              <a:rPr kumimoji="1" lang="en-US" altLang="ja-JP" sz="1050">
                <a:solidFill>
                  <a:prstClr val="black"/>
                </a:solidFill>
              </a:rPr>
              <a:t>(</a:t>
            </a:r>
            <a:r>
              <a:rPr kumimoji="1" lang="ja-JP" altLang="en-US" sz="1050">
                <a:solidFill>
                  <a:prstClr val="black"/>
                </a:solidFill>
              </a:rPr>
              <a:t>道路、河川、公園</a:t>
            </a:r>
            <a:r>
              <a:rPr kumimoji="1" lang="en-US" altLang="ja-JP" sz="1050">
                <a:solidFill>
                  <a:prstClr val="black"/>
                </a:solidFill>
              </a:rPr>
              <a:t>)</a:t>
            </a:r>
            <a:endParaRPr kumimoji="1" lang="ja-JP" altLang="en-US" sz="1050">
              <a:solidFill>
                <a:prstClr val="black"/>
              </a:solidFill>
            </a:endParaRPr>
          </a:p>
        </p:txBody>
      </p:sp>
      <p:sp>
        <p:nvSpPr>
          <p:cNvPr id="51" name="正方形/長方形 50">
            <a:extLst>
              <a:ext uri="{FF2B5EF4-FFF2-40B4-BE49-F238E27FC236}">
                <a16:creationId xmlns:a16="http://schemas.microsoft.com/office/drawing/2014/main" id="{FCEEEF1C-A1DA-04ED-7013-19CBE24B613F}"/>
              </a:ext>
            </a:extLst>
          </p:cNvPr>
          <p:cNvSpPr/>
          <p:nvPr/>
        </p:nvSpPr>
        <p:spPr bwMode="gray">
          <a:xfrm>
            <a:off x="496341" y="6068450"/>
            <a:ext cx="720000" cy="360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統合型</a:t>
            </a:r>
            <a:r>
              <a:rPr kumimoji="1" lang="en-US" altLang="ja-JP" sz="1050">
                <a:solidFill>
                  <a:prstClr val="black"/>
                </a:solidFill>
                <a:latin typeface="+mn-lt"/>
                <a:cs typeface="+mn-cs"/>
              </a:rPr>
              <a:t>GIS</a:t>
            </a:r>
            <a:endParaRPr kumimoji="1" lang="ja-JP" altLang="en-US" sz="1050">
              <a:solidFill>
                <a:prstClr val="black"/>
              </a:solidFill>
              <a:latin typeface="+mn-lt"/>
              <a:cs typeface="+mn-cs"/>
            </a:endParaRPr>
          </a:p>
        </p:txBody>
      </p:sp>
      <p:sp>
        <p:nvSpPr>
          <p:cNvPr id="52" name="正方形/長方形 51">
            <a:extLst>
              <a:ext uri="{FF2B5EF4-FFF2-40B4-BE49-F238E27FC236}">
                <a16:creationId xmlns:a16="http://schemas.microsoft.com/office/drawing/2014/main" id="{8984DD88-C428-ABDF-ED27-7D00B0B38165}"/>
              </a:ext>
            </a:extLst>
          </p:cNvPr>
          <p:cNvSpPr/>
          <p:nvPr/>
        </p:nvSpPr>
        <p:spPr bwMode="gray">
          <a:xfrm>
            <a:off x="1239017" y="6068450"/>
            <a:ext cx="1487387" cy="360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資産管理</a:t>
            </a:r>
            <a:endParaRPr kumimoji="1" lang="en-US" altLang="ja-JP" sz="1050">
              <a:solidFill>
                <a:prstClr val="black"/>
              </a:solidFill>
              <a:latin typeface="+mn-lt"/>
              <a:cs typeface="+mn-cs"/>
            </a:endParaRPr>
          </a:p>
          <a:p>
            <a:pPr algn="ctr" defTabSz="990564" fontAlgn="auto">
              <a:spcBef>
                <a:spcPts val="0"/>
              </a:spcBef>
              <a:spcAft>
                <a:spcPts val="0"/>
              </a:spcAft>
              <a:buSzPct val="100000"/>
            </a:pPr>
            <a:r>
              <a:rPr kumimoji="1" lang="ja-JP" altLang="en-US" sz="1050">
                <a:solidFill>
                  <a:prstClr val="black"/>
                </a:solidFill>
                <a:latin typeface="+mn-lt"/>
                <a:cs typeface="+mn-cs"/>
              </a:rPr>
              <a:t>（道路、河川</a:t>
            </a:r>
            <a:r>
              <a:rPr kumimoji="1" lang="ja-JP" altLang="en-US" sz="1050">
                <a:solidFill>
                  <a:prstClr val="black"/>
                </a:solidFill>
              </a:rPr>
              <a:t>、公園</a:t>
            </a:r>
            <a:r>
              <a:rPr kumimoji="1" lang="ja-JP" altLang="en-US" sz="1050">
                <a:solidFill>
                  <a:prstClr val="black"/>
                </a:solidFill>
                <a:latin typeface="+mn-lt"/>
                <a:cs typeface="+mn-cs"/>
              </a:rPr>
              <a:t>）</a:t>
            </a:r>
          </a:p>
        </p:txBody>
      </p:sp>
      <p:sp>
        <p:nvSpPr>
          <p:cNvPr id="53" name="正方形/長方形 52">
            <a:extLst>
              <a:ext uri="{FF2B5EF4-FFF2-40B4-BE49-F238E27FC236}">
                <a16:creationId xmlns:a16="http://schemas.microsoft.com/office/drawing/2014/main" id="{D5AED86B-D8D5-E611-B3B9-1906A9F5651C}"/>
              </a:ext>
            </a:extLst>
          </p:cNvPr>
          <p:cNvSpPr/>
          <p:nvPr/>
        </p:nvSpPr>
        <p:spPr bwMode="gray">
          <a:xfrm>
            <a:off x="418077" y="5850000"/>
            <a:ext cx="4170392" cy="657045"/>
          </a:xfrm>
          <a:prstGeom prst="rect">
            <a:avLst/>
          </a:prstGeom>
          <a:noFill/>
          <a:ln w="12700" algn="ctr">
            <a:solidFill>
              <a:schemeClr val="tx1"/>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effectLst/>
                <a:uLnTx/>
                <a:uFillTx/>
                <a:latin typeface="+mn-lt"/>
                <a:ea typeface="+mn-ea"/>
                <a:cs typeface="+mn-cs"/>
              </a:rPr>
              <a:t>GIS</a:t>
            </a:r>
            <a:r>
              <a:rPr kumimoji="1" lang="ja-JP" altLang="en-US" sz="1200" b="0" i="0" u="none" strike="noStrike" kern="1200" cap="none" spc="0" normalizeH="0" baseline="0" noProof="0">
                <a:ln>
                  <a:noFill/>
                </a:ln>
                <a:effectLst/>
                <a:uLnTx/>
                <a:uFillTx/>
                <a:latin typeface="+mn-lt"/>
                <a:ea typeface="+mn-ea"/>
                <a:cs typeface="+mn-cs"/>
              </a:rPr>
              <a:t>（インフラ</a:t>
            </a:r>
            <a:r>
              <a:rPr kumimoji="1" lang="en-US" altLang="ja-JP" sz="1200">
                <a:latin typeface="+mn-lt"/>
                <a:cs typeface="+mn-cs"/>
              </a:rPr>
              <a:t>D</a:t>
            </a:r>
            <a:r>
              <a:rPr kumimoji="1" lang="en-US" altLang="ja-JP" sz="1200" b="0" i="0" u="none" strike="noStrike" kern="1200" cap="none" spc="0" normalizeH="0" baseline="0" noProof="0">
                <a:ln>
                  <a:noFill/>
                </a:ln>
                <a:effectLst/>
                <a:uLnTx/>
                <a:uFillTx/>
                <a:latin typeface="+mn-lt"/>
                <a:ea typeface="+mn-ea"/>
                <a:cs typeface="+mn-cs"/>
              </a:rPr>
              <a:t>X</a:t>
            </a:r>
            <a:r>
              <a:rPr kumimoji="1" lang="ja-JP" altLang="en-US" sz="1200" b="0" i="0" u="none" strike="noStrike" kern="1200" cap="none" spc="0" normalizeH="0" baseline="0" noProof="0">
                <a:ln>
                  <a:noFill/>
                </a:ln>
                <a:effectLst/>
                <a:uLnTx/>
                <a:uFillTx/>
                <a:latin typeface="+mn-lt"/>
                <a:ea typeface="+mn-ea"/>
                <a:cs typeface="+mn-cs"/>
              </a:rPr>
              <a:t>）</a:t>
            </a:r>
          </a:p>
        </p:txBody>
      </p:sp>
      <p:sp>
        <p:nvSpPr>
          <p:cNvPr id="54" name="正方形/長方形 53">
            <a:extLst>
              <a:ext uri="{FF2B5EF4-FFF2-40B4-BE49-F238E27FC236}">
                <a16:creationId xmlns:a16="http://schemas.microsoft.com/office/drawing/2014/main" id="{8EE1123D-722B-9A40-0CB1-25806FB69763}"/>
              </a:ext>
            </a:extLst>
          </p:cNvPr>
          <p:cNvSpPr/>
          <p:nvPr/>
        </p:nvSpPr>
        <p:spPr bwMode="gray">
          <a:xfrm>
            <a:off x="2760933" y="6058667"/>
            <a:ext cx="1787669" cy="360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維持管理</a:t>
            </a:r>
            <a:endParaRPr kumimoji="1" lang="en-US" altLang="ja-JP" sz="1050">
              <a:solidFill>
                <a:prstClr val="black"/>
              </a:solidFill>
              <a:latin typeface="+mn-lt"/>
              <a:cs typeface="+mn-cs"/>
            </a:endParaRPr>
          </a:p>
          <a:p>
            <a:pPr algn="ctr" defTabSz="990564" fontAlgn="auto">
              <a:spcBef>
                <a:spcPts val="0"/>
              </a:spcBef>
              <a:spcAft>
                <a:spcPts val="0"/>
              </a:spcAft>
              <a:buSzPct val="100000"/>
            </a:pPr>
            <a:r>
              <a:rPr kumimoji="1" lang="ja-JP" altLang="en-US" sz="1050">
                <a:solidFill>
                  <a:prstClr val="black"/>
                </a:solidFill>
                <a:latin typeface="+mn-lt"/>
                <a:cs typeface="+mn-cs"/>
              </a:rPr>
              <a:t>（道路</a:t>
            </a:r>
            <a:r>
              <a:rPr kumimoji="1" lang="ja-JP" altLang="en-US" sz="1050">
                <a:solidFill>
                  <a:prstClr val="black"/>
                </a:solidFill>
              </a:rPr>
              <a:t>、河川</a:t>
            </a:r>
            <a:r>
              <a:rPr kumimoji="1" lang="ja-JP" altLang="en-US" sz="1050">
                <a:solidFill>
                  <a:prstClr val="black"/>
                </a:solidFill>
                <a:latin typeface="+mn-lt"/>
                <a:cs typeface="+mn-cs"/>
              </a:rPr>
              <a:t>、公園、街路樹）</a:t>
            </a:r>
          </a:p>
        </p:txBody>
      </p:sp>
      <p:sp>
        <p:nvSpPr>
          <p:cNvPr id="55" name="正方形/長方形 54">
            <a:extLst>
              <a:ext uri="{FF2B5EF4-FFF2-40B4-BE49-F238E27FC236}">
                <a16:creationId xmlns:a16="http://schemas.microsoft.com/office/drawing/2014/main" id="{C4CE6BE7-1AA6-33EA-64AD-F0BAD320FD41}"/>
              </a:ext>
            </a:extLst>
          </p:cNvPr>
          <p:cNvSpPr/>
          <p:nvPr/>
        </p:nvSpPr>
        <p:spPr bwMode="gray">
          <a:xfrm>
            <a:off x="564904" y="3441263"/>
            <a:ext cx="1490010" cy="324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電子申請システム</a:t>
            </a:r>
          </a:p>
        </p:txBody>
      </p:sp>
      <p:sp>
        <p:nvSpPr>
          <p:cNvPr id="63" name="正方形/長方形 62">
            <a:extLst>
              <a:ext uri="{FF2B5EF4-FFF2-40B4-BE49-F238E27FC236}">
                <a16:creationId xmlns:a16="http://schemas.microsoft.com/office/drawing/2014/main" id="{E2750043-06FD-AFAA-7DD2-36F294EF3A18}"/>
              </a:ext>
            </a:extLst>
          </p:cNvPr>
          <p:cNvSpPr/>
          <p:nvPr/>
        </p:nvSpPr>
        <p:spPr bwMode="gray">
          <a:xfrm>
            <a:off x="415925" y="2584898"/>
            <a:ext cx="1983343" cy="246217"/>
          </a:xfrm>
          <a:prstGeom prst="rect">
            <a:avLst/>
          </a:prstGeom>
          <a:solidFill>
            <a:schemeClr val="bg1">
              <a:lumMod val="50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lt"/>
                <a:cs typeface="+mn-cs"/>
              </a:rPr>
              <a:t>中継サーバー</a:t>
            </a:r>
          </a:p>
        </p:txBody>
      </p:sp>
      <p:cxnSp>
        <p:nvCxnSpPr>
          <p:cNvPr id="64" name="コネクタ: カギ線 63">
            <a:extLst>
              <a:ext uri="{FF2B5EF4-FFF2-40B4-BE49-F238E27FC236}">
                <a16:creationId xmlns:a16="http://schemas.microsoft.com/office/drawing/2014/main" id="{C8752F01-455D-163E-867C-C011D3C0700C}"/>
              </a:ext>
            </a:extLst>
          </p:cNvPr>
          <p:cNvCxnSpPr>
            <a:cxnSpLocks/>
            <a:stCxn id="33" idx="2"/>
            <a:endCxn id="63" idx="0"/>
          </p:cNvCxnSpPr>
          <p:nvPr/>
        </p:nvCxnSpPr>
        <p:spPr bwMode="gray">
          <a:xfrm rot="5400000">
            <a:off x="1722845" y="2058850"/>
            <a:ext cx="210801" cy="841295"/>
          </a:xfrm>
          <a:prstGeom prst="bentConnector3">
            <a:avLst>
              <a:gd name="adj1" fmla="val 50000"/>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1A9A758A-6A72-87D5-2C9D-DF54D8806540}"/>
              </a:ext>
            </a:extLst>
          </p:cNvPr>
          <p:cNvCxnSpPr>
            <a:cxnSpLocks/>
            <a:stCxn id="53" idx="1"/>
            <a:endCxn id="63" idx="2"/>
          </p:cNvCxnSpPr>
          <p:nvPr/>
        </p:nvCxnSpPr>
        <p:spPr bwMode="gray">
          <a:xfrm rot="10800000" flipH="1">
            <a:off x="418077" y="2831115"/>
            <a:ext cx="989520" cy="3347408"/>
          </a:xfrm>
          <a:prstGeom prst="bentConnector4">
            <a:avLst>
              <a:gd name="adj1" fmla="val -23102"/>
              <a:gd name="adj2" fmla="val 54907"/>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コネクタ: カギ線 70">
            <a:extLst>
              <a:ext uri="{FF2B5EF4-FFF2-40B4-BE49-F238E27FC236}">
                <a16:creationId xmlns:a16="http://schemas.microsoft.com/office/drawing/2014/main" id="{A2F4B35A-0858-51BB-EEFB-FC04D398E0FE}"/>
              </a:ext>
            </a:extLst>
          </p:cNvPr>
          <p:cNvCxnSpPr>
            <a:cxnSpLocks/>
            <a:stCxn id="8" idx="1"/>
            <a:endCxn id="49" idx="3"/>
          </p:cNvCxnSpPr>
          <p:nvPr/>
        </p:nvCxnSpPr>
        <p:spPr bwMode="gray">
          <a:xfrm rot="10800000" flipV="1">
            <a:off x="6090011" y="2014886"/>
            <a:ext cx="1142943" cy="1588378"/>
          </a:xfrm>
          <a:prstGeom prst="bentConnector3">
            <a:avLst>
              <a:gd name="adj1" fmla="val 50000"/>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コネクタ: カギ線 75">
            <a:extLst>
              <a:ext uri="{FF2B5EF4-FFF2-40B4-BE49-F238E27FC236}">
                <a16:creationId xmlns:a16="http://schemas.microsoft.com/office/drawing/2014/main" id="{0C7DCF8F-867E-4CA9-278E-57329CC380A5}"/>
              </a:ext>
            </a:extLst>
          </p:cNvPr>
          <p:cNvCxnSpPr>
            <a:cxnSpLocks/>
            <a:stCxn id="7" idx="1"/>
            <a:endCxn id="49" idx="3"/>
          </p:cNvCxnSpPr>
          <p:nvPr/>
        </p:nvCxnSpPr>
        <p:spPr bwMode="gray">
          <a:xfrm rot="10800000" flipV="1">
            <a:off x="6090010" y="2826110"/>
            <a:ext cx="1142944" cy="777154"/>
          </a:xfrm>
          <a:prstGeom prst="bentConnector3">
            <a:avLst>
              <a:gd name="adj1" fmla="val 50000"/>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1" name="コネクタ: カギ線 80">
            <a:extLst>
              <a:ext uri="{FF2B5EF4-FFF2-40B4-BE49-F238E27FC236}">
                <a16:creationId xmlns:a16="http://schemas.microsoft.com/office/drawing/2014/main" id="{D691E271-97F6-0AED-A909-33F3DB294558}"/>
              </a:ext>
            </a:extLst>
          </p:cNvPr>
          <p:cNvCxnSpPr>
            <a:cxnSpLocks/>
          </p:cNvCxnSpPr>
          <p:nvPr/>
        </p:nvCxnSpPr>
        <p:spPr bwMode="gray">
          <a:xfrm rot="5400000" flipH="1" flipV="1">
            <a:off x="3071397" y="3917880"/>
            <a:ext cx="2142372" cy="1820102"/>
          </a:xfrm>
          <a:prstGeom prst="bentConnector3">
            <a:avLst>
              <a:gd name="adj1" fmla="val 20538"/>
            </a:avLst>
          </a:prstGeom>
          <a:ln w="28575">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6A4EF32A-D95B-C69C-4BB9-DC9DDEF0A7FB}"/>
              </a:ext>
            </a:extLst>
          </p:cNvPr>
          <p:cNvSpPr/>
          <p:nvPr/>
        </p:nvSpPr>
        <p:spPr bwMode="gray">
          <a:xfrm>
            <a:off x="1303627" y="4577457"/>
            <a:ext cx="3395480" cy="68959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990564" fontAlgn="auto">
              <a:spcBef>
                <a:spcPts val="0"/>
              </a:spcBef>
              <a:spcAft>
                <a:spcPts val="0"/>
              </a:spcAft>
              <a:buSzPct val="100000"/>
            </a:pPr>
            <a:r>
              <a:rPr kumimoji="1" lang="ja-JP" altLang="en-US" sz="1200">
                <a:solidFill>
                  <a:prstClr val="black"/>
                </a:solidFill>
                <a:latin typeface="+mn-lt"/>
                <a:cs typeface="+mn-cs"/>
              </a:rPr>
              <a:t>共通</a:t>
            </a:r>
            <a:r>
              <a:rPr kumimoji="1" lang="en-US" altLang="ja-JP" sz="1200">
                <a:solidFill>
                  <a:prstClr val="black"/>
                </a:solidFill>
                <a:latin typeface="+mn-lt"/>
                <a:cs typeface="+mn-cs"/>
              </a:rPr>
              <a:t>DB</a:t>
            </a:r>
            <a:r>
              <a:rPr kumimoji="1" lang="ja-JP" altLang="en-US" sz="1200">
                <a:solidFill>
                  <a:prstClr val="black"/>
                </a:solidFill>
                <a:latin typeface="+mn-lt"/>
                <a:cs typeface="+mn-cs"/>
              </a:rPr>
              <a:t>（未定）</a:t>
            </a:r>
            <a:endParaRPr kumimoji="1" lang="en-US" altLang="ja-JP" sz="1200">
              <a:solidFill>
                <a:prstClr val="black"/>
              </a:solidFill>
              <a:latin typeface="+mn-lt"/>
              <a:cs typeface="+mn-cs"/>
            </a:endParaRPr>
          </a:p>
        </p:txBody>
      </p:sp>
      <p:sp>
        <p:nvSpPr>
          <p:cNvPr id="114" name="フローチャート: 磁気ディスク 113">
            <a:extLst>
              <a:ext uri="{FF2B5EF4-FFF2-40B4-BE49-F238E27FC236}">
                <a16:creationId xmlns:a16="http://schemas.microsoft.com/office/drawing/2014/main" id="{A052ABFB-E0E2-13D4-0D73-5585E59F3194}"/>
              </a:ext>
            </a:extLst>
          </p:cNvPr>
          <p:cNvSpPr/>
          <p:nvPr/>
        </p:nvSpPr>
        <p:spPr bwMode="gray">
          <a:xfrm>
            <a:off x="1812028" y="4777187"/>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許可履歴</a:t>
            </a:r>
          </a:p>
        </p:txBody>
      </p:sp>
      <p:sp>
        <p:nvSpPr>
          <p:cNvPr id="117" name="フローチャート: 磁気ディスク 116">
            <a:extLst>
              <a:ext uri="{FF2B5EF4-FFF2-40B4-BE49-F238E27FC236}">
                <a16:creationId xmlns:a16="http://schemas.microsoft.com/office/drawing/2014/main" id="{38B9A9F1-0DF4-C268-169B-5F124512F0F2}"/>
              </a:ext>
            </a:extLst>
          </p:cNvPr>
          <p:cNvSpPr/>
          <p:nvPr/>
        </p:nvSpPr>
        <p:spPr bwMode="gray">
          <a:xfrm>
            <a:off x="2948248" y="4777187"/>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地図情報</a:t>
            </a:r>
          </a:p>
        </p:txBody>
      </p:sp>
      <p:sp>
        <p:nvSpPr>
          <p:cNvPr id="120" name="フローチャート: 磁気ディスク 119">
            <a:extLst>
              <a:ext uri="{FF2B5EF4-FFF2-40B4-BE49-F238E27FC236}">
                <a16:creationId xmlns:a16="http://schemas.microsoft.com/office/drawing/2014/main" id="{DA72DCE1-57F9-AAA5-2448-324346CA99EA}"/>
              </a:ext>
            </a:extLst>
          </p:cNvPr>
          <p:cNvSpPr/>
          <p:nvPr/>
        </p:nvSpPr>
        <p:spPr bwMode="gray">
          <a:xfrm>
            <a:off x="4084468" y="4777187"/>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決裁処理履歴</a:t>
            </a:r>
          </a:p>
        </p:txBody>
      </p:sp>
      <p:cxnSp>
        <p:nvCxnSpPr>
          <p:cNvPr id="121" name="コネクタ: カギ線 120">
            <a:extLst>
              <a:ext uri="{FF2B5EF4-FFF2-40B4-BE49-F238E27FC236}">
                <a16:creationId xmlns:a16="http://schemas.microsoft.com/office/drawing/2014/main" id="{EEBBFDB2-5742-D839-332A-B204F173FA7E}"/>
              </a:ext>
            </a:extLst>
          </p:cNvPr>
          <p:cNvCxnSpPr>
            <a:cxnSpLocks/>
            <a:stCxn id="23" idx="1"/>
            <a:endCxn id="49" idx="3"/>
          </p:cNvCxnSpPr>
          <p:nvPr/>
        </p:nvCxnSpPr>
        <p:spPr bwMode="gray">
          <a:xfrm rot="10800000">
            <a:off x="6090011" y="3603265"/>
            <a:ext cx="1332985" cy="483083"/>
          </a:xfrm>
          <a:prstGeom prst="bentConnector3">
            <a:avLst>
              <a:gd name="adj1" fmla="val 43340"/>
            </a:avLst>
          </a:prstGeom>
          <a:ln w="28575">
            <a:solidFill>
              <a:schemeClr val="accent6"/>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7" name="テキスト ボックス 176">
            <a:extLst>
              <a:ext uri="{FF2B5EF4-FFF2-40B4-BE49-F238E27FC236}">
                <a16:creationId xmlns:a16="http://schemas.microsoft.com/office/drawing/2014/main" id="{8FC9FB51-5E9A-1416-9281-ABF4DEE87A1A}"/>
              </a:ext>
            </a:extLst>
          </p:cNvPr>
          <p:cNvSpPr txBox="1"/>
          <p:nvPr/>
        </p:nvSpPr>
        <p:spPr bwMode="gray">
          <a:xfrm>
            <a:off x="6729776" y="5315756"/>
            <a:ext cx="2951032" cy="707886"/>
          </a:xfrm>
          <a:prstGeom prst="rect">
            <a:avLst/>
          </a:prstGeom>
          <a:noFill/>
        </p:spPr>
        <p:txBody>
          <a:bodyPr wrap="square">
            <a:spAutoFit/>
          </a:bodyPr>
          <a:lstStyle/>
          <a:p>
            <a:r>
              <a:rPr kumimoji="1" lang="ja-JP" altLang="en-US" sz="800"/>
              <a:t>*</a:t>
            </a:r>
            <a:r>
              <a:rPr kumimoji="1" lang="en-US" altLang="ja-JP" sz="800" baseline="30000"/>
              <a:t>1</a:t>
            </a:r>
            <a:r>
              <a:rPr kumimoji="1" lang="ja-JP" altLang="en-US" sz="800"/>
              <a:t>：</a:t>
            </a:r>
            <a:r>
              <a:rPr kumimoji="1" lang="en-US" altLang="ja-JP" sz="800" err="1"/>
              <a:t>eLTAX</a:t>
            </a:r>
            <a:r>
              <a:rPr kumimoji="1" lang="ja-JP" altLang="en-US" sz="800"/>
              <a:t>は連携なし。手動にてファイル取込での運用想定している。</a:t>
            </a:r>
            <a:endParaRPr kumimoji="1" lang="en-US" altLang="ja-JP" sz="800"/>
          </a:p>
          <a:p>
            <a:r>
              <a:rPr kumimoji="1" lang="ja-JP" altLang="en-US" sz="800"/>
              <a:t>*</a:t>
            </a:r>
            <a:r>
              <a:rPr kumimoji="1" lang="en-US" altLang="ja-JP" sz="800" baseline="30000"/>
              <a:t>2</a:t>
            </a:r>
            <a:r>
              <a:rPr kumimoji="1" lang="ja-JP" altLang="en-US" sz="800"/>
              <a:t>：電子署名については、名古屋市全体の電子署名を利用する、もしくはポータル内の電子申請機能内の電子署名の利用を想定している。</a:t>
            </a:r>
            <a:endParaRPr kumimoji="1" lang="en-US" altLang="ja-JP" sz="800"/>
          </a:p>
          <a:p>
            <a:r>
              <a:rPr kumimoji="1" lang="en-US" altLang="ja-JP" sz="800"/>
              <a:t>*</a:t>
            </a:r>
            <a:r>
              <a:rPr kumimoji="1" lang="en-US" altLang="ja-JP" sz="800" baseline="30000"/>
              <a:t>3</a:t>
            </a:r>
            <a:r>
              <a:rPr kumimoji="1" lang="ja-JP" altLang="en-US" sz="800"/>
              <a:t>：業務システムは、電子申請システムや許可システムを指す。</a:t>
            </a:r>
            <a:endParaRPr lang="ja-JP" altLang="en-US" sz="800"/>
          </a:p>
        </p:txBody>
      </p:sp>
      <p:grpSp>
        <p:nvGrpSpPr>
          <p:cNvPr id="46" name="グループ化 45">
            <a:extLst>
              <a:ext uri="{FF2B5EF4-FFF2-40B4-BE49-F238E27FC236}">
                <a16:creationId xmlns:a16="http://schemas.microsoft.com/office/drawing/2014/main" id="{9A6BC40B-D4AD-064E-F631-08B90358F24D}"/>
              </a:ext>
            </a:extLst>
          </p:cNvPr>
          <p:cNvGrpSpPr/>
          <p:nvPr/>
        </p:nvGrpSpPr>
        <p:grpSpPr>
          <a:xfrm>
            <a:off x="4101775" y="772761"/>
            <a:ext cx="5082442" cy="561792"/>
            <a:chOff x="4101775" y="772761"/>
            <a:chExt cx="5082442" cy="561792"/>
          </a:xfrm>
        </p:grpSpPr>
        <p:sp>
          <p:nvSpPr>
            <p:cNvPr id="179" name="正方形/長方形 178">
              <a:extLst>
                <a:ext uri="{FF2B5EF4-FFF2-40B4-BE49-F238E27FC236}">
                  <a16:creationId xmlns:a16="http://schemas.microsoft.com/office/drawing/2014/main" id="{9112033A-7CDE-0F81-3C2A-BBE1F9093B95}"/>
                </a:ext>
              </a:extLst>
            </p:cNvPr>
            <p:cNvSpPr/>
            <p:nvPr/>
          </p:nvSpPr>
          <p:spPr bwMode="gray">
            <a:xfrm>
              <a:off x="4101775" y="785477"/>
              <a:ext cx="5082442" cy="543237"/>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a:t>
              </a: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凡例</a:t>
              </a:r>
              <a: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a:t>
              </a:r>
              <a:r>
                <a:rPr kumimoji="1" lang="ja-JP" altLang="en-US" sz="900">
                  <a:solidFill>
                    <a:prstClr val="black"/>
                  </a:solidFill>
                  <a:latin typeface="Yu Gothic UI" panose="020B0500000000000000" pitchFamily="50" charset="-128"/>
                  <a:ea typeface="Yu Gothic UI" panose="020B0500000000000000" pitchFamily="50" charset="-128"/>
                  <a:cs typeface="+mn-cs"/>
                </a:rPr>
                <a:t>　</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180" name="正方形/長方形 179">
              <a:extLst>
                <a:ext uri="{FF2B5EF4-FFF2-40B4-BE49-F238E27FC236}">
                  <a16:creationId xmlns:a16="http://schemas.microsoft.com/office/drawing/2014/main" id="{5776C1E6-2125-4AA3-CEA4-CB5BE73DAE6C}"/>
                </a:ext>
              </a:extLst>
            </p:cNvPr>
            <p:cNvSpPr/>
            <p:nvPr/>
          </p:nvSpPr>
          <p:spPr bwMode="gray">
            <a:xfrm>
              <a:off x="7338631" y="998139"/>
              <a:ext cx="721618" cy="252191"/>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新規・改修</a:t>
              </a:r>
              <a:endParaRPr kumimoji="1" lang="en-US" altLang="ja-JP" sz="900">
                <a:solidFill>
                  <a:prstClr val="black"/>
                </a:solidFill>
                <a:latin typeface="+mn-lt"/>
                <a:cs typeface="+mn-cs"/>
              </a:endParaRPr>
            </a:p>
            <a:p>
              <a:pPr algn="ctr" defTabSz="990564" fontAlgn="auto">
                <a:spcBef>
                  <a:spcPts val="0"/>
                </a:spcBef>
                <a:spcAft>
                  <a:spcPts val="0"/>
                </a:spcAft>
                <a:buSzPct val="100000"/>
              </a:pPr>
              <a:r>
                <a:rPr kumimoji="1" lang="ja-JP" altLang="en-US" sz="900">
                  <a:solidFill>
                    <a:prstClr val="black"/>
                  </a:solidFill>
                  <a:latin typeface="+mn-lt"/>
                  <a:cs typeface="+mn-cs"/>
                </a:rPr>
                <a:t>システム</a:t>
              </a:r>
            </a:p>
          </p:txBody>
        </p:sp>
        <p:sp>
          <p:nvSpPr>
            <p:cNvPr id="183" name="正方形/長方形 182">
              <a:extLst>
                <a:ext uri="{FF2B5EF4-FFF2-40B4-BE49-F238E27FC236}">
                  <a16:creationId xmlns:a16="http://schemas.microsoft.com/office/drawing/2014/main" id="{6B71B735-3FAB-28E6-AAFB-B15053BE68DD}"/>
                </a:ext>
              </a:extLst>
            </p:cNvPr>
            <p:cNvSpPr/>
            <p:nvPr/>
          </p:nvSpPr>
          <p:spPr bwMode="gray">
            <a:xfrm>
              <a:off x="6490411" y="998139"/>
              <a:ext cx="721618" cy="252191"/>
            </a:xfrm>
            <a:prstGeom prst="rect">
              <a:avLst/>
            </a:prstGeom>
            <a:solidFill>
              <a:schemeClr val="bg1"/>
            </a:solidFill>
            <a:ln w="12700" algn="ctr">
              <a:solidFill>
                <a:schemeClr val="bg2"/>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現行システム</a:t>
              </a:r>
            </a:p>
          </p:txBody>
        </p:sp>
        <p:sp>
          <p:nvSpPr>
            <p:cNvPr id="184" name="正方形/長方形 183">
              <a:extLst>
                <a:ext uri="{FF2B5EF4-FFF2-40B4-BE49-F238E27FC236}">
                  <a16:creationId xmlns:a16="http://schemas.microsoft.com/office/drawing/2014/main" id="{82EA9165-A84D-4248-680D-42BCD708BA27}"/>
                </a:ext>
              </a:extLst>
            </p:cNvPr>
            <p:cNvSpPr/>
            <p:nvPr/>
          </p:nvSpPr>
          <p:spPr bwMode="gray">
            <a:xfrm>
              <a:off x="8237134" y="1008446"/>
              <a:ext cx="720000" cy="252191"/>
            </a:xfrm>
            <a:prstGeom prst="rect">
              <a:avLst/>
            </a:prstGeom>
            <a:solidFill>
              <a:schemeClr val="bg1">
                <a:lumMod val="95000"/>
              </a:schemeClr>
            </a:solidFill>
            <a:ln w="12700" algn="ctr">
              <a:solidFill>
                <a:srgbClr val="BBBCBC"/>
              </a:solidFill>
              <a:prstDash val="dash"/>
              <a:miter lim="800000"/>
              <a:headEnd/>
              <a:tailEnd/>
            </a:ln>
          </p:spPr>
          <p:txBody>
            <a:bodyPr rot="0" spcFirstLastPara="0" vertOverflow="overflow" horzOverflow="overflow" vert="horz" wrap="square" lIns="36000" tIns="3600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lumMod val="50000"/>
                    </a:schemeClr>
                  </a:solidFill>
                  <a:latin typeface="+mn-lt"/>
                  <a:cs typeface="+mn-cs"/>
                </a:rPr>
                <a:t>廃止システム</a:t>
              </a:r>
              <a:endParaRPr kumimoji="1" lang="en-US" altLang="ja-JP" sz="900">
                <a:solidFill>
                  <a:schemeClr val="bg1">
                    <a:lumMod val="50000"/>
                  </a:schemeClr>
                </a:solidFill>
                <a:latin typeface="+mn-lt"/>
                <a:cs typeface="+mn-cs"/>
              </a:endParaRPr>
            </a:p>
          </p:txBody>
        </p:sp>
        <p:cxnSp>
          <p:nvCxnSpPr>
            <p:cNvPr id="15" name="直線矢印コネクタ 14">
              <a:extLst>
                <a:ext uri="{FF2B5EF4-FFF2-40B4-BE49-F238E27FC236}">
                  <a16:creationId xmlns:a16="http://schemas.microsoft.com/office/drawing/2014/main" id="{1BC40D42-E2E9-7F4C-C056-8BEBFC503DCB}"/>
                </a:ext>
              </a:extLst>
            </p:cNvPr>
            <p:cNvCxnSpPr>
              <a:cxnSpLocks/>
            </p:cNvCxnSpPr>
            <p:nvPr/>
          </p:nvCxnSpPr>
          <p:spPr bwMode="gray">
            <a:xfrm>
              <a:off x="4849606" y="867070"/>
              <a:ext cx="432000" cy="0"/>
            </a:xfrm>
            <a:prstGeom prst="straightConnector1">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138CAB68-EC6E-337A-429A-BB616898CA55}"/>
                </a:ext>
              </a:extLst>
            </p:cNvPr>
            <p:cNvCxnSpPr>
              <a:cxnSpLocks/>
            </p:cNvCxnSpPr>
            <p:nvPr/>
          </p:nvCxnSpPr>
          <p:spPr bwMode="gray">
            <a:xfrm>
              <a:off x="4842802" y="1110733"/>
              <a:ext cx="432000" cy="0"/>
            </a:xfrm>
            <a:prstGeom prst="straightConnector1">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53199EA6-8E0E-08AC-F868-2CF01DFBF98E}"/>
                </a:ext>
              </a:extLst>
            </p:cNvPr>
            <p:cNvSpPr/>
            <p:nvPr/>
          </p:nvSpPr>
          <p:spPr bwMode="gray">
            <a:xfrm>
              <a:off x="5344178" y="772761"/>
              <a:ext cx="721618" cy="252191"/>
            </a:xfrm>
            <a:prstGeom prst="rect">
              <a:avLst/>
            </a:prstGeom>
            <a:no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自動連携</a:t>
              </a:r>
            </a:p>
          </p:txBody>
        </p:sp>
        <p:sp>
          <p:nvSpPr>
            <p:cNvPr id="20" name="正方形/長方形 19">
              <a:extLst>
                <a:ext uri="{FF2B5EF4-FFF2-40B4-BE49-F238E27FC236}">
                  <a16:creationId xmlns:a16="http://schemas.microsoft.com/office/drawing/2014/main" id="{690E3AA9-0A11-EEC9-AACE-CB64C351CEE0}"/>
                </a:ext>
              </a:extLst>
            </p:cNvPr>
            <p:cNvSpPr/>
            <p:nvPr/>
          </p:nvSpPr>
          <p:spPr bwMode="gray">
            <a:xfrm>
              <a:off x="5344178" y="1110733"/>
              <a:ext cx="1038615" cy="223820"/>
            </a:xfrm>
            <a:prstGeom prst="rect">
              <a:avLst/>
            </a:prstGeom>
            <a:no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手動連携（ファイル取込や、直入力等）</a:t>
              </a:r>
            </a:p>
          </p:txBody>
        </p:sp>
      </p:grpSp>
      <p:cxnSp>
        <p:nvCxnSpPr>
          <p:cNvPr id="40" name="コネクタ: カギ線 39">
            <a:extLst>
              <a:ext uri="{FF2B5EF4-FFF2-40B4-BE49-F238E27FC236}">
                <a16:creationId xmlns:a16="http://schemas.microsoft.com/office/drawing/2014/main" id="{BE50C445-C93A-E217-69E9-16F18728395D}"/>
              </a:ext>
            </a:extLst>
          </p:cNvPr>
          <p:cNvCxnSpPr>
            <a:cxnSpLocks/>
            <a:stCxn id="22" idx="1"/>
          </p:cNvCxnSpPr>
          <p:nvPr/>
        </p:nvCxnSpPr>
        <p:spPr bwMode="gray">
          <a:xfrm rot="10800000">
            <a:off x="6090009" y="3752238"/>
            <a:ext cx="1322684" cy="1084715"/>
          </a:xfrm>
          <a:prstGeom prst="bentConnector3">
            <a:avLst>
              <a:gd name="adj1" fmla="val 62685"/>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フローチャート: 結合子 16">
            <a:extLst>
              <a:ext uri="{FF2B5EF4-FFF2-40B4-BE49-F238E27FC236}">
                <a16:creationId xmlns:a16="http://schemas.microsoft.com/office/drawing/2014/main" id="{3D3675D3-8753-D543-9AE0-969A0F658B19}"/>
              </a:ext>
            </a:extLst>
          </p:cNvPr>
          <p:cNvSpPr/>
          <p:nvPr/>
        </p:nvSpPr>
        <p:spPr bwMode="gray">
          <a:xfrm>
            <a:off x="4021202" y="3338007"/>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１</a:t>
            </a:r>
          </a:p>
        </p:txBody>
      </p:sp>
      <p:sp>
        <p:nvSpPr>
          <p:cNvPr id="21" name="フローチャート: 結合子 20">
            <a:extLst>
              <a:ext uri="{FF2B5EF4-FFF2-40B4-BE49-F238E27FC236}">
                <a16:creationId xmlns:a16="http://schemas.microsoft.com/office/drawing/2014/main" id="{94389A4F-A926-187B-8B04-94BF68086DEB}"/>
              </a:ext>
            </a:extLst>
          </p:cNvPr>
          <p:cNvSpPr/>
          <p:nvPr/>
        </p:nvSpPr>
        <p:spPr bwMode="gray">
          <a:xfrm>
            <a:off x="478543" y="3338007"/>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schemeClr val="accent1"/>
                </a:solidFill>
                <a:latin typeface="+mn-lt"/>
                <a:cs typeface="+mn-cs"/>
              </a:rPr>
              <a:t>２</a:t>
            </a:r>
            <a:endParaRPr kumimoji="1" lang="ja-JP" altLang="en-US" sz="1200" b="1" i="0" u="none" strike="noStrike" kern="1200" cap="none" spc="0" normalizeH="0" baseline="0" noProof="0">
              <a:ln>
                <a:noFill/>
              </a:ln>
              <a:solidFill>
                <a:schemeClr val="accent1"/>
              </a:solidFill>
              <a:effectLst/>
              <a:uLnTx/>
              <a:uFillTx/>
              <a:latin typeface="+mn-lt"/>
              <a:ea typeface="+mn-ea"/>
              <a:cs typeface="+mn-cs"/>
            </a:endParaRPr>
          </a:p>
        </p:txBody>
      </p:sp>
      <p:cxnSp>
        <p:nvCxnSpPr>
          <p:cNvPr id="12" name="コネクタ: カギ線 11">
            <a:extLst>
              <a:ext uri="{FF2B5EF4-FFF2-40B4-BE49-F238E27FC236}">
                <a16:creationId xmlns:a16="http://schemas.microsoft.com/office/drawing/2014/main" id="{0B7860F7-D728-EEED-43B6-E5E89EA7DBB6}"/>
              </a:ext>
            </a:extLst>
          </p:cNvPr>
          <p:cNvCxnSpPr>
            <a:cxnSpLocks/>
          </p:cNvCxnSpPr>
          <p:nvPr/>
        </p:nvCxnSpPr>
        <p:spPr bwMode="gray">
          <a:xfrm rot="5400000" flipH="1" flipV="1">
            <a:off x="3311407" y="3147729"/>
            <a:ext cx="812193" cy="2047264"/>
          </a:xfrm>
          <a:prstGeom prst="bentConnector3">
            <a:avLst>
              <a:gd name="adj1" fmla="val 22103"/>
            </a:avLst>
          </a:prstGeom>
          <a:ln w="28575">
            <a:solidFill>
              <a:schemeClr val="accent5"/>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フローチャート: 結合子 23">
            <a:extLst>
              <a:ext uri="{FF2B5EF4-FFF2-40B4-BE49-F238E27FC236}">
                <a16:creationId xmlns:a16="http://schemas.microsoft.com/office/drawing/2014/main" id="{62ECEABC-657D-1D3C-D4D2-2EF8744D3D21}"/>
              </a:ext>
            </a:extLst>
          </p:cNvPr>
          <p:cNvSpPr/>
          <p:nvPr/>
        </p:nvSpPr>
        <p:spPr bwMode="gray">
          <a:xfrm>
            <a:off x="1491842" y="5802721"/>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４</a:t>
            </a:r>
          </a:p>
        </p:txBody>
      </p:sp>
      <p:sp>
        <p:nvSpPr>
          <p:cNvPr id="13" name="正方形/長方形 12">
            <a:extLst>
              <a:ext uri="{FF2B5EF4-FFF2-40B4-BE49-F238E27FC236}">
                <a16:creationId xmlns:a16="http://schemas.microsoft.com/office/drawing/2014/main" id="{28AF1BC6-1DB3-1088-FA1C-A7CC19EF567C}"/>
              </a:ext>
            </a:extLst>
          </p:cNvPr>
          <p:cNvSpPr/>
          <p:nvPr/>
        </p:nvSpPr>
        <p:spPr bwMode="gray">
          <a:xfrm>
            <a:off x="2851521" y="3013909"/>
            <a:ext cx="864000" cy="324000"/>
          </a:xfrm>
          <a:prstGeom prst="rect">
            <a:avLst/>
          </a:prstGeom>
          <a:solidFill>
            <a:schemeClr val="bg1"/>
          </a:solidFill>
          <a:ln w="12700" algn="ctr">
            <a:solidFill>
              <a:schemeClr val="bg2"/>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prstClr val="black"/>
                </a:solidFill>
                <a:latin typeface="+mn-lt"/>
                <a:cs typeface="+mn-cs"/>
              </a:rPr>
              <a:t>電子署名*</a:t>
            </a:r>
            <a:r>
              <a:rPr kumimoji="1" lang="en-US" altLang="ja-JP" sz="1100" baseline="30000">
                <a:solidFill>
                  <a:prstClr val="black"/>
                </a:solidFill>
                <a:latin typeface="+mn-lt"/>
                <a:cs typeface="+mn-cs"/>
              </a:rPr>
              <a:t>2</a:t>
            </a:r>
            <a:endParaRPr kumimoji="1" lang="ja-JP" altLang="en-US" sz="1100" baseline="30000">
              <a:solidFill>
                <a:prstClr val="black"/>
              </a:solidFill>
              <a:latin typeface="+mn-lt"/>
              <a:cs typeface="+mn-cs"/>
            </a:endParaRPr>
          </a:p>
        </p:txBody>
      </p:sp>
      <p:cxnSp>
        <p:nvCxnSpPr>
          <p:cNvPr id="45" name="コネクタ: カギ線 44">
            <a:extLst>
              <a:ext uri="{FF2B5EF4-FFF2-40B4-BE49-F238E27FC236}">
                <a16:creationId xmlns:a16="http://schemas.microsoft.com/office/drawing/2014/main" id="{5FE48852-10AC-C0DA-62A9-7B68D32FC074}"/>
              </a:ext>
            </a:extLst>
          </p:cNvPr>
          <p:cNvCxnSpPr>
            <a:cxnSpLocks/>
            <a:stCxn id="14" idx="1"/>
            <a:endCxn id="13" idx="3"/>
          </p:cNvCxnSpPr>
          <p:nvPr/>
        </p:nvCxnSpPr>
        <p:spPr bwMode="gray">
          <a:xfrm rot="10800000" flipV="1">
            <a:off x="3715521" y="2941779"/>
            <a:ext cx="3710194" cy="234130"/>
          </a:xfrm>
          <a:prstGeom prst="bentConnector3">
            <a:avLst>
              <a:gd name="adj1" fmla="val 50000"/>
            </a:avLst>
          </a:prstGeom>
          <a:ln w="28575">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フローチャート: 磁気ディスク 57">
            <a:extLst>
              <a:ext uri="{FF2B5EF4-FFF2-40B4-BE49-F238E27FC236}">
                <a16:creationId xmlns:a16="http://schemas.microsoft.com/office/drawing/2014/main" id="{CB225181-AB55-AE03-AC9D-BCA23F8785A8}"/>
              </a:ext>
            </a:extLst>
          </p:cNvPr>
          <p:cNvSpPr/>
          <p:nvPr/>
        </p:nvSpPr>
        <p:spPr bwMode="gray">
          <a:xfrm>
            <a:off x="2380138" y="4777187"/>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申請データ</a:t>
            </a:r>
          </a:p>
        </p:txBody>
      </p:sp>
      <p:sp>
        <p:nvSpPr>
          <p:cNvPr id="59" name="フローチャート: 磁気ディスク 58">
            <a:extLst>
              <a:ext uri="{FF2B5EF4-FFF2-40B4-BE49-F238E27FC236}">
                <a16:creationId xmlns:a16="http://schemas.microsoft.com/office/drawing/2014/main" id="{F27FA1EC-ACF9-4BA8-0403-C0F2FB10B0B2}"/>
              </a:ext>
            </a:extLst>
          </p:cNvPr>
          <p:cNvSpPr/>
          <p:nvPr/>
        </p:nvSpPr>
        <p:spPr bwMode="gray">
          <a:xfrm>
            <a:off x="3516358" y="4777187"/>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添付ファイル</a:t>
            </a:r>
          </a:p>
        </p:txBody>
      </p:sp>
      <p:sp>
        <p:nvSpPr>
          <p:cNvPr id="65" name="フローチャート: 結合子 64">
            <a:extLst>
              <a:ext uri="{FF2B5EF4-FFF2-40B4-BE49-F238E27FC236}">
                <a16:creationId xmlns:a16="http://schemas.microsoft.com/office/drawing/2014/main" id="{C534740D-348A-FEF4-ECE3-FD5A36441B50}"/>
              </a:ext>
            </a:extLst>
          </p:cNvPr>
          <p:cNvSpPr/>
          <p:nvPr/>
        </p:nvSpPr>
        <p:spPr bwMode="gray">
          <a:xfrm>
            <a:off x="1231239" y="4787167"/>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schemeClr val="accent1"/>
                </a:solidFill>
                <a:latin typeface="+mn-lt"/>
                <a:cs typeface="+mn-cs"/>
              </a:rPr>
              <a:t>５</a:t>
            </a:r>
            <a:endParaRPr kumimoji="1" lang="ja-JP" altLang="en-US" sz="1200" b="1" i="0" u="none" strike="noStrike" kern="1200" cap="none" spc="0" normalizeH="0" baseline="0" noProof="0">
              <a:ln>
                <a:noFill/>
              </a:ln>
              <a:solidFill>
                <a:schemeClr val="accent1"/>
              </a:solidFill>
              <a:effectLst/>
              <a:uLnTx/>
              <a:uFillTx/>
              <a:latin typeface="+mn-lt"/>
              <a:ea typeface="+mn-ea"/>
              <a:cs typeface="+mn-cs"/>
            </a:endParaRPr>
          </a:p>
        </p:txBody>
      </p:sp>
      <p:cxnSp>
        <p:nvCxnSpPr>
          <p:cNvPr id="66" name="コネクタ: カギ線 65">
            <a:extLst>
              <a:ext uri="{FF2B5EF4-FFF2-40B4-BE49-F238E27FC236}">
                <a16:creationId xmlns:a16="http://schemas.microsoft.com/office/drawing/2014/main" id="{C43BC429-92A6-62D0-DD38-26FBDEF5E08F}"/>
              </a:ext>
            </a:extLst>
          </p:cNvPr>
          <p:cNvCxnSpPr>
            <a:cxnSpLocks/>
            <a:endCxn id="55" idx="2"/>
          </p:cNvCxnSpPr>
          <p:nvPr/>
        </p:nvCxnSpPr>
        <p:spPr bwMode="gray">
          <a:xfrm rot="5400000" flipH="1" flipV="1">
            <a:off x="52967" y="4561581"/>
            <a:ext cx="2053260" cy="460624"/>
          </a:xfrm>
          <a:prstGeom prst="bentConnector3">
            <a:avLst>
              <a:gd name="adj1" fmla="val 74041"/>
            </a:avLst>
          </a:prstGeom>
          <a:ln w="28575">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コネクタ: カギ線 69">
            <a:extLst>
              <a:ext uri="{FF2B5EF4-FFF2-40B4-BE49-F238E27FC236}">
                <a16:creationId xmlns:a16="http://schemas.microsoft.com/office/drawing/2014/main" id="{6BAD103A-78B2-5BDD-DFD0-003D1E2D8455}"/>
              </a:ext>
            </a:extLst>
          </p:cNvPr>
          <p:cNvCxnSpPr>
            <a:cxnSpLocks/>
            <a:endCxn id="60" idx="2"/>
          </p:cNvCxnSpPr>
          <p:nvPr/>
        </p:nvCxnSpPr>
        <p:spPr bwMode="gray">
          <a:xfrm rot="5400000" flipH="1" flipV="1">
            <a:off x="2623220" y="5471409"/>
            <a:ext cx="582508" cy="173785"/>
          </a:xfrm>
          <a:prstGeom prst="bentConnector3">
            <a:avLst>
              <a:gd name="adj1" fmla="val 50000"/>
            </a:avLst>
          </a:prstGeom>
          <a:ln w="28575">
            <a:solidFill>
              <a:schemeClr val="accent5"/>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フローチャート: 結合子 29">
            <a:extLst>
              <a:ext uri="{FF2B5EF4-FFF2-40B4-BE49-F238E27FC236}">
                <a16:creationId xmlns:a16="http://schemas.microsoft.com/office/drawing/2014/main" id="{D594F48A-3937-AAE2-FC00-39DB192A5DB8}"/>
              </a:ext>
            </a:extLst>
          </p:cNvPr>
          <p:cNvSpPr/>
          <p:nvPr/>
        </p:nvSpPr>
        <p:spPr bwMode="gray">
          <a:xfrm>
            <a:off x="2677718" y="2959909"/>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３</a:t>
            </a:r>
          </a:p>
        </p:txBody>
      </p:sp>
      <p:cxnSp>
        <p:nvCxnSpPr>
          <p:cNvPr id="31" name="コネクタ: カギ線 30">
            <a:extLst>
              <a:ext uri="{FF2B5EF4-FFF2-40B4-BE49-F238E27FC236}">
                <a16:creationId xmlns:a16="http://schemas.microsoft.com/office/drawing/2014/main" id="{7591A168-B5AF-502D-E4A7-CE71E1C406AB}"/>
              </a:ext>
            </a:extLst>
          </p:cNvPr>
          <p:cNvCxnSpPr>
            <a:cxnSpLocks/>
            <a:endCxn id="13" idx="2"/>
          </p:cNvCxnSpPr>
          <p:nvPr/>
        </p:nvCxnSpPr>
        <p:spPr bwMode="gray">
          <a:xfrm rot="10800000">
            <a:off x="3283522" y="3337909"/>
            <a:ext cx="706383" cy="171286"/>
          </a:xfrm>
          <a:prstGeom prst="bentConnector2">
            <a:avLst/>
          </a:prstGeom>
          <a:ln w="28575">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コネクタ: カギ線 43">
            <a:extLst>
              <a:ext uri="{FF2B5EF4-FFF2-40B4-BE49-F238E27FC236}">
                <a16:creationId xmlns:a16="http://schemas.microsoft.com/office/drawing/2014/main" id="{334C1628-0C10-BAA7-5165-D0CB0A5FA848}"/>
              </a:ext>
            </a:extLst>
          </p:cNvPr>
          <p:cNvCxnSpPr>
            <a:cxnSpLocks/>
            <a:stCxn id="49" idx="1"/>
            <a:endCxn id="55" idx="3"/>
          </p:cNvCxnSpPr>
          <p:nvPr/>
        </p:nvCxnSpPr>
        <p:spPr bwMode="gray">
          <a:xfrm rot="10800000">
            <a:off x="2054914" y="3603264"/>
            <a:ext cx="1952338" cy="1"/>
          </a:xfrm>
          <a:prstGeom prst="bentConnector3">
            <a:avLst>
              <a:gd name="adj1" fmla="val 50000"/>
            </a:avLst>
          </a:prstGeom>
          <a:ln w="28575">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5532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C580263-BA65-D79B-F0BC-ABFDC97804C2}"/>
              </a:ext>
            </a:extLst>
          </p:cNvPr>
          <p:cNvSpPr>
            <a:spLocks noGrp="1"/>
          </p:cNvSpPr>
          <p:nvPr>
            <p:ph type="body" sz="quarter" idx="10"/>
          </p:nvPr>
        </p:nvSpPr>
        <p:spPr>
          <a:xfrm>
            <a:off x="1029598" y="2232000"/>
            <a:ext cx="7845887" cy="432000"/>
          </a:xfrm>
        </p:spPr>
        <p:txBody>
          <a:bodyPr/>
          <a:lstStyle/>
          <a:p>
            <a:r>
              <a:rPr lang="ja-JP" altLang="en-US"/>
              <a:t>１．背景・目的</a:t>
            </a:r>
            <a:endParaRPr lang="en-US" altLang="ja-JP"/>
          </a:p>
        </p:txBody>
      </p:sp>
      <p:sp>
        <p:nvSpPr>
          <p:cNvPr id="9" name="フッター プレースホルダー 8">
            <a:extLst>
              <a:ext uri="{FF2B5EF4-FFF2-40B4-BE49-F238E27FC236}">
                <a16:creationId xmlns:a16="http://schemas.microsoft.com/office/drawing/2014/main" id="{BC43BD70-97E7-EB65-2B93-8A68D98A7DE3}"/>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A846844F-7F87-4A27-B854-7DBB56B22611}"/>
              </a:ext>
            </a:extLst>
          </p:cNvPr>
          <p:cNvSpPr>
            <a:spLocks noGrp="1"/>
          </p:cNvSpPr>
          <p:nvPr>
            <p:ph type="sldNum" sz="quarter" idx="11"/>
          </p:nvPr>
        </p:nvSpPr>
        <p:spPr/>
        <p:txBody>
          <a:bodyPr/>
          <a:lstStyle/>
          <a:p>
            <a:fld id="{AA5FCFE5-FE56-4EF1-80A8-07776887C2A1}" type="slidenum">
              <a:rPr lang="ja-JP" altLang="en-US" smtClean="0"/>
              <a:pPr/>
              <a:t>3</a:t>
            </a:fld>
            <a:endParaRPr lang="ja-JP" altLang="en-US"/>
          </a:p>
        </p:txBody>
      </p:sp>
    </p:spTree>
    <p:extLst>
      <p:ext uri="{BB962C8B-B14F-4D97-AF65-F5344CB8AC3E}">
        <p14:creationId xmlns:p14="http://schemas.microsoft.com/office/powerpoint/2010/main" val="899050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正方形/長方形 47">
            <a:extLst>
              <a:ext uri="{FF2B5EF4-FFF2-40B4-BE49-F238E27FC236}">
                <a16:creationId xmlns:a16="http://schemas.microsoft.com/office/drawing/2014/main" id="{ACB4E575-4BB7-A3A6-D3DF-5FA4666ECCD1}"/>
              </a:ext>
            </a:extLst>
          </p:cNvPr>
          <p:cNvSpPr/>
          <p:nvPr/>
        </p:nvSpPr>
        <p:spPr bwMode="gray">
          <a:xfrm>
            <a:off x="294399" y="3156816"/>
            <a:ext cx="6346331" cy="3440834"/>
          </a:xfrm>
          <a:prstGeom prst="rect">
            <a:avLst/>
          </a:prstGeom>
          <a:solidFill>
            <a:srgbClr val="A0DCFF"/>
          </a:solid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クラウド（インターネット環境）</a:t>
            </a:r>
          </a:p>
        </p:txBody>
      </p:sp>
      <p:sp>
        <p:nvSpPr>
          <p:cNvPr id="2" name="フッター プレースホルダー 1">
            <a:extLst>
              <a:ext uri="{FF2B5EF4-FFF2-40B4-BE49-F238E27FC236}">
                <a16:creationId xmlns:a16="http://schemas.microsoft.com/office/drawing/2014/main" id="{3CF42DBB-5391-B341-276A-C9774DE09196}"/>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40049963-7D20-518C-ADE6-3E7689C505A9}"/>
              </a:ext>
            </a:extLst>
          </p:cNvPr>
          <p:cNvSpPr>
            <a:spLocks noGrp="1"/>
          </p:cNvSpPr>
          <p:nvPr>
            <p:ph type="sldNum" sz="quarter" idx="11"/>
          </p:nvPr>
        </p:nvSpPr>
        <p:spPr/>
        <p:txBody>
          <a:bodyPr/>
          <a:lstStyle/>
          <a:p>
            <a:fld id="{AA5FCFE5-FE56-4EF1-80A8-07776887C2A1}" type="slidenum">
              <a:rPr lang="ja-JP" altLang="en-US" smtClean="0"/>
              <a:pPr/>
              <a:t>30</a:t>
            </a:fld>
            <a:endParaRPr lang="ja-JP" altLang="en-US"/>
          </a:p>
        </p:txBody>
      </p:sp>
      <p:sp>
        <p:nvSpPr>
          <p:cNvPr id="4" name="テキスト プレースホルダー 3">
            <a:extLst>
              <a:ext uri="{FF2B5EF4-FFF2-40B4-BE49-F238E27FC236}">
                <a16:creationId xmlns:a16="http://schemas.microsoft.com/office/drawing/2014/main" id="{F9E501ED-C069-347D-BD8D-37D042D385D7}"/>
              </a:ext>
            </a:extLst>
          </p:cNvPr>
          <p:cNvSpPr>
            <a:spLocks noGrp="1"/>
          </p:cNvSpPr>
          <p:nvPr>
            <p:ph type="body" sz="quarter" idx="15"/>
          </p:nvPr>
        </p:nvSpPr>
        <p:spPr/>
        <p:txBody>
          <a:bodyPr/>
          <a:lstStyle/>
          <a:p>
            <a:r>
              <a:rPr kumimoji="1" lang="ja-JP" altLang="en-US"/>
              <a:t>参考）システム環境配置（</a:t>
            </a:r>
            <a:r>
              <a:rPr kumimoji="1" lang="en-US" altLang="ja-JP"/>
              <a:t>ToBe</a:t>
            </a:r>
            <a:r>
              <a:rPr kumimoji="1" lang="ja-JP" altLang="en-US"/>
              <a:t>）</a:t>
            </a:r>
          </a:p>
        </p:txBody>
      </p:sp>
      <p:sp>
        <p:nvSpPr>
          <p:cNvPr id="5" name="タイトル 4">
            <a:extLst>
              <a:ext uri="{FF2B5EF4-FFF2-40B4-BE49-F238E27FC236}">
                <a16:creationId xmlns:a16="http://schemas.microsoft.com/office/drawing/2014/main" id="{798775BF-59D7-D8F4-25EC-2DFF5157A3D5}"/>
              </a:ext>
            </a:extLst>
          </p:cNvPr>
          <p:cNvSpPr>
            <a:spLocks noGrp="1"/>
          </p:cNvSpPr>
          <p:nvPr>
            <p:ph type="title"/>
          </p:nvPr>
        </p:nvSpPr>
        <p:spPr/>
        <p:txBody>
          <a:bodyPr/>
          <a:lstStyle/>
          <a:p>
            <a:r>
              <a:rPr kumimoji="1" lang="ja-JP" altLang="en-US"/>
              <a:t>将来的には</a:t>
            </a:r>
            <a:r>
              <a:rPr kumimoji="1" lang="en-US" altLang="ja-JP" err="1"/>
              <a:t>CanBe</a:t>
            </a:r>
            <a:r>
              <a:rPr kumimoji="1" lang="ja-JP" altLang="en-US"/>
              <a:t>でのシステム連携に加え、文書管理システムとの</a:t>
            </a:r>
            <a:r>
              <a:rPr kumimoji="1" lang="en-US" altLang="ja-JP"/>
              <a:t>API</a:t>
            </a:r>
            <a:r>
              <a:rPr kumimoji="1" lang="ja-JP" altLang="en-US"/>
              <a:t>連携を想定している。また事業者ポータルと職員ポータル等の運用も開始する想定としている。</a:t>
            </a:r>
          </a:p>
        </p:txBody>
      </p:sp>
      <p:sp>
        <p:nvSpPr>
          <p:cNvPr id="6" name="正方形/長方形 5">
            <a:extLst>
              <a:ext uri="{FF2B5EF4-FFF2-40B4-BE49-F238E27FC236}">
                <a16:creationId xmlns:a16="http://schemas.microsoft.com/office/drawing/2014/main" id="{CA52ACF2-6901-105D-90DF-FAA4327A647F}"/>
              </a:ext>
            </a:extLst>
          </p:cNvPr>
          <p:cNvSpPr/>
          <p:nvPr/>
        </p:nvSpPr>
        <p:spPr bwMode="gray">
          <a:xfrm>
            <a:off x="7080421" y="1413805"/>
            <a:ext cx="2366319" cy="3737109"/>
          </a:xfrm>
          <a:prstGeom prst="rect">
            <a:avLst/>
          </a:prstGeom>
          <a:solidFill>
            <a:schemeClr val="bg1"/>
          </a:solidFill>
          <a:ln w="12700" algn="ctr">
            <a:solidFill>
              <a:schemeClr val="accent6"/>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schemeClr val="accent6"/>
                </a:solidFill>
                <a:latin typeface="+mn-lt"/>
                <a:cs typeface="+mn-cs"/>
              </a:rPr>
              <a:t>他局所管システム</a:t>
            </a:r>
            <a:endParaRPr kumimoji="1" lang="ja-JP" altLang="en-US" sz="1200" b="1" i="0" u="none" strike="noStrike" kern="1200" cap="none" spc="0" normalizeH="0" baseline="0" noProof="0">
              <a:ln>
                <a:noFill/>
              </a:ln>
              <a:solidFill>
                <a:schemeClr val="accent6"/>
              </a:solidFill>
              <a:effectLst/>
              <a:uLnTx/>
              <a:uFillTx/>
              <a:latin typeface="+mn-lt"/>
              <a:ea typeface="+mn-ea"/>
              <a:cs typeface="+mn-cs"/>
            </a:endParaRPr>
          </a:p>
        </p:txBody>
      </p:sp>
      <p:sp>
        <p:nvSpPr>
          <p:cNvPr id="7" name="正方形/長方形 6">
            <a:extLst>
              <a:ext uri="{FF2B5EF4-FFF2-40B4-BE49-F238E27FC236}">
                <a16:creationId xmlns:a16="http://schemas.microsoft.com/office/drawing/2014/main" id="{2BFA7468-68C3-7CB9-269A-1E081366C850}"/>
              </a:ext>
            </a:extLst>
          </p:cNvPr>
          <p:cNvSpPr/>
          <p:nvPr/>
        </p:nvSpPr>
        <p:spPr bwMode="gray">
          <a:xfrm>
            <a:off x="7232954" y="2528485"/>
            <a:ext cx="2136425" cy="595250"/>
          </a:xfrm>
          <a:prstGeom prst="rect">
            <a:avLst/>
          </a:prstGeom>
          <a:solidFill>
            <a:schemeClr val="accent5">
              <a:lumMod val="20000"/>
              <a:lumOff val="80000"/>
            </a:schemeClr>
          </a:solidFill>
          <a:ln w="12700" algn="ctr">
            <a:solidFill>
              <a:srgbClr val="BBBCBC"/>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ガバメントクラウド</a:t>
            </a:r>
          </a:p>
        </p:txBody>
      </p:sp>
      <p:sp>
        <p:nvSpPr>
          <p:cNvPr id="8" name="正方形/長方形 7">
            <a:extLst>
              <a:ext uri="{FF2B5EF4-FFF2-40B4-BE49-F238E27FC236}">
                <a16:creationId xmlns:a16="http://schemas.microsoft.com/office/drawing/2014/main" id="{8D4CA4DE-7C30-6A9F-73A5-0F6C1FAFD510}"/>
              </a:ext>
            </a:extLst>
          </p:cNvPr>
          <p:cNvSpPr/>
          <p:nvPr/>
        </p:nvSpPr>
        <p:spPr bwMode="gray">
          <a:xfrm>
            <a:off x="7232953" y="1707086"/>
            <a:ext cx="2136426" cy="61560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オンプレミス（外部データセンター）</a:t>
            </a:r>
          </a:p>
        </p:txBody>
      </p:sp>
      <p:sp>
        <p:nvSpPr>
          <p:cNvPr id="9" name="正方形/長方形 8">
            <a:extLst>
              <a:ext uri="{FF2B5EF4-FFF2-40B4-BE49-F238E27FC236}">
                <a16:creationId xmlns:a16="http://schemas.microsoft.com/office/drawing/2014/main" id="{F661109B-AF31-F8B2-1BE9-5F9BD3094A77}"/>
              </a:ext>
            </a:extLst>
          </p:cNvPr>
          <p:cNvSpPr/>
          <p:nvPr/>
        </p:nvSpPr>
        <p:spPr bwMode="gray">
          <a:xfrm>
            <a:off x="7232953" y="3527151"/>
            <a:ext cx="2130987" cy="1604832"/>
          </a:xfrm>
          <a:prstGeom prst="rect">
            <a:avLst/>
          </a:prstGeom>
          <a:solidFill>
            <a:srgbClr val="A0DCFF"/>
          </a:solidFill>
          <a:ln w="12700" algn="ctr">
            <a:solidFill>
              <a:srgbClr val="BBBCBC"/>
            </a:solidFill>
            <a:miter lim="800000"/>
            <a:headEnd/>
            <a:tailEnd/>
          </a:ln>
        </p:spPr>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クラウド（インターネット環境）</a:t>
            </a:r>
          </a:p>
        </p:txBody>
      </p:sp>
      <p:sp>
        <p:nvSpPr>
          <p:cNvPr id="16" name="正方形/長方形 15">
            <a:extLst>
              <a:ext uri="{FF2B5EF4-FFF2-40B4-BE49-F238E27FC236}">
                <a16:creationId xmlns:a16="http://schemas.microsoft.com/office/drawing/2014/main" id="{808F39ED-40AC-76D3-3971-9AD12AFD5B38}"/>
              </a:ext>
            </a:extLst>
          </p:cNvPr>
          <p:cNvSpPr/>
          <p:nvPr/>
        </p:nvSpPr>
        <p:spPr bwMode="gray">
          <a:xfrm>
            <a:off x="7422995" y="4277796"/>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050" err="1">
                <a:solidFill>
                  <a:prstClr val="black"/>
                </a:solidFill>
                <a:latin typeface="+mn-lt"/>
                <a:cs typeface="+mn-cs"/>
              </a:rPr>
              <a:t>Graffer</a:t>
            </a:r>
            <a:endParaRPr kumimoji="1" lang="ja-JP" altLang="en-US" sz="1050">
              <a:solidFill>
                <a:prstClr val="black"/>
              </a:solidFill>
              <a:latin typeface="+mn-lt"/>
              <a:cs typeface="+mn-cs"/>
            </a:endParaRPr>
          </a:p>
        </p:txBody>
      </p:sp>
      <p:sp>
        <p:nvSpPr>
          <p:cNvPr id="23" name="正方形/長方形 22">
            <a:extLst>
              <a:ext uri="{FF2B5EF4-FFF2-40B4-BE49-F238E27FC236}">
                <a16:creationId xmlns:a16="http://schemas.microsoft.com/office/drawing/2014/main" id="{CA26DC21-F86C-DF32-ABC8-630EFFF32935}"/>
              </a:ext>
            </a:extLst>
          </p:cNvPr>
          <p:cNvSpPr/>
          <p:nvPr/>
        </p:nvSpPr>
        <p:spPr bwMode="gray">
          <a:xfrm>
            <a:off x="7422995" y="3938747"/>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職員認証システム</a:t>
            </a:r>
            <a:endParaRPr kumimoji="1" lang="en-US" altLang="ja-JP" sz="1050">
              <a:solidFill>
                <a:prstClr val="black"/>
              </a:solidFill>
              <a:latin typeface="+mn-lt"/>
              <a:cs typeface="+mn-cs"/>
            </a:endParaRPr>
          </a:p>
          <a:p>
            <a:pPr algn="ctr" defTabSz="990564" fontAlgn="auto">
              <a:spcBef>
                <a:spcPts val="0"/>
              </a:spcBef>
              <a:spcAft>
                <a:spcPts val="0"/>
              </a:spcAft>
              <a:buSzPct val="100000"/>
            </a:pPr>
            <a:r>
              <a:rPr kumimoji="1" lang="en-US" altLang="ja-JP" sz="1050">
                <a:solidFill>
                  <a:prstClr val="black"/>
                </a:solidFill>
                <a:latin typeface="+mn-lt"/>
                <a:cs typeface="+mn-cs"/>
              </a:rPr>
              <a:t>(Entra)</a:t>
            </a:r>
            <a:endParaRPr kumimoji="1" lang="ja-JP" altLang="en-US" sz="1050">
              <a:solidFill>
                <a:prstClr val="black"/>
              </a:solidFill>
              <a:latin typeface="+mn-lt"/>
              <a:cs typeface="+mn-cs"/>
            </a:endParaRPr>
          </a:p>
        </p:txBody>
      </p:sp>
      <p:sp>
        <p:nvSpPr>
          <p:cNvPr id="25" name="正方形/長方形 24">
            <a:extLst>
              <a:ext uri="{FF2B5EF4-FFF2-40B4-BE49-F238E27FC236}">
                <a16:creationId xmlns:a16="http://schemas.microsoft.com/office/drawing/2014/main" id="{FA7719E8-149C-2215-542D-FE86387F0387}"/>
              </a:ext>
            </a:extLst>
          </p:cNvPr>
          <p:cNvSpPr/>
          <p:nvPr/>
        </p:nvSpPr>
        <p:spPr bwMode="gray">
          <a:xfrm rot="5400000">
            <a:off x="8669898" y="4082747"/>
            <a:ext cx="648000" cy="360000"/>
          </a:xfrm>
          <a:prstGeom prst="rect">
            <a:avLst/>
          </a:prstGeom>
          <a:solidFill>
            <a:schemeClr val="accent4"/>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schemeClr val="bg1">
                    <a:lumMod val="95000"/>
                  </a:schemeClr>
                </a:solidFill>
                <a:effectLst/>
                <a:uLnTx/>
                <a:uFillTx/>
                <a:latin typeface="+mn-lt"/>
                <a:ea typeface="+mn-ea"/>
                <a:cs typeface="+mn-cs"/>
              </a:rPr>
              <a:t>総務局</a:t>
            </a:r>
          </a:p>
        </p:txBody>
      </p:sp>
      <p:grpSp>
        <p:nvGrpSpPr>
          <p:cNvPr id="47" name="グループ化 46">
            <a:extLst>
              <a:ext uri="{FF2B5EF4-FFF2-40B4-BE49-F238E27FC236}">
                <a16:creationId xmlns:a16="http://schemas.microsoft.com/office/drawing/2014/main" id="{030FF89F-30F7-16F0-88BD-6311E5640CF4}"/>
              </a:ext>
            </a:extLst>
          </p:cNvPr>
          <p:cNvGrpSpPr/>
          <p:nvPr/>
        </p:nvGrpSpPr>
        <p:grpSpPr>
          <a:xfrm>
            <a:off x="7412693" y="4689352"/>
            <a:ext cx="1750904" cy="295200"/>
            <a:chOff x="7259746" y="5602248"/>
            <a:chExt cx="1750904" cy="295200"/>
          </a:xfrm>
        </p:grpSpPr>
        <p:sp>
          <p:nvSpPr>
            <p:cNvPr id="22" name="正方形/長方形 21">
              <a:extLst>
                <a:ext uri="{FF2B5EF4-FFF2-40B4-BE49-F238E27FC236}">
                  <a16:creationId xmlns:a16="http://schemas.microsoft.com/office/drawing/2014/main" id="{9CFD08C9-A7E8-E670-8725-4F192F906BEE}"/>
                </a:ext>
              </a:extLst>
            </p:cNvPr>
            <p:cNvSpPr/>
            <p:nvPr/>
          </p:nvSpPr>
          <p:spPr bwMode="gray">
            <a:xfrm>
              <a:off x="7259746" y="5602248"/>
              <a:ext cx="1332000" cy="295200"/>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050" err="1">
                  <a:solidFill>
                    <a:prstClr val="black"/>
                  </a:solidFill>
                  <a:latin typeface="+mn-lt"/>
                  <a:cs typeface="+mn-cs"/>
                </a:rPr>
                <a:t>eLTAX</a:t>
              </a:r>
              <a:r>
                <a:rPr kumimoji="1" lang="ja-JP" altLang="en-US" sz="1050" baseline="30000">
                  <a:solidFill>
                    <a:prstClr val="black"/>
                  </a:solidFill>
                  <a:latin typeface="+mn-lt"/>
                  <a:cs typeface="+mn-cs"/>
                </a:rPr>
                <a:t>*</a:t>
              </a:r>
              <a:r>
                <a:rPr kumimoji="1" lang="en-US" altLang="ja-JP" sz="1050" baseline="30000">
                  <a:solidFill>
                    <a:prstClr val="black"/>
                  </a:solidFill>
                  <a:latin typeface="+mn-lt"/>
                  <a:cs typeface="+mn-cs"/>
                </a:rPr>
                <a:t>2</a:t>
              </a:r>
              <a:endParaRPr kumimoji="1" lang="ja-JP" altLang="en-US" sz="1050" baseline="30000">
                <a:solidFill>
                  <a:prstClr val="black"/>
                </a:solidFill>
                <a:latin typeface="+mn-lt"/>
                <a:cs typeface="+mn-cs"/>
              </a:endParaRPr>
            </a:p>
          </p:txBody>
        </p:sp>
        <p:sp>
          <p:nvSpPr>
            <p:cNvPr id="27" name="正方形/長方形 26">
              <a:extLst>
                <a:ext uri="{FF2B5EF4-FFF2-40B4-BE49-F238E27FC236}">
                  <a16:creationId xmlns:a16="http://schemas.microsoft.com/office/drawing/2014/main" id="{372AD75A-5A21-B3E4-3E8A-0E848A962F4B}"/>
                </a:ext>
              </a:extLst>
            </p:cNvPr>
            <p:cNvSpPr/>
            <p:nvPr/>
          </p:nvSpPr>
          <p:spPr bwMode="gray">
            <a:xfrm rot="5400000">
              <a:off x="8686650" y="5566248"/>
              <a:ext cx="288000" cy="360000"/>
            </a:xfrm>
            <a:prstGeom prst="rect">
              <a:avLst/>
            </a:prstGeom>
            <a:solidFill>
              <a:schemeClr val="tx1"/>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schemeClr val="bg1">
                      <a:lumMod val="95000"/>
                    </a:schemeClr>
                  </a:solidFill>
                  <a:latin typeface="+mn-lt"/>
                  <a:cs typeface="+mn-cs"/>
                </a:rPr>
                <a:t>国</a:t>
              </a:r>
              <a:endParaRPr kumimoji="1" lang="ja-JP" altLang="en-US" sz="1050" b="1" i="0" u="none" strike="noStrike" kern="1200" cap="none" spc="0" normalizeH="0" baseline="0" noProof="0">
                <a:ln>
                  <a:noFill/>
                </a:ln>
                <a:solidFill>
                  <a:schemeClr val="bg1">
                    <a:lumMod val="95000"/>
                  </a:schemeClr>
                </a:solidFill>
                <a:effectLst/>
                <a:uLnTx/>
                <a:uFillTx/>
                <a:latin typeface="+mn-lt"/>
                <a:ea typeface="+mn-ea"/>
                <a:cs typeface="+mn-cs"/>
              </a:endParaRPr>
            </a:p>
          </p:txBody>
        </p:sp>
      </p:grpSp>
      <p:sp>
        <p:nvSpPr>
          <p:cNvPr id="14" name="正方形/長方形 13">
            <a:extLst>
              <a:ext uri="{FF2B5EF4-FFF2-40B4-BE49-F238E27FC236}">
                <a16:creationId xmlns:a16="http://schemas.microsoft.com/office/drawing/2014/main" id="{5E09E735-1200-E619-6C5A-2A770882A175}"/>
              </a:ext>
            </a:extLst>
          </p:cNvPr>
          <p:cNvSpPr/>
          <p:nvPr/>
        </p:nvSpPr>
        <p:spPr bwMode="gray">
          <a:xfrm>
            <a:off x="7425715" y="2794179"/>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文書管理システム</a:t>
            </a:r>
          </a:p>
        </p:txBody>
      </p:sp>
      <p:sp>
        <p:nvSpPr>
          <p:cNvPr id="28" name="正方形/長方形 27">
            <a:extLst>
              <a:ext uri="{FF2B5EF4-FFF2-40B4-BE49-F238E27FC236}">
                <a16:creationId xmlns:a16="http://schemas.microsoft.com/office/drawing/2014/main" id="{981DBE71-2DF3-C6E0-41A7-29845483BD1B}"/>
              </a:ext>
            </a:extLst>
          </p:cNvPr>
          <p:cNvSpPr/>
          <p:nvPr/>
        </p:nvSpPr>
        <p:spPr bwMode="gray">
          <a:xfrm rot="5400000">
            <a:off x="8852618" y="2758182"/>
            <a:ext cx="288000" cy="360000"/>
          </a:xfrm>
          <a:prstGeom prst="rect">
            <a:avLst/>
          </a:prstGeom>
          <a:solidFill>
            <a:schemeClr val="accent4"/>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schemeClr val="bg1">
                    <a:lumMod val="95000"/>
                  </a:schemeClr>
                </a:solidFill>
                <a:effectLst/>
                <a:uLnTx/>
                <a:uFillTx/>
                <a:latin typeface="+mn-lt"/>
                <a:ea typeface="+mn-ea"/>
                <a:cs typeface="+mn-cs"/>
              </a:rPr>
              <a:t>総務</a:t>
            </a:r>
          </a:p>
        </p:txBody>
      </p:sp>
      <p:sp>
        <p:nvSpPr>
          <p:cNvPr id="11" name="正方形/長方形 10">
            <a:extLst>
              <a:ext uri="{FF2B5EF4-FFF2-40B4-BE49-F238E27FC236}">
                <a16:creationId xmlns:a16="http://schemas.microsoft.com/office/drawing/2014/main" id="{FA2BABCE-105B-F546-F25B-34445268E535}"/>
              </a:ext>
            </a:extLst>
          </p:cNvPr>
          <p:cNvSpPr/>
          <p:nvPr/>
        </p:nvSpPr>
        <p:spPr bwMode="gray">
          <a:xfrm>
            <a:off x="7425715" y="1959120"/>
            <a:ext cx="1332000" cy="29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財務会計システム</a:t>
            </a:r>
          </a:p>
        </p:txBody>
      </p:sp>
      <p:sp>
        <p:nvSpPr>
          <p:cNvPr id="29" name="正方形/長方形 28">
            <a:extLst>
              <a:ext uri="{FF2B5EF4-FFF2-40B4-BE49-F238E27FC236}">
                <a16:creationId xmlns:a16="http://schemas.microsoft.com/office/drawing/2014/main" id="{B661DD0A-4AC2-4072-FD82-F9795E017EE3}"/>
              </a:ext>
            </a:extLst>
          </p:cNvPr>
          <p:cNvSpPr/>
          <p:nvPr/>
        </p:nvSpPr>
        <p:spPr bwMode="gray">
          <a:xfrm rot="5400000">
            <a:off x="8852618" y="1920256"/>
            <a:ext cx="288000" cy="360000"/>
          </a:xfrm>
          <a:prstGeom prst="rect">
            <a:avLst/>
          </a:prstGeom>
          <a:solidFill>
            <a:schemeClr val="accent1"/>
          </a:solidFill>
          <a:ln w="1905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財政局</a:t>
            </a:r>
          </a:p>
        </p:txBody>
      </p:sp>
      <p:grpSp>
        <p:nvGrpSpPr>
          <p:cNvPr id="62" name="グループ化 61">
            <a:extLst>
              <a:ext uri="{FF2B5EF4-FFF2-40B4-BE49-F238E27FC236}">
                <a16:creationId xmlns:a16="http://schemas.microsoft.com/office/drawing/2014/main" id="{CF80529C-801E-FCCA-175C-B63E1A39B8BB}"/>
              </a:ext>
            </a:extLst>
          </p:cNvPr>
          <p:cNvGrpSpPr/>
          <p:nvPr/>
        </p:nvGrpSpPr>
        <p:grpSpPr>
          <a:xfrm>
            <a:off x="396008" y="1464982"/>
            <a:ext cx="3705767" cy="1174270"/>
            <a:chOff x="2688064" y="1484313"/>
            <a:chExt cx="3705767" cy="1382645"/>
          </a:xfrm>
        </p:grpSpPr>
        <p:sp>
          <p:nvSpPr>
            <p:cNvPr id="33" name="正方形/長方形 32">
              <a:extLst>
                <a:ext uri="{FF2B5EF4-FFF2-40B4-BE49-F238E27FC236}">
                  <a16:creationId xmlns:a16="http://schemas.microsoft.com/office/drawing/2014/main" id="{4E7F9C17-FA9D-A6F1-1918-ACCC8710FC08}"/>
                </a:ext>
              </a:extLst>
            </p:cNvPr>
            <p:cNvSpPr/>
            <p:nvPr/>
          </p:nvSpPr>
          <p:spPr bwMode="gray">
            <a:xfrm>
              <a:off x="2688064" y="1484313"/>
              <a:ext cx="3705767" cy="1382645"/>
            </a:xfrm>
            <a:prstGeom prst="rect">
              <a:avLst/>
            </a:prstGeom>
            <a:solidFill>
              <a:srgbClr val="BBBCBC"/>
            </a:solidFill>
            <a:ln w="12700" algn="ctr">
              <a:solidFill>
                <a:schemeClr val="bg1">
                  <a:lumMod val="85000"/>
                </a:schemeClr>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オンプレミス</a:t>
              </a:r>
              <a:endParaRPr kumimoji="1" lang="en-US" altLang="ja-JP" sz="1200">
                <a:solidFill>
                  <a:prstClr val="black"/>
                </a:solidFill>
                <a:latin typeface="+mn-lt"/>
                <a:cs typeface="+mn-cs"/>
              </a:endParaRPr>
            </a:p>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（外部データセンタ）</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35" name="正方形/長方形 34">
              <a:extLst>
                <a:ext uri="{FF2B5EF4-FFF2-40B4-BE49-F238E27FC236}">
                  <a16:creationId xmlns:a16="http://schemas.microsoft.com/office/drawing/2014/main" id="{D63BC282-785C-E718-29D3-370CF067BF8A}"/>
                </a:ext>
              </a:extLst>
            </p:cNvPr>
            <p:cNvSpPr/>
            <p:nvPr/>
          </p:nvSpPr>
          <p:spPr bwMode="gray">
            <a:xfrm>
              <a:off x="5185774" y="1945419"/>
              <a:ext cx="1080000" cy="7200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b="0" i="0" u="none" strike="noStrike" kern="1200" cap="none" spc="0" normalizeH="0" baseline="0" noProof="0">
                  <a:ln>
                    <a:noFill/>
                  </a:ln>
                  <a:solidFill>
                    <a:prstClr val="black"/>
                  </a:solidFill>
                  <a:effectLst/>
                  <a:uLnTx/>
                  <a:uFillTx/>
                  <a:latin typeface="+mn-lt"/>
                  <a:ea typeface="+mn-ea"/>
                  <a:cs typeface="+mn-cs"/>
                </a:rPr>
                <a:t>道路・河川等監視</a:t>
              </a:r>
              <a:br>
                <a:rPr kumimoji="1" lang="en-US" altLang="ja-JP" sz="1050" b="0" i="0" u="none" strike="noStrike" kern="1200" cap="none" spc="0" normalizeH="0" baseline="0" noProof="0">
                  <a:ln>
                    <a:noFill/>
                  </a:ln>
                  <a:solidFill>
                    <a:prstClr val="black"/>
                  </a:solidFill>
                  <a:effectLst/>
                  <a:uLnTx/>
                  <a:uFillTx/>
                  <a:latin typeface="+mn-lt"/>
                  <a:ea typeface="+mn-ea"/>
                  <a:cs typeface="+mn-cs"/>
                </a:rPr>
              </a:br>
              <a:r>
                <a:rPr kumimoji="1" lang="ja-JP" altLang="en-US" sz="1050" b="0" i="0" u="none" strike="noStrike" kern="1200" cap="none" spc="0" normalizeH="0" baseline="0" noProof="0">
                  <a:ln>
                    <a:noFill/>
                  </a:ln>
                  <a:solidFill>
                    <a:prstClr val="black"/>
                  </a:solidFill>
                  <a:effectLst/>
                  <a:uLnTx/>
                  <a:uFillTx/>
                  <a:latin typeface="+mn-lt"/>
                  <a:ea typeface="+mn-ea"/>
                  <a:cs typeface="+mn-cs"/>
                </a:rPr>
                <a:t>情報システム</a:t>
              </a:r>
              <a:br>
                <a:rPr kumimoji="1" lang="en-US" altLang="ja-JP" sz="1050" b="0" i="0" u="none" strike="noStrike" kern="1200" cap="none" spc="0" normalizeH="0" baseline="0" noProof="0">
                  <a:ln>
                    <a:noFill/>
                  </a:ln>
                  <a:solidFill>
                    <a:prstClr val="black"/>
                  </a:solidFill>
                  <a:effectLst/>
                  <a:uLnTx/>
                  <a:uFillTx/>
                  <a:latin typeface="+mn-lt"/>
                  <a:ea typeface="+mn-ea"/>
                  <a:cs typeface="+mn-cs"/>
                </a:rPr>
              </a:br>
              <a:r>
                <a:rPr kumimoji="1" lang="en-US" altLang="ja-JP" sz="1050" b="0" i="0" u="none" strike="noStrike" kern="1200" cap="none" spc="0" normalizeH="0" baseline="0" noProof="0">
                  <a:ln>
                    <a:noFill/>
                  </a:ln>
                  <a:solidFill>
                    <a:prstClr val="black"/>
                  </a:solidFill>
                  <a:effectLst/>
                  <a:uLnTx/>
                  <a:uFillTx/>
                  <a:latin typeface="+mn-lt"/>
                  <a:ea typeface="+mn-ea"/>
                  <a:cs typeface="+mn-cs"/>
                </a:rPr>
                <a:t>(</a:t>
              </a:r>
              <a:r>
                <a:rPr kumimoji="1" lang="ja-JP" altLang="en-US" sz="1050"/>
                <a:t>宜野座データセンタ</a:t>
              </a:r>
              <a:r>
                <a:rPr kumimoji="1" lang="en-US" altLang="ja-JP" sz="1050" b="0" i="0" u="none" strike="noStrike" kern="1200" cap="none" spc="0" normalizeH="0" baseline="0" noProof="0">
                  <a:ln>
                    <a:noFill/>
                  </a:ln>
                  <a:solidFill>
                    <a:prstClr val="black"/>
                  </a:solidFill>
                  <a:effectLst/>
                  <a:uLnTx/>
                  <a:uFillTx/>
                  <a:latin typeface="+mn-lt"/>
                  <a:ea typeface="+mn-ea"/>
                  <a:cs typeface="+mn-cs"/>
                </a:rPr>
                <a:t>)</a:t>
              </a:r>
              <a:endParaRPr kumimoji="1" lang="ja-JP" altLang="en-US" sz="1050" b="0" i="0" u="none" strike="noStrike" kern="1200" cap="none" spc="0" normalizeH="0" baseline="0" noProof="0">
                <a:ln>
                  <a:noFill/>
                </a:ln>
                <a:solidFill>
                  <a:prstClr val="black"/>
                </a:solidFill>
                <a:effectLst/>
                <a:uLnTx/>
                <a:uFillTx/>
                <a:latin typeface="+mn-lt"/>
                <a:ea typeface="+mn-ea"/>
                <a:cs typeface="+mn-cs"/>
              </a:endParaRPr>
            </a:p>
          </p:txBody>
        </p:sp>
        <p:sp>
          <p:nvSpPr>
            <p:cNvPr id="36" name="正方形/長方形 35">
              <a:extLst>
                <a:ext uri="{FF2B5EF4-FFF2-40B4-BE49-F238E27FC236}">
                  <a16:creationId xmlns:a16="http://schemas.microsoft.com/office/drawing/2014/main" id="{D81B4877-9CA8-7AC4-E329-4DE328A790B4}"/>
                </a:ext>
              </a:extLst>
            </p:cNvPr>
            <p:cNvSpPr/>
            <p:nvPr/>
          </p:nvSpPr>
          <p:spPr bwMode="gray">
            <a:xfrm>
              <a:off x="4010469" y="1945419"/>
              <a:ext cx="1080000" cy="7200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電線共同溝システム</a:t>
              </a:r>
              <a:r>
                <a:rPr kumimoji="1" lang="en-US" altLang="ja-JP" sz="1050">
                  <a:solidFill>
                    <a:prstClr val="black"/>
                  </a:solidFill>
                  <a:latin typeface="+mn-lt"/>
                  <a:cs typeface="+mn-cs"/>
                </a:rPr>
                <a:t>(</a:t>
              </a:r>
              <a:r>
                <a:rPr kumimoji="1" lang="ja-JP" altLang="en-US" sz="1050">
                  <a:solidFill>
                    <a:prstClr val="black"/>
                  </a:solidFill>
                  <a:latin typeface="+mn-lt"/>
                  <a:cs typeface="+mn-cs"/>
                </a:rPr>
                <a:t>アトム</a:t>
              </a:r>
              <a:r>
                <a:rPr kumimoji="1" lang="en-US" altLang="ja-JP" sz="1050">
                  <a:solidFill>
                    <a:prstClr val="black"/>
                  </a:solidFill>
                  <a:latin typeface="+mn-lt"/>
                  <a:cs typeface="+mn-cs"/>
                </a:rPr>
                <a:t>)</a:t>
              </a:r>
              <a:endParaRPr kumimoji="1" lang="ja-JP" altLang="en-US" sz="1050">
                <a:solidFill>
                  <a:prstClr val="black"/>
                </a:solidFill>
                <a:latin typeface="+mn-lt"/>
                <a:cs typeface="+mn-cs"/>
              </a:endParaRPr>
            </a:p>
          </p:txBody>
        </p:sp>
        <p:sp>
          <p:nvSpPr>
            <p:cNvPr id="37" name="正方形/長方形 36">
              <a:extLst>
                <a:ext uri="{FF2B5EF4-FFF2-40B4-BE49-F238E27FC236}">
                  <a16:creationId xmlns:a16="http://schemas.microsoft.com/office/drawing/2014/main" id="{D4A4290D-A3CD-9F36-E3A0-196714F4BE32}"/>
                </a:ext>
              </a:extLst>
            </p:cNvPr>
            <p:cNvSpPr/>
            <p:nvPr/>
          </p:nvSpPr>
          <p:spPr bwMode="gray">
            <a:xfrm>
              <a:off x="2835165" y="1945419"/>
              <a:ext cx="1080000" cy="7200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道路占用許可ｵﾝﾗｲﾝ電子申請ｼｽﾃﾑ</a:t>
              </a:r>
              <a:r>
                <a:rPr kumimoji="1" lang="en-US" altLang="ja-JP" sz="1050">
                  <a:solidFill>
                    <a:prstClr val="black"/>
                  </a:solidFill>
                  <a:latin typeface="+mn-lt"/>
                  <a:cs typeface="+mn-cs"/>
                </a:rPr>
                <a:t>(</a:t>
              </a:r>
              <a:r>
                <a:rPr kumimoji="1" lang="ja-JP" altLang="en-US" sz="1050">
                  <a:solidFill>
                    <a:prstClr val="black"/>
                  </a:solidFill>
                  <a:latin typeface="+mn-lt"/>
                  <a:cs typeface="+mn-cs"/>
                </a:rPr>
                <a:t>アポロ</a:t>
              </a:r>
              <a:r>
                <a:rPr kumimoji="1" lang="en-US" altLang="ja-JP" sz="1050">
                  <a:solidFill>
                    <a:prstClr val="black"/>
                  </a:solidFill>
                  <a:latin typeface="+mn-lt"/>
                  <a:cs typeface="+mn-cs"/>
                </a:rPr>
                <a:t>)</a:t>
              </a:r>
              <a:endParaRPr kumimoji="1" lang="ja-JP" altLang="en-US" sz="1050">
                <a:solidFill>
                  <a:prstClr val="black"/>
                </a:solidFill>
                <a:latin typeface="+mn-lt"/>
                <a:cs typeface="+mn-cs"/>
              </a:endParaRPr>
            </a:p>
          </p:txBody>
        </p:sp>
      </p:grpSp>
      <p:sp>
        <p:nvSpPr>
          <p:cNvPr id="34" name="正方形/長方形 33">
            <a:extLst>
              <a:ext uri="{FF2B5EF4-FFF2-40B4-BE49-F238E27FC236}">
                <a16:creationId xmlns:a16="http://schemas.microsoft.com/office/drawing/2014/main" id="{24FDC898-34F3-D44F-CD01-DB7313D3EB2A}"/>
              </a:ext>
            </a:extLst>
          </p:cNvPr>
          <p:cNvSpPr/>
          <p:nvPr/>
        </p:nvSpPr>
        <p:spPr bwMode="gray">
          <a:xfrm>
            <a:off x="4387255" y="1464982"/>
            <a:ext cx="1984369" cy="1175578"/>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オンプレミス</a:t>
            </a:r>
            <a:r>
              <a:rPr kumimoji="1" lang="ja-JP" altLang="en-US" sz="1200" b="0" i="0" u="none" strike="noStrike" kern="1200" cap="none" spc="0" normalizeH="0" baseline="0" noProof="0">
                <a:ln>
                  <a:noFill/>
                </a:ln>
                <a:solidFill>
                  <a:prstClr val="black"/>
                </a:solidFill>
                <a:effectLst/>
                <a:uLnTx/>
                <a:uFillTx/>
                <a:latin typeface="+mn-lt"/>
                <a:ea typeface="+mn-ea"/>
                <a:cs typeface="+mn-cs"/>
              </a:rPr>
              <a:t>（スタンドアローン）</a:t>
            </a:r>
          </a:p>
        </p:txBody>
      </p:sp>
      <p:sp>
        <p:nvSpPr>
          <p:cNvPr id="38" name="正方形/長方形 37">
            <a:extLst>
              <a:ext uri="{FF2B5EF4-FFF2-40B4-BE49-F238E27FC236}">
                <a16:creationId xmlns:a16="http://schemas.microsoft.com/office/drawing/2014/main" id="{CB9CE242-BC12-5CDE-7221-C4F99A4833FB}"/>
              </a:ext>
            </a:extLst>
          </p:cNvPr>
          <p:cNvSpPr/>
          <p:nvPr/>
        </p:nvSpPr>
        <p:spPr bwMode="gray">
          <a:xfrm>
            <a:off x="4713439" y="1918703"/>
            <a:ext cx="1332000" cy="475200"/>
          </a:xfrm>
          <a:prstGeom prst="rect">
            <a:avLst/>
          </a:prstGeom>
          <a:solidFill>
            <a:schemeClr val="bg1"/>
          </a:solid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solidFill>
                  <a:prstClr val="black"/>
                </a:solidFill>
                <a:effectLst/>
                <a:uLnTx/>
                <a:uFillTx/>
                <a:latin typeface="+mn-lt"/>
                <a:ea typeface="+mn-ea"/>
                <a:cs typeface="+mn-cs"/>
              </a:rPr>
              <a:t>水路情報管理システム</a:t>
            </a:r>
            <a:endParaRPr kumimoji="1" lang="en-US" altLang="ja-JP" sz="105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050" b="0" i="0" u="none" strike="noStrike" kern="1200" cap="none" spc="0" normalizeH="0" baseline="0" noProof="0">
                <a:ln>
                  <a:noFill/>
                </a:ln>
                <a:solidFill>
                  <a:prstClr val="black"/>
                </a:solidFill>
                <a:effectLst/>
                <a:uLnTx/>
                <a:uFillTx/>
                <a:latin typeface="+mn-lt"/>
                <a:ea typeface="+mn-ea"/>
                <a:cs typeface="+mn-cs"/>
              </a:rPr>
              <a:t>(</a:t>
            </a:r>
            <a:r>
              <a:rPr kumimoji="1" lang="ja-JP" altLang="en-US" sz="1050" b="0" i="0" u="none" strike="noStrike" kern="1200" cap="none" spc="0" normalizeH="0" baseline="0" noProof="0">
                <a:ln>
                  <a:noFill/>
                </a:ln>
                <a:solidFill>
                  <a:prstClr val="black"/>
                </a:solidFill>
                <a:effectLst/>
                <a:uLnTx/>
                <a:uFillTx/>
                <a:latin typeface="+mn-lt"/>
                <a:ea typeface="+mn-ea"/>
                <a:cs typeface="+mn-cs"/>
              </a:rPr>
              <a:t>スタンドアローン</a:t>
            </a:r>
            <a:r>
              <a:rPr kumimoji="1" lang="ja-JP" altLang="en-US" sz="1050">
                <a:solidFill>
                  <a:prstClr val="black"/>
                </a:solidFill>
                <a:latin typeface="+mn-lt"/>
                <a:cs typeface="+mn-cs"/>
              </a:rPr>
              <a:t>：</a:t>
            </a:r>
            <a:br>
              <a:rPr kumimoji="1" lang="en-US" altLang="ja-JP" sz="1050">
                <a:solidFill>
                  <a:prstClr val="black"/>
                </a:solidFill>
                <a:latin typeface="+mn-lt"/>
                <a:cs typeface="+mn-cs"/>
              </a:rPr>
            </a:br>
            <a:r>
              <a:rPr kumimoji="1" lang="ja-JP" altLang="en-US" sz="1050">
                <a:solidFill>
                  <a:prstClr val="black"/>
                </a:solidFill>
                <a:latin typeface="+mn-lt"/>
                <a:cs typeface="+mn-cs"/>
              </a:rPr>
              <a:t>河川管理課</a:t>
            </a:r>
            <a:r>
              <a:rPr kumimoji="1" lang="en-US" altLang="ja-JP" sz="1050" b="0" i="0" u="none" strike="noStrike" kern="1200" cap="none" spc="0" normalizeH="0" baseline="0" noProof="0">
                <a:ln>
                  <a:noFill/>
                </a:ln>
                <a:solidFill>
                  <a:prstClr val="black"/>
                </a:solidFill>
                <a:effectLst/>
                <a:uLnTx/>
                <a:uFillTx/>
                <a:latin typeface="+mn-lt"/>
                <a:ea typeface="+mn-ea"/>
                <a:cs typeface="+mn-cs"/>
              </a:rPr>
              <a:t>)</a:t>
            </a:r>
            <a:endParaRPr kumimoji="1" lang="ja-JP" altLang="en-US" sz="1050" b="0" i="0" u="none" strike="noStrike" kern="1200" cap="none" spc="0" normalizeH="0" baseline="0" noProof="0">
              <a:ln>
                <a:noFill/>
              </a:ln>
              <a:solidFill>
                <a:prstClr val="black"/>
              </a:solidFill>
              <a:effectLst/>
              <a:uLnTx/>
              <a:uFillTx/>
              <a:latin typeface="+mn-lt"/>
              <a:ea typeface="+mn-ea"/>
              <a:cs typeface="+mn-cs"/>
            </a:endParaRPr>
          </a:p>
        </p:txBody>
      </p:sp>
      <p:sp>
        <p:nvSpPr>
          <p:cNvPr id="41" name="正方形/長方形 40">
            <a:extLst>
              <a:ext uri="{FF2B5EF4-FFF2-40B4-BE49-F238E27FC236}">
                <a16:creationId xmlns:a16="http://schemas.microsoft.com/office/drawing/2014/main" id="{495FFD7F-8DC8-378F-B04B-CE5B773D14CD}"/>
              </a:ext>
            </a:extLst>
          </p:cNvPr>
          <p:cNvSpPr/>
          <p:nvPr/>
        </p:nvSpPr>
        <p:spPr bwMode="gray">
          <a:xfrm>
            <a:off x="2503914" y="2823023"/>
            <a:ext cx="4428633" cy="246217"/>
          </a:xfrm>
          <a:prstGeom prst="rect">
            <a:avLst/>
          </a:prstGeom>
          <a:solidFill>
            <a:schemeClr val="tx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lt"/>
                <a:cs typeface="+mn-cs"/>
              </a:rPr>
              <a:t>データ連携基盤</a:t>
            </a:r>
          </a:p>
        </p:txBody>
      </p:sp>
      <p:sp>
        <p:nvSpPr>
          <p:cNvPr id="42" name="正方形/長方形 41">
            <a:extLst>
              <a:ext uri="{FF2B5EF4-FFF2-40B4-BE49-F238E27FC236}">
                <a16:creationId xmlns:a16="http://schemas.microsoft.com/office/drawing/2014/main" id="{CE7F8BDC-E920-7D05-8460-A87EDE7005AD}"/>
              </a:ext>
            </a:extLst>
          </p:cNvPr>
          <p:cNvSpPr/>
          <p:nvPr/>
        </p:nvSpPr>
        <p:spPr bwMode="gray">
          <a:xfrm>
            <a:off x="6932547" y="3199790"/>
            <a:ext cx="2545491" cy="246217"/>
          </a:xfrm>
          <a:prstGeom prst="rect">
            <a:avLst/>
          </a:prstGeom>
          <a:solidFill>
            <a:schemeClr val="tx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lt"/>
                <a:cs typeface="+mn-cs"/>
              </a:rPr>
              <a:t>データ連携基盤</a:t>
            </a:r>
          </a:p>
        </p:txBody>
      </p:sp>
      <p:sp>
        <p:nvSpPr>
          <p:cNvPr id="43" name="正方形/長方形 42">
            <a:extLst>
              <a:ext uri="{FF2B5EF4-FFF2-40B4-BE49-F238E27FC236}">
                <a16:creationId xmlns:a16="http://schemas.microsoft.com/office/drawing/2014/main" id="{5C47DEB3-1B99-F915-FDE5-DCC80C0D851D}"/>
              </a:ext>
            </a:extLst>
          </p:cNvPr>
          <p:cNvSpPr/>
          <p:nvPr/>
        </p:nvSpPr>
        <p:spPr bwMode="gray">
          <a:xfrm>
            <a:off x="6720016" y="1484313"/>
            <a:ext cx="281119" cy="3130055"/>
          </a:xfrm>
          <a:prstGeom prst="rect">
            <a:avLst/>
          </a:prstGeom>
          <a:solidFill>
            <a:schemeClr val="tx1"/>
          </a:solidFill>
          <a:ln>
            <a:noFill/>
          </a:ln>
        </p:spPr>
        <p:txBody>
          <a:bodyPr rot="0" spcFirstLastPara="0" vertOverflow="overflow" horzOverflow="overflow" vert="eaVert"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a:solidFill>
                  <a:schemeClr val="bg1"/>
                </a:solidFill>
                <a:latin typeface="+mn-lt"/>
                <a:cs typeface="+mn-cs"/>
              </a:rPr>
              <a:t>データ連携基盤</a:t>
            </a:r>
          </a:p>
        </p:txBody>
      </p:sp>
      <p:sp>
        <p:nvSpPr>
          <p:cNvPr id="49" name="正方形/長方形 48">
            <a:extLst>
              <a:ext uri="{FF2B5EF4-FFF2-40B4-BE49-F238E27FC236}">
                <a16:creationId xmlns:a16="http://schemas.microsoft.com/office/drawing/2014/main" id="{8E4B98F4-91B4-FE85-4359-0578F32BA155}"/>
              </a:ext>
            </a:extLst>
          </p:cNvPr>
          <p:cNvSpPr/>
          <p:nvPr/>
        </p:nvSpPr>
        <p:spPr bwMode="gray">
          <a:xfrm>
            <a:off x="4007252" y="3441264"/>
            <a:ext cx="2082758" cy="324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許可システム</a:t>
            </a:r>
            <a:endParaRPr kumimoji="1" lang="en-US" altLang="ja-JP" sz="1050">
              <a:solidFill>
                <a:prstClr val="black"/>
              </a:solidFill>
            </a:endParaRPr>
          </a:p>
          <a:p>
            <a:pPr algn="ctr" defTabSz="990564" fontAlgn="auto">
              <a:spcBef>
                <a:spcPts val="0"/>
              </a:spcBef>
              <a:spcAft>
                <a:spcPts val="0"/>
              </a:spcAft>
              <a:buSzPct val="100000"/>
            </a:pPr>
            <a:r>
              <a:rPr kumimoji="1" lang="en-US" altLang="ja-JP" sz="1050">
                <a:solidFill>
                  <a:prstClr val="black"/>
                </a:solidFill>
              </a:rPr>
              <a:t>(</a:t>
            </a:r>
            <a:r>
              <a:rPr kumimoji="1" lang="ja-JP" altLang="en-US" sz="1050">
                <a:solidFill>
                  <a:prstClr val="black"/>
                </a:solidFill>
              </a:rPr>
              <a:t>道路、河川、公園</a:t>
            </a:r>
            <a:r>
              <a:rPr kumimoji="1" lang="en-US" altLang="ja-JP" sz="1050">
                <a:solidFill>
                  <a:prstClr val="black"/>
                </a:solidFill>
              </a:rPr>
              <a:t>)</a:t>
            </a:r>
            <a:endParaRPr kumimoji="1" lang="ja-JP" altLang="en-US" sz="1050">
              <a:solidFill>
                <a:prstClr val="black"/>
              </a:solidFill>
            </a:endParaRPr>
          </a:p>
        </p:txBody>
      </p:sp>
      <p:sp>
        <p:nvSpPr>
          <p:cNvPr id="51" name="正方形/長方形 50">
            <a:extLst>
              <a:ext uri="{FF2B5EF4-FFF2-40B4-BE49-F238E27FC236}">
                <a16:creationId xmlns:a16="http://schemas.microsoft.com/office/drawing/2014/main" id="{718C653D-3FC8-299D-2D6E-9B385EF28F5B}"/>
              </a:ext>
            </a:extLst>
          </p:cNvPr>
          <p:cNvSpPr/>
          <p:nvPr/>
        </p:nvSpPr>
        <p:spPr bwMode="gray">
          <a:xfrm>
            <a:off x="530530" y="6068450"/>
            <a:ext cx="720000" cy="360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統合型</a:t>
            </a:r>
            <a:r>
              <a:rPr kumimoji="1" lang="en-US" altLang="ja-JP" sz="1050">
                <a:solidFill>
                  <a:prstClr val="black"/>
                </a:solidFill>
                <a:latin typeface="+mn-lt"/>
                <a:cs typeface="+mn-cs"/>
              </a:rPr>
              <a:t>GIS</a:t>
            </a:r>
            <a:endParaRPr kumimoji="1" lang="ja-JP" altLang="en-US" sz="1050">
              <a:solidFill>
                <a:prstClr val="black"/>
              </a:solidFill>
              <a:latin typeface="+mn-lt"/>
              <a:cs typeface="+mn-cs"/>
            </a:endParaRPr>
          </a:p>
        </p:txBody>
      </p:sp>
      <p:sp>
        <p:nvSpPr>
          <p:cNvPr id="52" name="正方形/長方形 51">
            <a:extLst>
              <a:ext uri="{FF2B5EF4-FFF2-40B4-BE49-F238E27FC236}">
                <a16:creationId xmlns:a16="http://schemas.microsoft.com/office/drawing/2014/main" id="{F1834CDA-4B99-D459-6E3D-95DDF477012E}"/>
              </a:ext>
            </a:extLst>
          </p:cNvPr>
          <p:cNvSpPr/>
          <p:nvPr/>
        </p:nvSpPr>
        <p:spPr bwMode="gray">
          <a:xfrm>
            <a:off x="2704079" y="6068450"/>
            <a:ext cx="1800000" cy="360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維持管理</a:t>
            </a:r>
            <a:endParaRPr kumimoji="1" lang="en-US" altLang="ja-JP" sz="1050">
              <a:solidFill>
                <a:prstClr val="black"/>
              </a:solidFill>
              <a:latin typeface="+mn-lt"/>
              <a:cs typeface="+mn-cs"/>
            </a:endParaRPr>
          </a:p>
          <a:p>
            <a:pPr algn="ctr" defTabSz="990564" fontAlgn="auto">
              <a:spcBef>
                <a:spcPts val="0"/>
              </a:spcBef>
              <a:spcAft>
                <a:spcPts val="0"/>
              </a:spcAft>
              <a:buSzPct val="100000"/>
            </a:pPr>
            <a:r>
              <a:rPr kumimoji="1" lang="ja-JP" altLang="en-US" sz="1050">
                <a:solidFill>
                  <a:prstClr val="black"/>
                </a:solidFill>
                <a:latin typeface="+mn-lt"/>
                <a:cs typeface="+mn-cs"/>
              </a:rPr>
              <a:t>（道路</a:t>
            </a:r>
            <a:r>
              <a:rPr kumimoji="1" lang="ja-JP" altLang="en-US" sz="1050">
                <a:solidFill>
                  <a:prstClr val="black"/>
                </a:solidFill>
              </a:rPr>
              <a:t>、河川</a:t>
            </a:r>
            <a:r>
              <a:rPr kumimoji="1" lang="ja-JP" altLang="en-US" sz="1050">
                <a:solidFill>
                  <a:prstClr val="black"/>
                </a:solidFill>
                <a:latin typeface="+mn-lt"/>
                <a:cs typeface="+mn-cs"/>
              </a:rPr>
              <a:t>、公園、街路樹）</a:t>
            </a:r>
          </a:p>
        </p:txBody>
      </p:sp>
      <p:sp>
        <p:nvSpPr>
          <p:cNvPr id="53" name="正方形/長方形 52">
            <a:extLst>
              <a:ext uri="{FF2B5EF4-FFF2-40B4-BE49-F238E27FC236}">
                <a16:creationId xmlns:a16="http://schemas.microsoft.com/office/drawing/2014/main" id="{9B22B6AD-498B-5684-F703-93722073B0DE}"/>
              </a:ext>
            </a:extLst>
          </p:cNvPr>
          <p:cNvSpPr/>
          <p:nvPr/>
        </p:nvSpPr>
        <p:spPr bwMode="gray">
          <a:xfrm>
            <a:off x="418076" y="5850000"/>
            <a:ext cx="4515457" cy="657045"/>
          </a:xfrm>
          <a:prstGeom prst="rect">
            <a:avLst/>
          </a:prstGeom>
          <a:noFill/>
          <a:ln w="12700" algn="ctr">
            <a:solidFill>
              <a:schemeClr val="tx1"/>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990564" fontAlgn="auto">
              <a:spcBef>
                <a:spcPts val="0"/>
              </a:spcBef>
              <a:spcAft>
                <a:spcPts val="0"/>
              </a:spcAft>
              <a:buSzPct val="100000"/>
            </a:pPr>
            <a:r>
              <a:rPr kumimoji="1" lang="en-US" altLang="ja-JP" sz="1050"/>
              <a:t>GIS</a:t>
            </a:r>
            <a:r>
              <a:rPr kumimoji="1" lang="ja-JP" altLang="en-US" sz="1050"/>
              <a:t>（インフラ</a:t>
            </a:r>
            <a:r>
              <a:rPr kumimoji="1" lang="en-US" altLang="ja-JP" sz="1050"/>
              <a:t>DX</a:t>
            </a:r>
            <a:r>
              <a:rPr kumimoji="1" lang="ja-JP" altLang="en-US" sz="1050"/>
              <a:t>）</a:t>
            </a:r>
          </a:p>
        </p:txBody>
      </p:sp>
      <p:sp>
        <p:nvSpPr>
          <p:cNvPr id="54" name="正方形/長方形 53">
            <a:extLst>
              <a:ext uri="{FF2B5EF4-FFF2-40B4-BE49-F238E27FC236}">
                <a16:creationId xmlns:a16="http://schemas.microsoft.com/office/drawing/2014/main" id="{27C04B57-BEC3-D33B-C6B7-37A6750FE70C}"/>
              </a:ext>
            </a:extLst>
          </p:cNvPr>
          <p:cNvSpPr/>
          <p:nvPr/>
        </p:nvSpPr>
        <p:spPr bwMode="gray">
          <a:xfrm>
            <a:off x="1326249" y="6058667"/>
            <a:ext cx="1296000" cy="360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lt"/>
                <a:cs typeface="+mn-cs"/>
              </a:rPr>
              <a:t>資産管理</a:t>
            </a:r>
            <a:endParaRPr kumimoji="1" lang="en-US" altLang="ja-JP" sz="1050">
              <a:solidFill>
                <a:prstClr val="black"/>
              </a:solidFill>
              <a:latin typeface="+mn-lt"/>
              <a:cs typeface="+mn-cs"/>
            </a:endParaRPr>
          </a:p>
          <a:p>
            <a:pPr algn="ctr" defTabSz="990564" fontAlgn="auto">
              <a:spcBef>
                <a:spcPts val="0"/>
              </a:spcBef>
              <a:spcAft>
                <a:spcPts val="0"/>
              </a:spcAft>
              <a:buSzPct val="100000"/>
            </a:pPr>
            <a:r>
              <a:rPr kumimoji="1" lang="ja-JP" altLang="en-US" sz="1050">
                <a:solidFill>
                  <a:prstClr val="black"/>
                </a:solidFill>
                <a:latin typeface="+mn-lt"/>
                <a:cs typeface="+mn-cs"/>
              </a:rPr>
              <a:t>（道路</a:t>
            </a:r>
            <a:r>
              <a:rPr kumimoji="1" lang="ja-JP" altLang="en-US" sz="1050">
                <a:solidFill>
                  <a:prstClr val="black"/>
                </a:solidFill>
              </a:rPr>
              <a:t>、河川</a:t>
            </a:r>
            <a:r>
              <a:rPr kumimoji="1" lang="ja-JP" altLang="en-US" sz="1050">
                <a:solidFill>
                  <a:prstClr val="black"/>
                </a:solidFill>
                <a:latin typeface="+mn-lt"/>
                <a:cs typeface="+mn-cs"/>
              </a:rPr>
              <a:t>、公園）</a:t>
            </a:r>
          </a:p>
        </p:txBody>
      </p:sp>
      <p:sp>
        <p:nvSpPr>
          <p:cNvPr id="55" name="正方形/長方形 54">
            <a:extLst>
              <a:ext uri="{FF2B5EF4-FFF2-40B4-BE49-F238E27FC236}">
                <a16:creationId xmlns:a16="http://schemas.microsoft.com/office/drawing/2014/main" id="{14D3DF62-4CAD-C3AF-0EDB-BCD07A392759}"/>
              </a:ext>
            </a:extLst>
          </p:cNvPr>
          <p:cNvSpPr/>
          <p:nvPr/>
        </p:nvSpPr>
        <p:spPr bwMode="gray">
          <a:xfrm>
            <a:off x="564904" y="3441263"/>
            <a:ext cx="1490010" cy="32400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電子申請システム</a:t>
            </a:r>
          </a:p>
        </p:txBody>
      </p:sp>
      <p:sp>
        <p:nvSpPr>
          <p:cNvPr id="63" name="正方形/長方形 62">
            <a:extLst>
              <a:ext uri="{FF2B5EF4-FFF2-40B4-BE49-F238E27FC236}">
                <a16:creationId xmlns:a16="http://schemas.microsoft.com/office/drawing/2014/main" id="{04212D60-F9B4-A314-4F11-D7C5917C39B1}"/>
              </a:ext>
            </a:extLst>
          </p:cNvPr>
          <p:cNvSpPr/>
          <p:nvPr/>
        </p:nvSpPr>
        <p:spPr bwMode="gray">
          <a:xfrm>
            <a:off x="415925" y="2823023"/>
            <a:ext cx="1983343" cy="246217"/>
          </a:xfrm>
          <a:prstGeom prst="rect">
            <a:avLst/>
          </a:prstGeom>
          <a:solidFill>
            <a:schemeClr val="bg1">
              <a:lumMod val="50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schemeClr val="bg1"/>
                </a:solidFill>
                <a:latin typeface="+mn-lt"/>
                <a:cs typeface="+mn-cs"/>
              </a:rPr>
              <a:t>中継サーバー</a:t>
            </a:r>
          </a:p>
        </p:txBody>
      </p:sp>
      <p:cxnSp>
        <p:nvCxnSpPr>
          <p:cNvPr id="64" name="コネクタ: カギ線 63">
            <a:extLst>
              <a:ext uri="{FF2B5EF4-FFF2-40B4-BE49-F238E27FC236}">
                <a16:creationId xmlns:a16="http://schemas.microsoft.com/office/drawing/2014/main" id="{2A74702A-E67A-67C3-76D8-68E8A797E645}"/>
              </a:ext>
            </a:extLst>
          </p:cNvPr>
          <p:cNvCxnSpPr>
            <a:cxnSpLocks/>
            <a:stCxn id="33" idx="2"/>
            <a:endCxn id="63" idx="0"/>
          </p:cNvCxnSpPr>
          <p:nvPr/>
        </p:nvCxnSpPr>
        <p:spPr bwMode="gray">
          <a:xfrm rot="5400000">
            <a:off x="1736360" y="2310490"/>
            <a:ext cx="183771" cy="841295"/>
          </a:xfrm>
          <a:prstGeom prst="bentConnector3">
            <a:avLst>
              <a:gd name="adj1" fmla="val 50000"/>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7E156797-C0E4-5BA4-AC93-6EDE6E026C9D}"/>
              </a:ext>
            </a:extLst>
          </p:cNvPr>
          <p:cNvCxnSpPr>
            <a:cxnSpLocks/>
            <a:stCxn id="49" idx="0"/>
            <a:endCxn id="63" idx="2"/>
          </p:cNvCxnSpPr>
          <p:nvPr/>
        </p:nvCxnSpPr>
        <p:spPr bwMode="gray">
          <a:xfrm rot="16200000" flipV="1">
            <a:off x="3042102" y="1434735"/>
            <a:ext cx="372024" cy="3641034"/>
          </a:xfrm>
          <a:prstGeom prst="bentConnector3">
            <a:avLst>
              <a:gd name="adj1" fmla="val 82941"/>
            </a:avLst>
          </a:prstGeom>
          <a:ln w="28575">
            <a:solidFill>
              <a:schemeClr val="bg1">
                <a:lumMod val="50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コネクタ: カギ線 70">
            <a:extLst>
              <a:ext uri="{FF2B5EF4-FFF2-40B4-BE49-F238E27FC236}">
                <a16:creationId xmlns:a16="http://schemas.microsoft.com/office/drawing/2014/main" id="{F4C3B0D1-986B-A4A5-100A-37EF97A8C800}"/>
              </a:ext>
            </a:extLst>
          </p:cNvPr>
          <p:cNvCxnSpPr>
            <a:cxnSpLocks/>
            <a:stCxn id="8" idx="1"/>
            <a:endCxn id="49" idx="3"/>
          </p:cNvCxnSpPr>
          <p:nvPr/>
        </p:nvCxnSpPr>
        <p:spPr bwMode="gray">
          <a:xfrm rot="10800000" flipV="1">
            <a:off x="6090011" y="2014886"/>
            <a:ext cx="1142943" cy="1588378"/>
          </a:xfrm>
          <a:prstGeom prst="bentConnector3">
            <a:avLst>
              <a:gd name="adj1" fmla="val 50000"/>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コネクタ: カギ線 75">
            <a:extLst>
              <a:ext uri="{FF2B5EF4-FFF2-40B4-BE49-F238E27FC236}">
                <a16:creationId xmlns:a16="http://schemas.microsoft.com/office/drawing/2014/main" id="{BE43F1DD-09FB-7B44-24D8-F5E55042D14A}"/>
              </a:ext>
            </a:extLst>
          </p:cNvPr>
          <p:cNvCxnSpPr>
            <a:cxnSpLocks/>
            <a:stCxn id="7" idx="1"/>
            <a:endCxn id="49" idx="3"/>
          </p:cNvCxnSpPr>
          <p:nvPr/>
        </p:nvCxnSpPr>
        <p:spPr bwMode="gray">
          <a:xfrm rot="10800000" flipV="1">
            <a:off x="6090010" y="2826110"/>
            <a:ext cx="1142944" cy="777154"/>
          </a:xfrm>
          <a:prstGeom prst="bentConnector3">
            <a:avLst>
              <a:gd name="adj1" fmla="val 50000"/>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0" name="コネクタ: カギ線 79">
            <a:extLst>
              <a:ext uri="{FF2B5EF4-FFF2-40B4-BE49-F238E27FC236}">
                <a16:creationId xmlns:a16="http://schemas.microsoft.com/office/drawing/2014/main" id="{8D90530C-9359-7A47-0945-ED3A0E2735FB}"/>
              </a:ext>
            </a:extLst>
          </p:cNvPr>
          <p:cNvCxnSpPr>
            <a:cxnSpLocks/>
            <a:stCxn id="23" idx="1"/>
            <a:endCxn id="49" idx="3"/>
          </p:cNvCxnSpPr>
          <p:nvPr/>
        </p:nvCxnSpPr>
        <p:spPr bwMode="gray">
          <a:xfrm rot="10800000">
            <a:off x="6090011" y="3603265"/>
            <a:ext cx="1332985" cy="483083"/>
          </a:xfrm>
          <a:prstGeom prst="bentConnector3">
            <a:avLst>
              <a:gd name="adj1" fmla="val 50000"/>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コネクタ: カギ線 101">
            <a:extLst>
              <a:ext uri="{FF2B5EF4-FFF2-40B4-BE49-F238E27FC236}">
                <a16:creationId xmlns:a16="http://schemas.microsoft.com/office/drawing/2014/main" id="{F3B392BC-6CDB-205F-0AD8-32B36B980422}"/>
              </a:ext>
            </a:extLst>
          </p:cNvPr>
          <p:cNvCxnSpPr>
            <a:cxnSpLocks/>
            <a:stCxn id="60" idx="2"/>
            <a:endCxn id="53" idx="0"/>
          </p:cNvCxnSpPr>
          <p:nvPr/>
        </p:nvCxnSpPr>
        <p:spPr bwMode="gray">
          <a:xfrm rot="16200000" flipH="1">
            <a:off x="2511300" y="5685494"/>
            <a:ext cx="210721" cy="118289"/>
          </a:xfrm>
          <a:prstGeom prst="bentConnector3">
            <a:avLst>
              <a:gd name="adj1" fmla="val 50000"/>
            </a:avLst>
          </a:prstGeom>
          <a:ln w="28575">
            <a:solidFill>
              <a:schemeClr val="accent5"/>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70" name="グループ化 169">
            <a:extLst>
              <a:ext uri="{FF2B5EF4-FFF2-40B4-BE49-F238E27FC236}">
                <a16:creationId xmlns:a16="http://schemas.microsoft.com/office/drawing/2014/main" id="{13F183DC-27F7-507D-25CC-EA95B6CF6A9D}"/>
              </a:ext>
            </a:extLst>
          </p:cNvPr>
          <p:cNvGrpSpPr/>
          <p:nvPr/>
        </p:nvGrpSpPr>
        <p:grpSpPr>
          <a:xfrm>
            <a:off x="2320294" y="4033254"/>
            <a:ext cx="1490010" cy="633568"/>
            <a:chOff x="2190977" y="4206266"/>
            <a:chExt cx="1490010" cy="633568"/>
          </a:xfrm>
          <a:solidFill>
            <a:schemeClr val="accent1">
              <a:lumMod val="20000"/>
              <a:lumOff val="80000"/>
            </a:schemeClr>
          </a:solidFill>
        </p:grpSpPr>
        <p:sp>
          <p:nvSpPr>
            <p:cNvPr id="70" name="正方形/長方形 69">
              <a:extLst>
                <a:ext uri="{FF2B5EF4-FFF2-40B4-BE49-F238E27FC236}">
                  <a16:creationId xmlns:a16="http://schemas.microsoft.com/office/drawing/2014/main" id="{58CBFDAB-BB5B-6F71-B99A-DD22CDDF8EF9}"/>
                </a:ext>
              </a:extLst>
            </p:cNvPr>
            <p:cNvSpPr/>
            <p:nvPr/>
          </p:nvSpPr>
          <p:spPr bwMode="gray">
            <a:xfrm>
              <a:off x="2190977" y="4206266"/>
              <a:ext cx="1490010" cy="633568"/>
            </a:xfrm>
            <a:prstGeom prst="rect">
              <a:avLst/>
            </a:prstGeom>
            <a:grp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職員ポータル</a:t>
              </a:r>
            </a:p>
          </p:txBody>
        </p:sp>
        <p:sp>
          <p:nvSpPr>
            <p:cNvPr id="72" name="正方形/長方形 71">
              <a:extLst>
                <a:ext uri="{FF2B5EF4-FFF2-40B4-BE49-F238E27FC236}">
                  <a16:creationId xmlns:a16="http://schemas.microsoft.com/office/drawing/2014/main" id="{25008A6F-E384-D46B-1E1C-E1031CDEB694}"/>
                </a:ext>
              </a:extLst>
            </p:cNvPr>
            <p:cNvSpPr/>
            <p:nvPr/>
          </p:nvSpPr>
          <p:spPr bwMode="gray">
            <a:xfrm>
              <a:off x="2986511" y="4381527"/>
              <a:ext cx="596245" cy="176661"/>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800" b="0" i="0" u="none" strike="noStrike" kern="1200" cap="none" spc="0" normalizeH="0" baseline="0" noProof="0">
                  <a:ln>
                    <a:noFill/>
                  </a:ln>
                  <a:solidFill>
                    <a:prstClr val="black"/>
                  </a:solidFill>
                  <a:effectLst/>
                  <a:uLnTx/>
                  <a:uFillTx/>
                  <a:latin typeface="+mn-lt"/>
                  <a:ea typeface="+mn-ea"/>
                  <a:cs typeface="+mn-cs"/>
                </a:rPr>
                <a:t>FAQ</a:t>
              </a:r>
              <a:endParaRPr kumimoji="1" lang="ja-JP" altLang="en-US" sz="800" b="0" i="0" u="none" strike="noStrike" kern="1200" cap="none" spc="0" normalizeH="0" baseline="0" noProof="0">
                <a:ln>
                  <a:noFill/>
                </a:ln>
                <a:solidFill>
                  <a:prstClr val="black"/>
                </a:solidFill>
                <a:effectLst/>
                <a:uLnTx/>
                <a:uFillTx/>
                <a:latin typeface="+mn-lt"/>
                <a:ea typeface="+mn-ea"/>
                <a:cs typeface="+mn-cs"/>
              </a:endParaRPr>
            </a:p>
          </p:txBody>
        </p:sp>
        <p:sp>
          <p:nvSpPr>
            <p:cNvPr id="74" name="正方形/長方形 73">
              <a:extLst>
                <a:ext uri="{FF2B5EF4-FFF2-40B4-BE49-F238E27FC236}">
                  <a16:creationId xmlns:a16="http://schemas.microsoft.com/office/drawing/2014/main" id="{0D9295EE-54CE-DD12-FC92-A3268C18E48A}"/>
                </a:ext>
              </a:extLst>
            </p:cNvPr>
            <p:cNvSpPr/>
            <p:nvPr/>
          </p:nvSpPr>
          <p:spPr bwMode="gray">
            <a:xfrm>
              <a:off x="2310980" y="4381527"/>
              <a:ext cx="596245" cy="176661"/>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0" i="0" u="none" strike="noStrike" kern="1200" cap="none" spc="0" normalizeH="0" baseline="0" noProof="0">
                  <a:ln>
                    <a:noFill/>
                  </a:ln>
                  <a:solidFill>
                    <a:prstClr val="black"/>
                  </a:solidFill>
                  <a:effectLst/>
                  <a:uLnTx/>
                  <a:uFillTx/>
                  <a:latin typeface="+mn-lt"/>
                  <a:ea typeface="+mn-ea"/>
                  <a:cs typeface="+mn-cs"/>
                </a:rPr>
                <a:t>各種</a:t>
              </a:r>
              <a:endParaRPr kumimoji="1" lang="en-US" altLang="ja-JP" sz="8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0" i="0" u="none" strike="noStrike" kern="1200" cap="none" spc="0" normalizeH="0" baseline="0" noProof="0">
                  <a:ln>
                    <a:noFill/>
                  </a:ln>
                  <a:solidFill>
                    <a:prstClr val="black"/>
                  </a:solidFill>
                  <a:effectLst/>
                  <a:uLnTx/>
                  <a:uFillTx/>
                  <a:latin typeface="+mn-lt"/>
                  <a:ea typeface="+mn-ea"/>
                  <a:cs typeface="+mn-cs"/>
                </a:rPr>
                <a:t>ステータス</a:t>
              </a:r>
            </a:p>
          </p:txBody>
        </p:sp>
        <p:sp>
          <p:nvSpPr>
            <p:cNvPr id="78" name="正方形/長方形 77">
              <a:extLst>
                <a:ext uri="{FF2B5EF4-FFF2-40B4-BE49-F238E27FC236}">
                  <a16:creationId xmlns:a16="http://schemas.microsoft.com/office/drawing/2014/main" id="{D2553D52-BDBE-B1B4-107A-05F13707497D}"/>
                </a:ext>
              </a:extLst>
            </p:cNvPr>
            <p:cNvSpPr/>
            <p:nvPr/>
          </p:nvSpPr>
          <p:spPr bwMode="gray">
            <a:xfrm>
              <a:off x="2310980" y="4610719"/>
              <a:ext cx="596245" cy="176661"/>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0" i="0" u="none" strike="noStrike" kern="1200" cap="none" spc="0" normalizeH="0" baseline="0" noProof="0">
                  <a:ln>
                    <a:noFill/>
                  </a:ln>
                  <a:solidFill>
                    <a:prstClr val="black"/>
                  </a:solidFill>
                  <a:effectLst/>
                  <a:uLnTx/>
                  <a:uFillTx/>
                  <a:latin typeface="+mn-lt"/>
                  <a:ea typeface="+mn-ea"/>
                  <a:cs typeface="+mn-cs"/>
                </a:rPr>
                <a:t>掲示板</a:t>
              </a:r>
            </a:p>
          </p:txBody>
        </p:sp>
        <p:sp>
          <p:nvSpPr>
            <p:cNvPr id="79" name="正方形/長方形 78">
              <a:extLst>
                <a:ext uri="{FF2B5EF4-FFF2-40B4-BE49-F238E27FC236}">
                  <a16:creationId xmlns:a16="http://schemas.microsoft.com/office/drawing/2014/main" id="{D40C3A37-756A-948E-DDEE-E6C32F1DDE54}"/>
                </a:ext>
              </a:extLst>
            </p:cNvPr>
            <p:cNvSpPr/>
            <p:nvPr/>
          </p:nvSpPr>
          <p:spPr bwMode="gray">
            <a:xfrm>
              <a:off x="2986511" y="4610719"/>
              <a:ext cx="596245" cy="176661"/>
            </a:xfrm>
            <a:prstGeom prst="rect">
              <a:avLst/>
            </a:prstGeom>
            <a:solidFill>
              <a:schemeClr val="bg1"/>
            </a:solidFill>
            <a:ln w="12700" algn="ctr">
              <a:no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800" b="0" i="0" u="none" strike="noStrike" kern="1200" cap="none" spc="0" normalizeH="0" baseline="0" noProof="0">
                  <a:ln>
                    <a:noFill/>
                  </a:ln>
                  <a:solidFill>
                    <a:prstClr val="black"/>
                  </a:solidFill>
                  <a:effectLst/>
                  <a:uLnTx/>
                  <a:uFillTx/>
                  <a:latin typeface="+mn-lt"/>
                  <a:ea typeface="+mn-ea"/>
                  <a:cs typeface="+mn-cs"/>
                </a:rPr>
                <a:t>各種サイトアクセス</a:t>
              </a:r>
            </a:p>
          </p:txBody>
        </p:sp>
      </p:grpSp>
      <p:cxnSp>
        <p:nvCxnSpPr>
          <p:cNvPr id="81" name="コネクタ: カギ線 80">
            <a:extLst>
              <a:ext uri="{FF2B5EF4-FFF2-40B4-BE49-F238E27FC236}">
                <a16:creationId xmlns:a16="http://schemas.microsoft.com/office/drawing/2014/main" id="{BB457C8C-97C8-FA3D-50E2-BC241D2010A0}"/>
              </a:ext>
            </a:extLst>
          </p:cNvPr>
          <p:cNvCxnSpPr>
            <a:cxnSpLocks/>
          </p:cNvCxnSpPr>
          <p:nvPr/>
        </p:nvCxnSpPr>
        <p:spPr bwMode="gray">
          <a:xfrm rot="5400000">
            <a:off x="3757501" y="4174412"/>
            <a:ext cx="1184424" cy="366129"/>
          </a:xfrm>
          <a:prstGeom prst="bentConnector3">
            <a:avLst>
              <a:gd name="adj1" fmla="val 63879"/>
            </a:avLst>
          </a:prstGeom>
          <a:ln w="28575">
            <a:solidFill>
              <a:schemeClr val="accent5"/>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コネクタ: カギ線 84">
            <a:extLst>
              <a:ext uri="{FF2B5EF4-FFF2-40B4-BE49-F238E27FC236}">
                <a16:creationId xmlns:a16="http://schemas.microsoft.com/office/drawing/2014/main" id="{F5F17CFE-5FAE-225C-F4B5-A14C9B449DE8}"/>
              </a:ext>
            </a:extLst>
          </p:cNvPr>
          <p:cNvCxnSpPr>
            <a:cxnSpLocks/>
            <a:stCxn id="70" idx="2"/>
            <a:endCxn id="60" idx="0"/>
          </p:cNvCxnSpPr>
          <p:nvPr/>
        </p:nvCxnSpPr>
        <p:spPr bwMode="gray">
          <a:xfrm rot="5400000">
            <a:off x="2669975" y="4554364"/>
            <a:ext cx="282867" cy="507783"/>
          </a:xfrm>
          <a:prstGeom prst="bentConnector3">
            <a:avLst>
              <a:gd name="adj1" fmla="val 50000"/>
            </a:avLst>
          </a:prstGeom>
          <a:ln w="28575">
            <a:solidFill>
              <a:schemeClr val="accent5"/>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53379D19-223E-C2B3-E11A-22DDDBB2E4E8}"/>
              </a:ext>
            </a:extLst>
          </p:cNvPr>
          <p:cNvSpPr/>
          <p:nvPr/>
        </p:nvSpPr>
        <p:spPr bwMode="gray">
          <a:xfrm>
            <a:off x="415925" y="4949689"/>
            <a:ext cx="4283182" cy="689590"/>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共通</a:t>
            </a:r>
            <a:r>
              <a:rPr kumimoji="1" lang="en-US" altLang="ja-JP" sz="1050">
                <a:solidFill>
                  <a:prstClr val="black"/>
                </a:solidFill>
              </a:rPr>
              <a:t>DB</a:t>
            </a:r>
            <a:r>
              <a:rPr kumimoji="1" lang="ja-JP" altLang="en-US" sz="1050">
                <a:solidFill>
                  <a:prstClr val="black"/>
                </a:solidFill>
              </a:rPr>
              <a:t>（未定）</a:t>
            </a:r>
            <a:endParaRPr kumimoji="1" lang="en-US" altLang="ja-JP" sz="1050">
              <a:solidFill>
                <a:prstClr val="black"/>
              </a:solidFill>
            </a:endParaRPr>
          </a:p>
        </p:txBody>
      </p:sp>
      <p:sp>
        <p:nvSpPr>
          <p:cNvPr id="114" name="フローチャート: 磁気ディスク 113">
            <a:extLst>
              <a:ext uri="{FF2B5EF4-FFF2-40B4-BE49-F238E27FC236}">
                <a16:creationId xmlns:a16="http://schemas.microsoft.com/office/drawing/2014/main" id="{17B82B7D-DCB1-3685-6310-9BE90F5C34DE}"/>
              </a:ext>
            </a:extLst>
          </p:cNvPr>
          <p:cNvSpPr/>
          <p:nvPr/>
        </p:nvSpPr>
        <p:spPr bwMode="gray">
          <a:xfrm>
            <a:off x="695332" y="5092775"/>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許可履歴</a:t>
            </a:r>
          </a:p>
        </p:txBody>
      </p:sp>
      <p:sp>
        <p:nvSpPr>
          <p:cNvPr id="116" name="フローチャート: 磁気ディスク 115">
            <a:extLst>
              <a:ext uri="{FF2B5EF4-FFF2-40B4-BE49-F238E27FC236}">
                <a16:creationId xmlns:a16="http://schemas.microsoft.com/office/drawing/2014/main" id="{DD9505E6-CC0A-8B5B-3DE0-4630F1F22000}"/>
              </a:ext>
            </a:extLst>
          </p:cNvPr>
          <p:cNvSpPr/>
          <p:nvPr/>
        </p:nvSpPr>
        <p:spPr bwMode="gray">
          <a:xfrm>
            <a:off x="1313278" y="5092775"/>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施設情報</a:t>
            </a:r>
          </a:p>
        </p:txBody>
      </p:sp>
      <p:sp>
        <p:nvSpPr>
          <p:cNvPr id="117" name="フローチャート: 磁気ディスク 116">
            <a:extLst>
              <a:ext uri="{FF2B5EF4-FFF2-40B4-BE49-F238E27FC236}">
                <a16:creationId xmlns:a16="http://schemas.microsoft.com/office/drawing/2014/main" id="{F3EB2B24-317E-0F0C-0E02-ED0AB5361326}"/>
              </a:ext>
            </a:extLst>
          </p:cNvPr>
          <p:cNvSpPr/>
          <p:nvPr/>
        </p:nvSpPr>
        <p:spPr bwMode="gray">
          <a:xfrm>
            <a:off x="1931224" y="5092775"/>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地図情報</a:t>
            </a:r>
          </a:p>
        </p:txBody>
      </p:sp>
      <p:sp>
        <p:nvSpPr>
          <p:cNvPr id="118" name="フローチャート: 磁気ディスク 117">
            <a:extLst>
              <a:ext uri="{FF2B5EF4-FFF2-40B4-BE49-F238E27FC236}">
                <a16:creationId xmlns:a16="http://schemas.microsoft.com/office/drawing/2014/main" id="{54DA3FD4-6D7A-B6D8-77C1-A012600DA519}"/>
              </a:ext>
            </a:extLst>
          </p:cNvPr>
          <p:cNvSpPr/>
          <p:nvPr/>
        </p:nvSpPr>
        <p:spPr bwMode="gray">
          <a:xfrm>
            <a:off x="2549170" y="5092775"/>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維持管理履歴</a:t>
            </a:r>
          </a:p>
        </p:txBody>
      </p:sp>
      <p:sp>
        <p:nvSpPr>
          <p:cNvPr id="119" name="フローチャート: 磁気ディスク 118">
            <a:extLst>
              <a:ext uri="{FF2B5EF4-FFF2-40B4-BE49-F238E27FC236}">
                <a16:creationId xmlns:a16="http://schemas.microsoft.com/office/drawing/2014/main" id="{18F44DA9-D6A3-A285-0E28-700F368180C0}"/>
              </a:ext>
            </a:extLst>
          </p:cNvPr>
          <p:cNvSpPr/>
          <p:nvPr/>
        </p:nvSpPr>
        <p:spPr bwMode="gray">
          <a:xfrm>
            <a:off x="3167116" y="5092775"/>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通報履歴</a:t>
            </a:r>
          </a:p>
        </p:txBody>
      </p:sp>
      <p:sp>
        <p:nvSpPr>
          <p:cNvPr id="120" name="フローチャート: 磁気ディスク 119">
            <a:extLst>
              <a:ext uri="{FF2B5EF4-FFF2-40B4-BE49-F238E27FC236}">
                <a16:creationId xmlns:a16="http://schemas.microsoft.com/office/drawing/2014/main" id="{F0BAB52F-6A6B-F540-95B7-8372F0A97DFB}"/>
              </a:ext>
            </a:extLst>
          </p:cNvPr>
          <p:cNvSpPr/>
          <p:nvPr/>
        </p:nvSpPr>
        <p:spPr bwMode="gray">
          <a:xfrm>
            <a:off x="3785064" y="5092775"/>
            <a:ext cx="504000" cy="432000"/>
          </a:xfrm>
          <a:prstGeom prst="flowChartMagneticDisk">
            <a:avLst/>
          </a:prstGeom>
          <a:solidFill>
            <a:schemeClr val="bg1"/>
          </a:solidFill>
          <a:ln w="12700" algn="ctr">
            <a:solidFill>
              <a:schemeClr val="bg1">
                <a:lumMod val="85000"/>
              </a:schemeClr>
            </a:solidFill>
            <a:prstDash val="solid"/>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決裁処理履歴</a:t>
            </a:r>
          </a:p>
        </p:txBody>
      </p:sp>
      <p:cxnSp>
        <p:nvCxnSpPr>
          <p:cNvPr id="121" name="コネクタ: カギ線 120">
            <a:extLst>
              <a:ext uri="{FF2B5EF4-FFF2-40B4-BE49-F238E27FC236}">
                <a16:creationId xmlns:a16="http://schemas.microsoft.com/office/drawing/2014/main" id="{E03440D0-92B2-DD7A-19CC-2212D0143267}"/>
              </a:ext>
            </a:extLst>
          </p:cNvPr>
          <p:cNvCxnSpPr>
            <a:cxnSpLocks/>
            <a:stCxn id="23" idx="1"/>
            <a:endCxn id="49" idx="3"/>
          </p:cNvCxnSpPr>
          <p:nvPr/>
        </p:nvCxnSpPr>
        <p:spPr bwMode="gray">
          <a:xfrm rot="10800000">
            <a:off x="6090011" y="3603265"/>
            <a:ext cx="1332985" cy="483083"/>
          </a:xfrm>
          <a:prstGeom prst="bentConnector3">
            <a:avLst>
              <a:gd name="adj1" fmla="val 50000"/>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7" name="テキスト ボックス 176">
            <a:extLst>
              <a:ext uri="{FF2B5EF4-FFF2-40B4-BE49-F238E27FC236}">
                <a16:creationId xmlns:a16="http://schemas.microsoft.com/office/drawing/2014/main" id="{0D77B03C-4E1A-B49F-EECE-1108417B60E1}"/>
              </a:ext>
            </a:extLst>
          </p:cNvPr>
          <p:cNvSpPr txBox="1"/>
          <p:nvPr/>
        </p:nvSpPr>
        <p:spPr bwMode="gray">
          <a:xfrm>
            <a:off x="6729776" y="5315756"/>
            <a:ext cx="2951032" cy="461665"/>
          </a:xfrm>
          <a:prstGeom prst="rect">
            <a:avLst/>
          </a:prstGeom>
          <a:noFill/>
        </p:spPr>
        <p:txBody>
          <a:bodyPr wrap="square">
            <a:spAutoFit/>
          </a:bodyPr>
          <a:lstStyle/>
          <a:p>
            <a:r>
              <a:rPr kumimoji="1" lang="ja-JP" altLang="en-US" sz="800">
                <a:solidFill>
                  <a:prstClr val="black"/>
                </a:solidFill>
              </a:rPr>
              <a:t>*</a:t>
            </a:r>
            <a:r>
              <a:rPr kumimoji="1" lang="en-US" altLang="ja-JP" sz="800" baseline="30000">
                <a:solidFill>
                  <a:prstClr val="black"/>
                </a:solidFill>
              </a:rPr>
              <a:t>1</a:t>
            </a:r>
            <a:r>
              <a:rPr kumimoji="1" lang="ja-JP" altLang="en-US" sz="800">
                <a:solidFill>
                  <a:prstClr val="black"/>
                </a:solidFill>
              </a:rPr>
              <a:t>：導入可否についても検討している。</a:t>
            </a:r>
            <a:endParaRPr kumimoji="1" lang="en-US" altLang="ja-JP" sz="800">
              <a:solidFill>
                <a:prstClr val="black"/>
              </a:solidFill>
            </a:endParaRPr>
          </a:p>
          <a:p>
            <a:r>
              <a:rPr kumimoji="1" lang="ja-JP" altLang="en-US" sz="800">
                <a:solidFill>
                  <a:prstClr val="black"/>
                </a:solidFill>
              </a:rPr>
              <a:t>*</a:t>
            </a:r>
            <a:r>
              <a:rPr kumimoji="1" lang="en-US" altLang="ja-JP" sz="800" baseline="30000">
                <a:solidFill>
                  <a:prstClr val="black"/>
                </a:solidFill>
              </a:rPr>
              <a:t>2</a:t>
            </a:r>
            <a:r>
              <a:rPr kumimoji="1" lang="ja-JP" altLang="en-US" sz="800">
                <a:solidFill>
                  <a:prstClr val="black"/>
                </a:solidFill>
              </a:rPr>
              <a:t>：</a:t>
            </a:r>
            <a:r>
              <a:rPr kumimoji="1" lang="en-US" altLang="ja-JP" sz="800" err="1">
                <a:solidFill>
                  <a:prstClr val="black"/>
                </a:solidFill>
              </a:rPr>
              <a:t>eLTAX</a:t>
            </a:r>
            <a:r>
              <a:rPr kumimoji="1" lang="ja-JP" altLang="en-US" sz="800">
                <a:solidFill>
                  <a:prstClr val="black"/>
                </a:solidFill>
              </a:rPr>
              <a:t>は連携なし。手動にてファイル取込での運用を想定している。</a:t>
            </a:r>
            <a:endParaRPr lang="ja-JP" altLang="en-US" sz="800"/>
          </a:p>
        </p:txBody>
      </p:sp>
      <p:sp>
        <p:nvSpPr>
          <p:cNvPr id="190" name="正方形/長方形 189">
            <a:extLst>
              <a:ext uri="{FF2B5EF4-FFF2-40B4-BE49-F238E27FC236}">
                <a16:creationId xmlns:a16="http://schemas.microsoft.com/office/drawing/2014/main" id="{9A018A22-AE18-5D11-08FE-FC942266134E}"/>
              </a:ext>
            </a:extLst>
          </p:cNvPr>
          <p:cNvSpPr/>
          <p:nvPr/>
        </p:nvSpPr>
        <p:spPr bwMode="gray">
          <a:xfrm>
            <a:off x="566021" y="4113707"/>
            <a:ext cx="1490010" cy="324000"/>
          </a:xfrm>
          <a:prstGeom prst="rect">
            <a:avLst/>
          </a:prstGeom>
          <a:solidFill>
            <a:schemeClr val="accent1">
              <a:lumMod val="20000"/>
              <a:lumOff val="80000"/>
            </a:schemeClr>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rPr>
              <a:t>事業者ポータル*</a:t>
            </a:r>
            <a:r>
              <a:rPr kumimoji="1" lang="en-US" altLang="ja-JP" sz="1050" baseline="30000">
                <a:solidFill>
                  <a:prstClr val="black"/>
                </a:solidFill>
              </a:rPr>
              <a:t>1</a:t>
            </a:r>
            <a:endParaRPr kumimoji="1" lang="ja-JP" altLang="en-US" sz="1050" baseline="30000">
              <a:solidFill>
                <a:prstClr val="black"/>
              </a:solidFill>
            </a:endParaRPr>
          </a:p>
        </p:txBody>
      </p:sp>
      <p:cxnSp>
        <p:nvCxnSpPr>
          <p:cNvPr id="39" name="コネクタ: カギ線 38">
            <a:extLst>
              <a:ext uri="{FF2B5EF4-FFF2-40B4-BE49-F238E27FC236}">
                <a16:creationId xmlns:a16="http://schemas.microsoft.com/office/drawing/2014/main" id="{941FBEAC-013F-D3BA-7B47-9BCE4FC8F877}"/>
              </a:ext>
            </a:extLst>
          </p:cNvPr>
          <p:cNvCxnSpPr>
            <a:cxnSpLocks/>
            <a:endCxn id="70" idx="3"/>
          </p:cNvCxnSpPr>
          <p:nvPr/>
        </p:nvCxnSpPr>
        <p:spPr bwMode="gray">
          <a:xfrm rot="5400000">
            <a:off x="3697323" y="3848876"/>
            <a:ext cx="614144" cy="388181"/>
          </a:xfrm>
          <a:prstGeom prst="bentConnector2">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コネクタ: カギ線 56">
            <a:extLst>
              <a:ext uri="{FF2B5EF4-FFF2-40B4-BE49-F238E27FC236}">
                <a16:creationId xmlns:a16="http://schemas.microsoft.com/office/drawing/2014/main" id="{DB2025B1-5282-65EA-8272-E108EE694FC9}"/>
              </a:ext>
            </a:extLst>
          </p:cNvPr>
          <p:cNvCxnSpPr>
            <a:cxnSpLocks/>
            <a:stCxn id="55" idx="2"/>
            <a:endCxn id="190" idx="0"/>
          </p:cNvCxnSpPr>
          <p:nvPr/>
        </p:nvCxnSpPr>
        <p:spPr bwMode="gray">
          <a:xfrm rot="16200000" flipH="1">
            <a:off x="1136245" y="3938926"/>
            <a:ext cx="348444" cy="1117"/>
          </a:xfrm>
          <a:prstGeom prst="bentConnector3">
            <a:avLst>
              <a:gd name="adj1" fmla="val 50000"/>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9" name="グループ化 18">
            <a:extLst>
              <a:ext uri="{FF2B5EF4-FFF2-40B4-BE49-F238E27FC236}">
                <a16:creationId xmlns:a16="http://schemas.microsoft.com/office/drawing/2014/main" id="{2D2189FD-CABF-7863-C4FB-8B3EE1C044A9}"/>
              </a:ext>
            </a:extLst>
          </p:cNvPr>
          <p:cNvGrpSpPr/>
          <p:nvPr/>
        </p:nvGrpSpPr>
        <p:grpSpPr>
          <a:xfrm>
            <a:off x="4792984" y="762408"/>
            <a:ext cx="4784311" cy="583096"/>
            <a:chOff x="4472811" y="745618"/>
            <a:chExt cx="4784311" cy="583096"/>
          </a:xfrm>
        </p:grpSpPr>
        <p:sp>
          <p:nvSpPr>
            <p:cNvPr id="58" name="正方形/長方形 57">
              <a:extLst>
                <a:ext uri="{FF2B5EF4-FFF2-40B4-BE49-F238E27FC236}">
                  <a16:creationId xmlns:a16="http://schemas.microsoft.com/office/drawing/2014/main" id="{5ACE109D-AB37-43FD-0DBB-05C2A4CA6BD2}"/>
                </a:ext>
              </a:extLst>
            </p:cNvPr>
            <p:cNvSpPr/>
            <p:nvPr/>
          </p:nvSpPr>
          <p:spPr bwMode="gray">
            <a:xfrm>
              <a:off x="4472811" y="785477"/>
              <a:ext cx="4711405" cy="543237"/>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36000" tIns="0" rIns="3600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a:t>
              </a: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凡例</a:t>
              </a:r>
              <a: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a:t>
              </a:r>
              <a:r>
                <a:rPr kumimoji="1" lang="ja-JP" altLang="en-US" sz="900">
                  <a:solidFill>
                    <a:prstClr val="black"/>
                  </a:solidFill>
                  <a:latin typeface="Yu Gothic UI" panose="020B0500000000000000" pitchFamily="50" charset="-128"/>
                  <a:ea typeface="Yu Gothic UI" panose="020B0500000000000000" pitchFamily="50" charset="-128"/>
                  <a:cs typeface="+mn-cs"/>
                </a:rPr>
                <a:t>　</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9" name="正方形/長方形 58">
              <a:extLst>
                <a:ext uri="{FF2B5EF4-FFF2-40B4-BE49-F238E27FC236}">
                  <a16:creationId xmlns:a16="http://schemas.microsoft.com/office/drawing/2014/main" id="{D0D5332D-33BF-19C4-C6DB-FFAB219B478C}"/>
                </a:ext>
              </a:extLst>
            </p:cNvPr>
            <p:cNvSpPr/>
            <p:nvPr/>
          </p:nvSpPr>
          <p:spPr bwMode="gray">
            <a:xfrm>
              <a:off x="5756237" y="1003665"/>
              <a:ext cx="721618" cy="252191"/>
            </a:xfrm>
            <a:prstGeom prst="rect">
              <a:avLst/>
            </a:prstGeom>
            <a:solidFill>
              <a:schemeClr val="accent2"/>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新規導入・既存改修システム</a:t>
              </a:r>
            </a:p>
          </p:txBody>
        </p:sp>
        <p:sp>
          <p:nvSpPr>
            <p:cNvPr id="66" name="正方形/長方形 65">
              <a:extLst>
                <a:ext uri="{FF2B5EF4-FFF2-40B4-BE49-F238E27FC236}">
                  <a16:creationId xmlns:a16="http://schemas.microsoft.com/office/drawing/2014/main" id="{2B54B156-25EF-00EF-2CEC-9DA9D9FA5222}"/>
                </a:ext>
              </a:extLst>
            </p:cNvPr>
            <p:cNvSpPr/>
            <p:nvPr/>
          </p:nvSpPr>
          <p:spPr bwMode="gray">
            <a:xfrm>
              <a:off x="4893817" y="1003665"/>
              <a:ext cx="721618" cy="252191"/>
            </a:xfrm>
            <a:prstGeom prst="rect">
              <a:avLst/>
            </a:prstGeom>
            <a:solidFill>
              <a:schemeClr val="bg1"/>
            </a:solidFill>
            <a:ln w="12700" algn="ctr">
              <a:solidFill>
                <a:schemeClr val="bg2"/>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現行システム</a:t>
              </a:r>
            </a:p>
          </p:txBody>
        </p:sp>
        <p:sp>
          <p:nvSpPr>
            <p:cNvPr id="68" name="正方形/長方形 67">
              <a:extLst>
                <a:ext uri="{FF2B5EF4-FFF2-40B4-BE49-F238E27FC236}">
                  <a16:creationId xmlns:a16="http://schemas.microsoft.com/office/drawing/2014/main" id="{2D1A225F-CE18-B291-EDEF-D7421E6EC9B5}"/>
                </a:ext>
              </a:extLst>
            </p:cNvPr>
            <p:cNvSpPr/>
            <p:nvPr/>
          </p:nvSpPr>
          <p:spPr bwMode="gray">
            <a:xfrm>
              <a:off x="7773725" y="1005213"/>
              <a:ext cx="720000" cy="252191"/>
            </a:xfrm>
            <a:prstGeom prst="rect">
              <a:avLst/>
            </a:prstGeom>
            <a:solidFill>
              <a:schemeClr val="bg1">
                <a:lumMod val="95000"/>
              </a:schemeClr>
            </a:solidFill>
            <a:ln w="12700" algn="ctr">
              <a:solidFill>
                <a:srgbClr val="BBBCBC"/>
              </a:solidFill>
              <a:prstDash val="dash"/>
              <a:miter lim="800000"/>
              <a:headEnd/>
              <a:tailEnd/>
            </a:ln>
          </p:spPr>
          <p:txBody>
            <a:bodyPr rot="0" spcFirstLastPara="0" vertOverflow="overflow" horzOverflow="overflow" vert="horz" wrap="square" lIns="36000" tIns="3600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schemeClr val="bg1">
                      <a:lumMod val="50000"/>
                    </a:schemeClr>
                  </a:solidFill>
                  <a:latin typeface="+mn-lt"/>
                  <a:cs typeface="+mn-cs"/>
                </a:rPr>
                <a:t>廃止システム</a:t>
              </a:r>
              <a:endParaRPr kumimoji="1" lang="en-US" altLang="ja-JP" sz="900">
                <a:solidFill>
                  <a:schemeClr val="bg1">
                    <a:lumMod val="50000"/>
                  </a:schemeClr>
                </a:solidFill>
                <a:latin typeface="+mn-lt"/>
                <a:cs typeface="+mn-cs"/>
              </a:endParaRPr>
            </a:p>
          </p:txBody>
        </p:sp>
        <p:cxnSp>
          <p:nvCxnSpPr>
            <p:cNvPr id="73" name="直線矢印コネクタ 72">
              <a:extLst>
                <a:ext uri="{FF2B5EF4-FFF2-40B4-BE49-F238E27FC236}">
                  <a16:creationId xmlns:a16="http://schemas.microsoft.com/office/drawing/2014/main" id="{A5D47DC4-0ECB-A743-7F84-F96BE8CF04A2}"/>
                </a:ext>
              </a:extLst>
            </p:cNvPr>
            <p:cNvCxnSpPr>
              <a:cxnSpLocks/>
            </p:cNvCxnSpPr>
            <p:nvPr/>
          </p:nvCxnSpPr>
          <p:spPr bwMode="gray">
            <a:xfrm>
              <a:off x="4849606" y="867070"/>
              <a:ext cx="648000" cy="0"/>
            </a:xfrm>
            <a:prstGeom prst="straightConnector1">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6071FC1C-37D2-6545-7E09-863A20838DAA}"/>
                </a:ext>
              </a:extLst>
            </p:cNvPr>
            <p:cNvCxnSpPr>
              <a:cxnSpLocks/>
            </p:cNvCxnSpPr>
            <p:nvPr/>
          </p:nvCxnSpPr>
          <p:spPr bwMode="gray">
            <a:xfrm>
              <a:off x="6640730" y="867070"/>
              <a:ext cx="648000" cy="0"/>
            </a:xfrm>
            <a:prstGeom prst="straightConnector1">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正方形/長方形 81">
              <a:extLst>
                <a:ext uri="{FF2B5EF4-FFF2-40B4-BE49-F238E27FC236}">
                  <a16:creationId xmlns:a16="http://schemas.microsoft.com/office/drawing/2014/main" id="{AF070776-D7C0-5A3B-CA31-D67200416B64}"/>
                </a:ext>
              </a:extLst>
            </p:cNvPr>
            <p:cNvSpPr/>
            <p:nvPr/>
          </p:nvSpPr>
          <p:spPr bwMode="gray">
            <a:xfrm>
              <a:off x="5694091" y="745618"/>
              <a:ext cx="721618" cy="252191"/>
            </a:xfrm>
            <a:prstGeom prst="rect">
              <a:avLst/>
            </a:prstGeom>
            <a:no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自動連携</a:t>
              </a:r>
            </a:p>
          </p:txBody>
        </p:sp>
        <p:sp>
          <p:nvSpPr>
            <p:cNvPr id="83" name="正方形/長方形 82">
              <a:extLst>
                <a:ext uri="{FF2B5EF4-FFF2-40B4-BE49-F238E27FC236}">
                  <a16:creationId xmlns:a16="http://schemas.microsoft.com/office/drawing/2014/main" id="{1E9278FB-5A74-6737-AB7A-1D5D1283C1C4}"/>
                </a:ext>
              </a:extLst>
            </p:cNvPr>
            <p:cNvSpPr/>
            <p:nvPr/>
          </p:nvSpPr>
          <p:spPr bwMode="gray">
            <a:xfrm>
              <a:off x="7363432" y="745618"/>
              <a:ext cx="1893690" cy="252191"/>
            </a:xfrm>
            <a:prstGeom prst="rect">
              <a:avLst/>
            </a:prstGeom>
            <a:no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手動連携（ファイル取込や、直入力等）</a:t>
              </a:r>
            </a:p>
          </p:txBody>
        </p:sp>
        <p:sp>
          <p:nvSpPr>
            <p:cNvPr id="31" name="正方形/長方形 30">
              <a:extLst>
                <a:ext uri="{FF2B5EF4-FFF2-40B4-BE49-F238E27FC236}">
                  <a16:creationId xmlns:a16="http://schemas.microsoft.com/office/drawing/2014/main" id="{BB7F2360-1BEC-4FF7-8ACC-BB85C9A413FE}"/>
                </a:ext>
              </a:extLst>
            </p:cNvPr>
            <p:cNvSpPr/>
            <p:nvPr/>
          </p:nvSpPr>
          <p:spPr bwMode="gray">
            <a:xfrm>
              <a:off x="6680962" y="1003665"/>
              <a:ext cx="721618" cy="252191"/>
            </a:xfrm>
            <a:prstGeom prst="rect">
              <a:avLst/>
            </a:prstGeom>
            <a:solidFill>
              <a:schemeClr val="accent1">
                <a:lumMod val="20000"/>
                <a:lumOff val="80000"/>
              </a:schemeClr>
            </a:solidFill>
            <a:ln w="12700" algn="ctr">
              <a:solidFill>
                <a:srgbClr val="C00000"/>
              </a:solidFill>
              <a:prstDash val="dash"/>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900">
                  <a:solidFill>
                    <a:prstClr val="black"/>
                  </a:solidFill>
                  <a:latin typeface="+mn-lt"/>
                  <a:cs typeface="+mn-cs"/>
                </a:rPr>
                <a:t>導入予定</a:t>
              </a:r>
              <a:endParaRPr kumimoji="1" lang="en-US" altLang="ja-JP" sz="900">
                <a:solidFill>
                  <a:prstClr val="black"/>
                </a:solidFill>
                <a:latin typeface="+mn-lt"/>
                <a:cs typeface="+mn-cs"/>
              </a:endParaRPr>
            </a:p>
            <a:p>
              <a:pPr algn="ctr" defTabSz="990564" fontAlgn="auto">
                <a:spcBef>
                  <a:spcPts val="0"/>
                </a:spcBef>
                <a:spcAft>
                  <a:spcPts val="0"/>
                </a:spcAft>
                <a:buSzPct val="100000"/>
              </a:pPr>
              <a:r>
                <a:rPr kumimoji="1" lang="ja-JP" altLang="en-US" sz="900">
                  <a:solidFill>
                    <a:prstClr val="black"/>
                  </a:solidFill>
                  <a:latin typeface="+mn-lt"/>
                  <a:cs typeface="+mn-cs"/>
                </a:rPr>
                <a:t>システム</a:t>
              </a:r>
            </a:p>
          </p:txBody>
        </p:sp>
      </p:grpSp>
      <p:cxnSp>
        <p:nvCxnSpPr>
          <p:cNvPr id="20" name="コネクタ: カギ線 19">
            <a:extLst>
              <a:ext uri="{FF2B5EF4-FFF2-40B4-BE49-F238E27FC236}">
                <a16:creationId xmlns:a16="http://schemas.microsoft.com/office/drawing/2014/main" id="{649E2C3A-CCE9-685B-3873-78EE7777ECDC}"/>
              </a:ext>
            </a:extLst>
          </p:cNvPr>
          <p:cNvCxnSpPr>
            <a:cxnSpLocks/>
          </p:cNvCxnSpPr>
          <p:nvPr/>
        </p:nvCxnSpPr>
        <p:spPr bwMode="gray">
          <a:xfrm rot="10800000">
            <a:off x="6090009" y="3752238"/>
            <a:ext cx="1322684" cy="1084715"/>
          </a:xfrm>
          <a:prstGeom prst="bentConnector3">
            <a:avLst>
              <a:gd name="adj1" fmla="val 62685"/>
            </a:avLst>
          </a:prstGeom>
          <a:ln w="28575">
            <a:solidFill>
              <a:schemeClr val="bg1">
                <a:lumMod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コネクタ: カギ線 29">
            <a:extLst>
              <a:ext uri="{FF2B5EF4-FFF2-40B4-BE49-F238E27FC236}">
                <a16:creationId xmlns:a16="http://schemas.microsoft.com/office/drawing/2014/main" id="{84A38876-2457-A3D6-BAF9-2DA2EF27CDF4}"/>
              </a:ext>
            </a:extLst>
          </p:cNvPr>
          <p:cNvCxnSpPr>
            <a:cxnSpLocks/>
          </p:cNvCxnSpPr>
          <p:nvPr/>
        </p:nvCxnSpPr>
        <p:spPr bwMode="gray">
          <a:xfrm rot="5400000">
            <a:off x="3970890" y="4630137"/>
            <a:ext cx="2110627" cy="380884"/>
          </a:xfrm>
          <a:prstGeom prst="bentConnector3">
            <a:avLst>
              <a:gd name="adj1" fmla="val 50000"/>
            </a:avLst>
          </a:prstGeom>
          <a:ln w="28575">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フローチャート: 結合子 11">
            <a:extLst>
              <a:ext uri="{FF2B5EF4-FFF2-40B4-BE49-F238E27FC236}">
                <a16:creationId xmlns:a16="http://schemas.microsoft.com/office/drawing/2014/main" id="{8A85B9D4-DCDB-FD61-2045-41E8C4CE7AC5}"/>
              </a:ext>
            </a:extLst>
          </p:cNvPr>
          <p:cNvSpPr/>
          <p:nvPr/>
        </p:nvSpPr>
        <p:spPr bwMode="gray">
          <a:xfrm>
            <a:off x="4021202" y="3338007"/>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１</a:t>
            </a:r>
          </a:p>
        </p:txBody>
      </p:sp>
      <p:sp>
        <p:nvSpPr>
          <p:cNvPr id="13" name="フローチャート: 結合子 12">
            <a:extLst>
              <a:ext uri="{FF2B5EF4-FFF2-40B4-BE49-F238E27FC236}">
                <a16:creationId xmlns:a16="http://schemas.microsoft.com/office/drawing/2014/main" id="{ED2F30FE-9427-3527-CFBA-269F04288AF1}"/>
              </a:ext>
            </a:extLst>
          </p:cNvPr>
          <p:cNvSpPr/>
          <p:nvPr/>
        </p:nvSpPr>
        <p:spPr bwMode="gray">
          <a:xfrm>
            <a:off x="478543" y="3338007"/>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schemeClr val="accent1"/>
                </a:solidFill>
                <a:latin typeface="+mn-lt"/>
                <a:cs typeface="+mn-cs"/>
              </a:rPr>
              <a:t>２</a:t>
            </a:r>
            <a:endParaRPr kumimoji="1" lang="ja-JP" altLang="en-US" sz="1200" b="1" i="0" u="none" strike="noStrike" kern="1200" cap="none" spc="0" normalizeH="0" baseline="0" noProof="0">
              <a:ln>
                <a:noFill/>
              </a:ln>
              <a:solidFill>
                <a:schemeClr val="accent1"/>
              </a:solidFill>
              <a:effectLst/>
              <a:uLnTx/>
              <a:uFillTx/>
              <a:latin typeface="+mn-lt"/>
              <a:ea typeface="+mn-ea"/>
              <a:cs typeface="+mn-cs"/>
            </a:endParaRPr>
          </a:p>
        </p:txBody>
      </p:sp>
      <p:sp>
        <p:nvSpPr>
          <p:cNvPr id="15" name="フローチャート: 結合子 14">
            <a:extLst>
              <a:ext uri="{FF2B5EF4-FFF2-40B4-BE49-F238E27FC236}">
                <a16:creationId xmlns:a16="http://schemas.microsoft.com/office/drawing/2014/main" id="{61511472-5095-8EAE-1951-5009F5095E7F}"/>
              </a:ext>
            </a:extLst>
          </p:cNvPr>
          <p:cNvSpPr/>
          <p:nvPr/>
        </p:nvSpPr>
        <p:spPr bwMode="gray">
          <a:xfrm>
            <a:off x="1407596" y="5791117"/>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３</a:t>
            </a:r>
          </a:p>
        </p:txBody>
      </p:sp>
      <p:sp>
        <p:nvSpPr>
          <p:cNvPr id="17" name="フローチャート: 結合子 16">
            <a:extLst>
              <a:ext uri="{FF2B5EF4-FFF2-40B4-BE49-F238E27FC236}">
                <a16:creationId xmlns:a16="http://schemas.microsoft.com/office/drawing/2014/main" id="{6E6EB43A-1671-3571-1835-9666FEBED4E8}"/>
              </a:ext>
            </a:extLst>
          </p:cNvPr>
          <p:cNvSpPr/>
          <p:nvPr/>
        </p:nvSpPr>
        <p:spPr bwMode="gray">
          <a:xfrm>
            <a:off x="346937" y="5102861"/>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４</a:t>
            </a:r>
          </a:p>
        </p:txBody>
      </p:sp>
      <p:cxnSp>
        <p:nvCxnSpPr>
          <p:cNvPr id="24" name="コネクタ: カギ線 23">
            <a:extLst>
              <a:ext uri="{FF2B5EF4-FFF2-40B4-BE49-F238E27FC236}">
                <a16:creationId xmlns:a16="http://schemas.microsoft.com/office/drawing/2014/main" id="{B60E9EAE-2129-B023-7320-94E7F8152DB4}"/>
              </a:ext>
            </a:extLst>
          </p:cNvPr>
          <p:cNvCxnSpPr>
            <a:cxnSpLocks/>
            <a:stCxn id="55" idx="3"/>
            <a:endCxn id="49" idx="1"/>
          </p:cNvCxnSpPr>
          <p:nvPr/>
        </p:nvCxnSpPr>
        <p:spPr bwMode="gray">
          <a:xfrm>
            <a:off x="2054914" y="3603263"/>
            <a:ext cx="1952338" cy="1"/>
          </a:xfrm>
          <a:prstGeom prst="bentConnector3">
            <a:avLst>
              <a:gd name="adj1" fmla="val 50000"/>
            </a:avLst>
          </a:prstGeom>
          <a:ln w="28575">
            <a:solidFill>
              <a:schemeClr val="accent5"/>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80556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C7C0A91-9178-B1F3-DEBF-58C6AB8EF0CA}"/>
              </a:ext>
            </a:extLst>
          </p:cNvPr>
          <p:cNvSpPr>
            <a:spLocks noGrp="1"/>
          </p:cNvSpPr>
          <p:nvPr>
            <p:ph type="body" sz="quarter" idx="15"/>
          </p:nvPr>
        </p:nvSpPr>
        <p:spPr/>
        <p:txBody>
          <a:bodyPr/>
          <a:lstStyle/>
          <a:p>
            <a:r>
              <a:rPr lang="ja-JP" altLang="en-US">
                <a:latin typeface="+mn-ea"/>
              </a:rPr>
              <a:t>各システムの位置づけ（１</a:t>
            </a:r>
            <a:r>
              <a:rPr lang="en-US" altLang="ja-JP">
                <a:latin typeface="+mn-ea"/>
              </a:rPr>
              <a:t>/</a:t>
            </a:r>
            <a:r>
              <a:rPr lang="ja-JP" altLang="en-US">
                <a:latin typeface="+mn-ea"/>
              </a:rPr>
              <a:t>３）</a:t>
            </a:r>
            <a:endParaRPr kumimoji="1" lang="ja-JP" altLang="en-US">
              <a:latin typeface="+mn-ea"/>
            </a:endParaRPr>
          </a:p>
        </p:txBody>
      </p:sp>
      <p:sp>
        <p:nvSpPr>
          <p:cNvPr id="4" name="タイトル 3">
            <a:extLst>
              <a:ext uri="{FF2B5EF4-FFF2-40B4-BE49-F238E27FC236}">
                <a16:creationId xmlns:a16="http://schemas.microsoft.com/office/drawing/2014/main" id="{54EF0BF9-6A7E-54D3-1F47-3BDAE97C2FFE}"/>
              </a:ext>
            </a:extLst>
          </p:cNvPr>
          <p:cNvSpPr>
            <a:spLocks noGrp="1"/>
          </p:cNvSpPr>
          <p:nvPr>
            <p:ph type="title"/>
          </p:nvPr>
        </p:nvSpPr>
        <p:spPr/>
        <p:txBody>
          <a:bodyPr/>
          <a:lstStyle/>
          <a:p>
            <a:r>
              <a:rPr kumimoji="1" lang="ja-JP" altLang="en-US">
                <a:latin typeface="+mn-ea"/>
                <a:ea typeface="+mn-ea"/>
              </a:rPr>
              <a:t>許可システムと電子署名システムは緑政土木局職員のみ、電子申請システムは市民や事業者が利用するシステムとして整理している。</a:t>
            </a:r>
          </a:p>
        </p:txBody>
      </p:sp>
      <p:sp>
        <p:nvSpPr>
          <p:cNvPr id="6" name="正方形/長方形 5">
            <a:extLst>
              <a:ext uri="{FF2B5EF4-FFF2-40B4-BE49-F238E27FC236}">
                <a16:creationId xmlns:a16="http://schemas.microsoft.com/office/drawing/2014/main" id="{B3F41568-3FB9-08C8-EA50-03699C40AC0D}"/>
              </a:ext>
            </a:extLst>
          </p:cNvPr>
          <p:cNvSpPr/>
          <p:nvPr/>
        </p:nvSpPr>
        <p:spPr bwMode="gray">
          <a:xfrm>
            <a:off x="415921" y="2516420"/>
            <a:ext cx="374211" cy="1440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主な</a:t>
            </a:r>
            <a:endParaRPr kumimoji="1" lang="en-US" altLang="ja-JP" sz="1050" b="0" i="0" u="none" strike="noStrike" kern="1200" cap="none" spc="0" normalizeH="0" baseline="0" noProof="0">
              <a:ln>
                <a:noFill/>
              </a:ln>
              <a:solidFill>
                <a:prstClr val="black"/>
              </a:solidFill>
              <a:effectLst/>
              <a:uLnTx/>
              <a:uFillTx/>
              <a:latin typeface="+mn-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機能</a:t>
            </a:r>
            <a:endParaRPr kumimoji="1" lang="en-US" altLang="ja-JP" sz="1050" b="0" i="0" u="none" strike="noStrike" kern="1200" cap="none" spc="0" normalizeH="0" baseline="0" noProof="0">
              <a:ln>
                <a:noFill/>
              </a:ln>
              <a:solidFill>
                <a:prstClr val="black"/>
              </a:solidFill>
              <a:effectLst/>
              <a:uLnTx/>
              <a:uFillTx/>
              <a:latin typeface="+mn-ea"/>
              <a:cs typeface="Arial" charset="0"/>
            </a:endParaRPr>
          </a:p>
        </p:txBody>
      </p:sp>
      <p:sp>
        <p:nvSpPr>
          <p:cNvPr id="10" name="正方形/長方形 9">
            <a:extLst>
              <a:ext uri="{FF2B5EF4-FFF2-40B4-BE49-F238E27FC236}">
                <a16:creationId xmlns:a16="http://schemas.microsoft.com/office/drawing/2014/main" id="{AFEFB22D-B95D-8185-BE3B-364BF9B26A63}"/>
              </a:ext>
            </a:extLst>
          </p:cNvPr>
          <p:cNvSpPr/>
          <p:nvPr/>
        </p:nvSpPr>
        <p:spPr bwMode="gray">
          <a:xfrm>
            <a:off x="415921" y="4000698"/>
            <a:ext cx="374211" cy="576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a:solidFill>
                  <a:prstClr val="black"/>
                </a:solidFill>
                <a:latin typeface="+mn-ea"/>
              </a:rPr>
              <a:t>利用者・</a:t>
            </a:r>
            <a:endParaRPr kumimoji="1" lang="en-US" altLang="ja-JP" sz="1050">
              <a:solidFill>
                <a:prstClr val="black"/>
              </a:solidFill>
              <a:latin typeface="+mn-ea"/>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利用環境</a:t>
            </a:r>
            <a:endParaRPr kumimoji="1" lang="en-US" altLang="ja-JP" sz="1050" b="0" i="0" u="none" strike="noStrike" kern="1200" cap="none" spc="0" normalizeH="0" baseline="0" noProof="0">
              <a:ln>
                <a:noFill/>
              </a:ln>
              <a:solidFill>
                <a:prstClr val="black"/>
              </a:solidFill>
              <a:effectLst/>
              <a:uLnTx/>
              <a:uFillTx/>
              <a:latin typeface="+mn-ea"/>
              <a:cs typeface="Arial" charset="0"/>
            </a:endParaRPr>
          </a:p>
        </p:txBody>
      </p:sp>
      <p:sp>
        <p:nvSpPr>
          <p:cNvPr id="11" name="正方形/長方形 10">
            <a:extLst>
              <a:ext uri="{FF2B5EF4-FFF2-40B4-BE49-F238E27FC236}">
                <a16:creationId xmlns:a16="http://schemas.microsoft.com/office/drawing/2014/main" id="{E3CC75CF-45B0-71E6-96D7-EF9206A8EC40}"/>
              </a:ext>
            </a:extLst>
          </p:cNvPr>
          <p:cNvSpPr/>
          <p:nvPr/>
        </p:nvSpPr>
        <p:spPr bwMode="gray">
          <a:xfrm>
            <a:off x="415921" y="1824142"/>
            <a:ext cx="374211" cy="648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システム</a:t>
            </a:r>
            <a:br>
              <a:rPr kumimoji="1" lang="en-US" altLang="ja-JP" sz="1050" b="0" i="0" u="none" strike="noStrike" kern="1200" cap="none" spc="0" normalizeH="0" baseline="0" noProof="0">
                <a:ln>
                  <a:noFill/>
                </a:ln>
                <a:solidFill>
                  <a:prstClr val="black"/>
                </a:solidFill>
                <a:effectLst/>
                <a:uLnTx/>
                <a:uFillTx/>
                <a:latin typeface="+mn-ea"/>
                <a:cs typeface="Arial" charset="0"/>
              </a:rPr>
            </a:br>
            <a:r>
              <a:rPr kumimoji="1" lang="ja-JP" altLang="en-US" sz="1050" b="0" i="0" u="none" strike="noStrike" kern="1200" cap="none" spc="0" normalizeH="0" baseline="0" noProof="0">
                <a:ln>
                  <a:noFill/>
                </a:ln>
                <a:solidFill>
                  <a:prstClr val="black"/>
                </a:solidFill>
                <a:effectLst/>
                <a:uLnTx/>
                <a:uFillTx/>
                <a:latin typeface="+mn-ea"/>
                <a:cs typeface="Arial" charset="0"/>
              </a:rPr>
              <a:t>役割・概要</a:t>
            </a:r>
            <a:endParaRPr kumimoji="1" lang="en-US" altLang="ja-JP" sz="1050" b="0" i="0" u="none" strike="noStrike" kern="1200" cap="none" spc="0" normalizeH="0" baseline="0" noProof="0">
              <a:ln>
                <a:noFill/>
              </a:ln>
              <a:solidFill>
                <a:prstClr val="black"/>
              </a:solidFill>
              <a:effectLst/>
              <a:uLnTx/>
              <a:uFillTx/>
              <a:latin typeface="+mn-ea"/>
              <a:cs typeface="Arial" charset="0"/>
            </a:endParaRPr>
          </a:p>
        </p:txBody>
      </p:sp>
      <p:sp>
        <p:nvSpPr>
          <p:cNvPr id="24" name="正方形/長方形 23">
            <a:extLst>
              <a:ext uri="{FF2B5EF4-FFF2-40B4-BE49-F238E27FC236}">
                <a16:creationId xmlns:a16="http://schemas.microsoft.com/office/drawing/2014/main" id="{AC8D6382-FE3B-7F7E-02BD-796734595857}"/>
              </a:ext>
            </a:extLst>
          </p:cNvPr>
          <p:cNvSpPr/>
          <p:nvPr/>
        </p:nvSpPr>
        <p:spPr bwMode="gray">
          <a:xfrm>
            <a:off x="415921" y="4620976"/>
            <a:ext cx="374211" cy="936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mn-ea"/>
                <a:cs typeface="Arial" charset="0"/>
              </a:rPr>
              <a:t>連携</a:t>
            </a:r>
            <a:endParaRPr kumimoji="1" lang="en-US" altLang="ja-JP" sz="1050" b="0" i="0" u="none" strike="noStrike" kern="1200" cap="none" spc="0" normalizeH="0" baseline="0" noProof="0">
              <a:ln>
                <a:noFill/>
              </a:ln>
              <a:solidFill>
                <a:prstClr val="black"/>
              </a:solidFill>
              <a:effectLst/>
              <a:uLnTx/>
              <a:uFillTx/>
              <a:latin typeface="+mn-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a:solidFill>
                  <a:prstClr val="black"/>
                </a:solidFill>
                <a:latin typeface="+mn-ea"/>
              </a:rPr>
              <a:t>システム</a:t>
            </a:r>
            <a:endParaRPr kumimoji="1" lang="en-US" altLang="ja-JP" sz="1050" b="0" i="0" u="none" strike="noStrike" kern="1200" cap="none" spc="0" normalizeH="0" baseline="0" noProof="0">
              <a:ln>
                <a:noFill/>
              </a:ln>
              <a:solidFill>
                <a:prstClr val="black"/>
              </a:solidFill>
              <a:effectLst/>
              <a:uLnTx/>
              <a:uFillTx/>
              <a:latin typeface="+mn-ea"/>
              <a:cs typeface="Arial" charset="0"/>
            </a:endParaRPr>
          </a:p>
        </p:txBody>
      </p:sp>
      <p:sp>
        <p:nvSpPr>
          <p:cNvPr id="29" name="正方形/長方形 28">
            <a:extLst>
              <a:ext uri="{FF2B5EF4-FFF2-40B4-BE49-F238E27FC236}">
                <a16:creationId xmlns:a16="http://schemas.microsoft.com/office/drawing/2014/main" id="{3C2A397D-353D-EE47-EAC3-4CD4FC2D9BF0}"/>
              </a:ext>
            </a:extLst>
          </p:cNvPr>
          <p:cNvSpPr/>
          <p:nvPr/>
        </p:nvSpPr>
        <p:spPr bwMode="gray">
          <a:xfrm>
            <a:off x="415921" y="5588412"/>
            <a:ext cx="374211" cy="1008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solidFill>
                  <a:prstClr val="black"/>
                </a:solidFill>
                <a:latin typeface="+mn-ea"/>
              </a:rPr>
              <a:t>留意事項</a:t>
            </a:r>
            <a:endParaRPr kumimoji="1" lang="en-US" altLang="ja-JP" sz="1050">
              <a:solidFill>
                <a:prstClr val="black"/>
              </a:solidFill>
              <a:latin typeface="+mn-ea"/>
            </a:endParaRPr>
          </a:p>
        </p:txBody>
      </p:sp>
      <p:sp>
        <p:nvSpPr>
          <p:cNvPr id="77" name="正方形/長方形 76">
            <a:extLst>
              <a:ext uri="{FF2B5EF4-FFF2-40B4-BE49-F238E27FC236}">
                <a16:creationId xmlns:a16="http://schemas.microsoft.com/office/drawing/2014/main" id="{D4753372-B3AD-7F4A-FC1D-CCCAC41311AA}"/>
              </a:ext>
            </a:extLst>
          </p:cNvPr>
          <p:cNvSpPr/>
          <p:nvPr/>
        </p:nvSpPr>
        <p:spPr bwMode="gray">
          <a:xfrm>
            <a:off x="930877" y="2516420"/>
            <a:ext cx="3096000" cy="144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許可書案・許可書作成、出力</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申請許可ステータス管理</a:t>
            </a:r>
            <a:endParaRPr kumimoji="1" lang="en-US" altLang="ja-JP" sz="1050">
              <a:latin typeface="+mn-ea"/>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rPr>
              <a:t>各種管理（債権管理、納入管理等）</a:t>
            </a:r>
            <a:endParaRPr kumimoji="1" lang="en-US" altLang="ja-JP" sz="1050">
              <a:latin typeface="+mn-ea"/>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rPr>
              <a:t>督促処理</a:t>
            </a:r>
            <a:endParaRPr kumimoji="1" lang="en-US" altLang="ja-JP" sz="1050">
              <a:latin typeface="+mn-ea"/>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rPr>
              <a:t>印影印刷</a:t>
            </a:r>
            <a:endParaRPr kumimoji="1" lang="en-US" altLang="ja-JP" sz="1050">
              <a:latin typeface="+mn-ea"/>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rPr>
              <a:t>お知らせ機能</a:t>
            </a:r>
            <a:endParaRPr kumimoji="1" lang="en-US" altLang="ja-JP" sz="1050">
              <a:latin typeface="+mn-ea"/>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rPr>
              <a:t>各種設定（ユーザー登録やワークフロー設定等）</a:t>
            </a:r>
            <a:endParaRPr kumimoji="1" lang="en-US" altLang="ja-JP" sz="1050">
              <a:latin typeface="+mn-ea"/>
            </a:endParaRPr>
          </a:p>
        </p:txBody>
      </p:sp>
      <p:sp>
        <p:nvSpPr>
          <p:cNvPr id="78" name="正方形/長方形 33">
            <a:extLst>
              <a:ext uri="{FF2B5EF4-FFF2-40B4-BE49-F238E27FC236}">
                <a16:creationId xmlns:a16="http://schemas.microsoft.com/office/drawing/2014/main" id="{98768EF5-9573-2DAF-471C-340F4BED293E}"/>
              </a:ext>
            </a:extLst>
          </p:cNvPr>
          <p:cNvSpPr/>
          <p:nvPr/>
        </p:nvSpPr>
        <p:spPr bwMode="gray">
          <a:xfrm>
            <a:off x="929504" y="1476000"/>
            <a:ext cx="3096000"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b="1">
                <a:latin typeface="+mn-ea"/>
              </a:rPr>
              <a:t>許可システム</a:t>
            </a:r>
            <a:endParaRPr kumimoji="1" lang="en-US" altLang="ja-JP" sz="1100" b="1">
              <a:solidFill>
                <a:prstClr val="black"/>
              </a:solidFill>
              <a:latin typeface="+mn-ea"/>
              <a:cs typeface="+mn-cs"/>
            </a:endParaRPr>
          </a:p>
        </p:txBody>
      </p:sp>
      <p:sp>
        <p:nvSpPr>
          <p:cNvPr id="79" name="正方形/長方形 78">
            <a:extLst>
              <a:ext uri="{FF2B5EF4-FFF2-40B4-BE49-F238E27FC236}">
                <a16:creationId xmlns:a16="http://schemas.microsoft.com/office/drawing/2014/main" id="{DF3F437C-9D0D-2DF6-DA8A-05F2EAFF8A34}"/>
              </a:ext>
            </a:extLst>
          </p:cNvPr>
          <p:cNvSpPr/>
          <p:nvPr/>
        </p:nvSpPr>
        <p:spPr bwMode="gray">
          <a:xfrm>
            <a:off x="929504" y="1824142"/>
            <a:ext cx="3096000" cy="64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defRPr/>
            </a:pPr>
            <a:r>
              <a:rPr kumimoji="1" lang="ja-JP" altLang="en-US" sz="1050">
                <a:latin typeface="+mn-ea"/>
              </a:rPr>
              <a:t>各種許可の許可書案・許可書作成、収納管理</a:t>
            </a:r>
            <a:r>
              <a:rPr kumimoji="1" lang="ja-JP" altLang="en-US" sz="1050" kern="100">
                <a:effectLst/>
                <a:latin typeface="+mn-ea"/>
                <a:cs typeface="Times New Roman" panose="02020603050405020304" pitchFamily="18" charset="0"/>
              </a:rPr>
              <a:t>を行うシステムとする。緑政土木局職員のみが利用する。</a:t>
            </a:r>
            <a:endParaRPr kumimoji="1" lang="en-US" altLang="ja-JP" sz="1050" i="0" u="none" strike="noStrike" kern="1200" cap="none" spc="0" normalizeH="0" baseline="0" noProof="0">
              <a:ln>
                <a:noFill/>
              </a:ln>
              <a:effectLst/>
              <a:uLnTx/>
              <a:uFillTx/>
              <a:latin typeface="+mn-ea"/>
              <a:cs typeface="Arial" charset="0"/>
            </a:endParaRPr>
          </a:p>
        </p:txBody>
      </p:sp>
      <p:sp>
        <p:nvSpPr>
          <p:cNvPr id="80" name="正方形/長方形 79">
            <a:extLst>
              <a:ext uri="{FF2B5EF4-FFF2-40B4-BE49-F238E27FC236}">
                <a16:creationId xmlns:a16="http://schemas.microsoft.com/office/drawing/2014/main" id="{FD04C3D2-1950-8431-FBE8-CD4194E4EBA1}"/>
              </a:ext>
            </a:extLst>
          </p:cNvPr>
          <p:cNvSpPr/>
          <p:nvPr/>
        </p:nvSpPr>
        <p:spPr bwMode="gray">
          <a:xfrm>
            <a:off x="930877" y="4000698"/>
            <a:ext cx="3096000" cy="57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緑政土木局職員（本庁</a:t>
            </a:r>
            <a:r>
              <a:rPr kumimoji="1" lang="en-US" altLang="ja-JP" sz="1050">
                <a:latin typeface="+mn-ea"/>
              </a:rPr>
              <a:t>/</a:t>
            </a:r>
            <a:r>
              <a:rPr kumimoji="1" lang="ja-JP" altLang="en-US" sz="1050">
                <a:latin typeface="+mn-ea"/>
              </a:rPr>
              <a:t>公所）</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インターネット環境（クラウド）</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i="0" u="none" strike="noStrike" kern="1200" cap="none" spc="0" normalizeH="0" baseline="0" noProof="0">
                <a:ln>
                  <a:noFill/>
                </a:ln>
                <a:effectLst/>
                <a:uLnTx/>
                <a:uFillTx/>
                <a:latin typeface="+mn-ea"/>
                <a:cs typeface="Arial" charset="0"/>
              </a:rPr>
              <a:t>ブラウザでの利用</a:t>
            </a:r>
            <a:endParaRPr kumimoji="1" lang="en-US" altLang="ja-JP" sz="1050" i="0" u="none" strike="noStrike" kern="1200" cap="none" spc="0" normalizeH="0" baseline="0" noProof="0">
              <a:ln>
                <a:noFill/>
              </a:ln>
              <a:effectLst/>
              <a:uLnTx/>
              <a:uFillTx/>
              <a:latin typeface="+mn-ea"/>
              <a:cs typeface="Arial" charset="0"/>
            </a:endParaRPr>
          </a:p>
        </p:txBody>
      </p:sp>
      <p:sp>
        <p:nvSpPr>
          <p:cNvPr id="81" name="正方形/長方形 80">
            <a:extLst>
              <a:ext uri="{FF2B5EF4-FFF2-40B4-BE49-F238E27FC236}">
                <a16:creationId xmlns:a16="http://schemas.microsoft.com/office/drawing/2014/main" id="{97A981D3-3D9E-CBC9-9A87-86C982FA48FF}"/>
              </a:ext>
            </a:extLst>
          </p:cNvPr>
          <p:cNvSpPr/>
          <p:nvPr/>
        </p:nvSpPr>
        <p:spPr bwMode="gray">
          <a:xfrm>
            <a:off x="931206" y="4620976"/>
            <a:ext cx="3096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rPr>
              <a:t>電子申請システム</a:t>
            </a:r>
            <a:endParaRPr kumimoji="1" lang="en-US" altLang="ja-JP" sz="1050" cap="small" baseline="30000">
              <a:latin typeface="+mn-ea"/>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cs typeface="+mn-cs"/>
              </a:rPr>
              <a:t>電子署名システム</a:t>
            </a:r>
            <a:endParaRPr kumimoji="1" lang="en-US" altLang="ja-JP" sz="1050">
              <a:latin typeface="+mn-ea"/>
              <a:cs typeface="+mn-cs"/>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cs typeface="+mn-cs"/>
              </a:rPr>
              <a:t>統合型</a:t>
            </a:r>
            <a:r>
              <a:rPr kumimoji="1" lang="en-US" altLang="ja-JP" sz="1050">
                <a:latin typeface="+mn-ea"/>
                <a:cs typeface="+mn-cs"/>
              </a:rPr>
              <a:t>GIS</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cs typeface="+mn-cs"/>
              </a:rPr>
              <a:t>共通</a:t>
            </a:r>
            <a:r>
              <a:rPr kumimoji="1" lang="en-US" altLang="ja-JP" sz="1050">
                <a:latin typeface="+mn-ea"/>
                <a:cs typeface="+mn-cs"/>
              </a:rPr>
              <a:t>DB</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a:latin typeface="+mn-ea"/>
                <a:cs typeface="+mn-cs"/>
              </a:rPr>
              <a:t>認証基盤システム</a:t>
            </a:r>
            <a:endParaRPr kumimoji="1" lang="en-US" altLang="ja-JP" sz="1050">
              <a:latin typeface="+mn-ea"/>
              <a:cs typeface="+mn-cs"/>
            </a:endParaRPr>
          </a:p>
        </p:txBody>
      </p:sp>
      <p:sp>
        <p:nvSpPr>
          <p:cNvPr id="82" name="正方形/長方形 81">
            <a:extLst>
              <a:ext uri="{FF2B5EF4-FFF2-40B4-BE49-F238E27FC236}">
                <a16:creationId xmlns:a16="http://schemas.microsoft.com/office/drawing/2014/main" id="{07123AEF-A394-36ED-015C-D74628BC952B}"/>
              </a:ext>
            </a:extLst>
          </p:cNvPr>
          <p:cNvSpPr/>
          <p:nvPr/>
        </p:nvSpPr>
        <p:spPr bwMode="gray">
          <a:xfrm>
            <a:off x="931272" y="5588412"/>
            <a:ext cx="3096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許可システムでデータは保管・編集する想定している。</a:t>
            </a:r>
            <a:endParaRPr kumimoji="1" lang="en-US" altLang="ja-JP" sz="1050" strike="sngStrike">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en-US" altLang="ja-JP" sz="1050">
                <a:latin typeface="+mn-ea"/>
              </a:rPr>
              <a:t>GIS</a:t>
            </a:r>
            <a:r>
              <a:rPr kumimoji="1" lang="ja-JP" altLang="en-US" sz="1050">
                <a:latin typeface="+mn-ea"/>
              </a:rPr>
              <a:t>上に表示したいデータがある場合は、統合型</a:t>
            </a:r>
            <a:r>
              <a:rPr kumimoji="1" lang="en-US" altLang="ja-JP" sz="1050">
                <a:latin typeface="+mn-ea"/>
              </a:rPr>
              <a:t>GIS</a:t>
            </a:r>
            <a:r>
              <a:rPr kumimoji="1" lang="ja-JP" altLang="en-US" sz="1050">
                <a:latin typeface="+mn-ea"/>
              </a:rPr>
              <a:t>へ表示させるために共通</a:t>
            </a:r>
            <a:r>
              <a:rPr kumimoji="1" lang="en-US" altLang="ja-JP" sz="1050">
                <a:latin typeface="+mn-ea"/>
              </a:rPr>
              <a:t>DB</a:t>
            </a:r>
            <a:r>
              <a:rPr kumimoji="1" lang="ja-JP" altLang="en-US" sz="1050">
                <a:latin typeface="+mn-ea"/>
              </a:rPr>
              <a:t>からデータ参照し、表示させる。</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現行の一般道路占用許可システムに河川・公園の機能を追加する、もしくは新規で共通許可システムを導入する。</a:t>
            </a:r>
            <a:endParaRPr kumimoji="1" lang="en-US" altLang="ja-JP" sz="1050">
              <a:latin typeface="+mn-ea"/>
            </a:endParaRPr>
          </a:p>
        </p:txBody>
      </p:sp>
      <p:sp>
        <p:nvSpPr>
          <p:cNvPr id="13" name="正方形/長方形 33">
            <a:extLst>
              <a:ext uri="{FF2B5EF4-FFF2-40B4-BE49-F238E27FC236}">
                <a16:creationId xmlns:a16="http://schemas.microsoft.com/office/drawing/2014/main" id="{E300314B-CABC-986F-D973-C170A133A8EC}"/>
              </a:ext>
            </a:extLst>
          </p:cNvPr>
          <p:cNvSpPr/>
          <p:nvPr/>
        </p:nvSpPr>
        <p:spPr bwMode="gray">
          <a:xfrm>
            <a:off x="4164876" y="1476000"/>
            <a:ext cx="2895908"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100" b="1">
                <a:latin typeface="+mn-ea"/>
              </a:rPr>
              <a:t>電子申請システム</a:t>
            </a:r>
            <a:endParaRPr kumimoji="1" lang="en-US" altLang="ja-JP" sz="1100" b="1">
              <a:latin typeface="+mn-ea"/>
            </a:endParaRPr>
          </a:p>
        </p:txBody>
      </p:sp>
      <p:sp>
        <p:nvSpPr>
          <p:cNvPr id="14" name="正方形/長方形 13">
            <a:extLst>
              <a:ext uri="{FF2B5EF4-FFF2-40B4-BE49-F238E27FC236}">
                <a16:creationId xmlns:a16="http://schemas.microsoft.com/office/drawing/2014/main" id="{1B660921-20B6-AC96-4CB9-412656A53211}"/>
              </a:ext>
            </a:extLst>
          </p:cNvPr>
          <p:cNvSpPr/>
          <p:nvPr/>
        </p:nvSpPr>
        <p:spPr bwMode="gray">
          <a:xfrm>
            <a:off x="4164876" y="1824142"/>
            <a:ext cx="2895908" cy="64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a:latin typeface="+mn-ea"/>
              </a:rPr>
              <a:t>市民や事業者が許可や更新の申請を電子で行うための窓口となるシステムとする。電子申請システム上で申請から許可、許可書取得までを可能とする。</a:t>
            </a:r>
            <a:endParaRPr kumimoji="1" lang="en-US" altLang="ja-JP" sz="1050">
              <a:latin typeface="+mn-ea"/>
            </a:endParaRPr>
          </a:p>
        </p:txBody>
      </p:sp>
      <p:sp>
        <p:nvSpPr>
          <p:cNvPr id="15" name="正方形/長方形 14">
            <a:extLst>
              <a:ext uri="{FF2B5EF4-FFF2-40B4-BE49-F238E27FC236}">
                <a16:creationId xmlns:a16="http://schemas.microsoft.com/office/drawing/2014/main" id="{0071C3E3-90ED-A9BA-32EE-43331C7A521B}"/>
              </a:ext>
            </a:extLst>
          </p:cNvPr>
          <p:cNvSpPr/>
          <p:nvPr/>
        </p:nvSpPr>
        <p:spPr bwMode="gray">
          <a:xfrm>
            <a:off x="4167622" y="2516420"/>
            <a:ext cx="2895908" cy="144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各種許可、更新、着手・完了届各種届出の申請</a:t>
            </a:r>
            <a:endParaRPr kumimoji="1" lang="en-US" altLang="ja-JP" sz="1050">
              <a:latin typeface="+mn-ea"/>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各種許可書等のダウンロード（電子）</a:t>
            </a:r>
            <a:endParaRPr kumimoji="1" lang="en-US" altLang="ja-JP" sz="1050">
              <a:latin typeface="+mn-ea"/>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申請者のマイページ機能（申請情報の承認ステータス確認、過去申請情報の確認、納付状況確認、各種設定等）</a:t>
            </a:r>
            <a:endParaRPr kumimoji="1" lang="en-US" altLang="ja-JP" sz="1050">
              <a:latin typeface="+mn-ea"/>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起案用の電子申請書作成、出力、送付</a:t>
            </a:r>
            <a:endParaRPr kumimoji="1" lang="en-US" altLang="ja-JP" sz="1050">
              <a:latin typeface="+mn-ea"/>
            </a:endParaRPr>
          </a:p>
        </p:txBody>
      </p:sp>
      <p:sp>
        <p:nvSpPr>
          <p:cNvPr id="17" name="正方形/長方形 16">
            <a:extLst>
              <a:ext uri="{FF2B5EF4-FFF2-40B4-BE49-F238E27FC236}">
                <a16:creationId xmlns:a16="http://schemas.microsoft.com/office/drawing/2014/main" id="{D0BC1AF4-DB7C-086E-0949-64C619347E26}"/>
              </a:ext>
            </a:extLst>
          </p:cNvPr>
          <p:cNvSpPr/>
          <p:nvPr/>
        </p:nvSpPr>
        <p:spPr bwMode="gray">
          <a:xfrm>
            <a:off x="4167622" y="4000698"/>
            <a:ext cx="2895908" cy="57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事業者・市民</a:t>
            </a:r>
            <a:endParaRPr kumimoji="1" lang="en-US" altLang="ja-JP" sz="1050" strike="sngStrike">
              <a:latin typeface="+mn-ea"/>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i="0" u="none" strike="noStrike" kern="1200" cap="none" spc="0" normalizeH="0" baseline="0" noProof="0">
                <a:ln>
                  <a:noFill/>
                </a:ln>
                <a:effectLst/>
                <a:uLnTx/>
                <a:uFillTx/>
                <a:latin typeface="+mn-ea"/>
                <a:cs typeface="Arial" charset="0"/>
              </a:rPr>
              <a:t>インターネット環境（クラウド）</a:t>
            </a:r>
            <a:endParaRPr kumimoji="1" lang="en-US" altLang="ja-JP" sz="1050" i="0" u="none" strike="noStrike" kern="1200" cap="none" spc="0" normalizeH="0" baseline="0" noProof="0">
              <a:ln>
                <a:noFill/>
              </a:ln>
              <a:effectLst/>
              <a:uLnTx/>
              <a:uFillTx/>
              <a:latin typeface="+mn-ea"/>
              <a:cs typeface="Arial" charset="0"/>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i="0" u="none" strike="noStrike" kern="1200" cap="none" spc="0" normalizeH="0" baseline="0" noProof="0">
                <a:ln>
                  <a:noFill/>
                </a:ln>
                <a:effectLst/>
                <a:uLnTx/>
                <a:uFillTx/>
                <a:latin typeface="+mn-ea"/>
                <a:cs typeface="Arial" charset="0"/>
              </a:rPr>
              <a:t>ブラウザでの利用</a:t>
            </a:r>
            <a:endParaRPr kumimoji="1" lang="en-US" altLang="ja-JP" sz="1050" i="0" u="none" strike="noStrike" kern="1200" cap="none" spc="0" normalizeH="0" baseline="0" noProof="0">
              <a:ln>
                <a:noFill/>
              </a:ln>
              <a:effectLst/>
              <a:uLnTx/>
              <a:uFillTx/>
              <a:latin typeface="+mn-ea"/>
              <a:cs typeface="Arial" charset="0"/>
            </a:endParaRPr>
          </a:p>
        </p:txBody>
      </p:sp>
      <p:sp>
        <p:nvSpPr>
          <p:cNvPr id="18" name="正方形/長方形 17">
            <a:extLst>
              <a:ext uri="{FF2B5EF4-FFF2-40B4-BE49-F238E27FC236}">
                <a16:creationId xmlns:a16="http://schemas.microsoft.com/office/drawing/2014/main" id="{49B165F2-0017-62F9-783A-813EB7125DB0}"/>
              </a:ext>
            </a:extLst>
          </p:cNvPr>
          <p:cNvSpPr/>
          <p:nvPr/>
        </p:nvSpPr>
        <p:spPr bwMode="gray">
          <a:xfrm>
            <a:off x="4168280" y="4620976"/>
            <a:ext cx="2895908"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許可システム</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統合型</a:t>
            </a:r>
            <a:r>
              <a:rPr kumimoji="1" lang="en-US" altLang="ja-JP" sz="1050">
                <a:latin typeface="+mn-ea"/>
              </a:rPr>
              <a:t>GIS</a:t>
            </a:r>
          </a:p>
        </p:txBody>
      </p:sp>
      <p:sp>
        <p:nvSpPr>
          <p:cNvPr id="19" name="正方形/長方形 18">
            <a:extLst>
              <a:ext uri="{FF2B5EF4-FFF2-40B4-BE49-F238E27FC236}">
                <a16:creationId xmlns:a16="http://schemas.microsoft.com/office/drawing/2014/main" id="{1D34B170-5AD0-C190-2129-9E645AD85840}"/>
              </a:ext>
            </a:extLst>
          </p:cNvPr>
          <p:cNvSpPr/>
          <p:nvPr/>
        </p:nvSpPr>
        <p:spPr bwMode="gray">
          <a:xfrm>
            <a:off x="4168412" y="5588412"/>
            <a:ext cx="2895908"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en-US" altLang="ja-JP" sz="1050" err="1">
                <a:latin typeface="+mn-ea"/>
              </a:rPr>
              <a:t>Graffer</a:t>
            </a:r>
            <a:r>
              <a:rPr kumimoji="1" lang="ja-JP" altLang="en-US" sz="1050">
                <a:latin typeface="+mn-ea"/>
              </a:rPr>
              <a:t>（既存の電子申請システム）、もしくは別の電子申請システム（パッケージシステムやノーコードツール）を構築想定している。</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電子申請システムは現在、緑土ポータル内の一部機能においても導入可能かを検討しており、情報収集をしている。</a:t>
            </a:r>
            <a:endParaRPr kumimoji="1" lang="en-US" altLang="ja-JP" sz="1050">
              <a:latin typeface="+mn-ea"/>
            </a:endParaRPr>
          </a:p>
        </p:txBody>
      </p:sp>
      <p:sp>
        <p:nvSpPr>
          <p:cNvPr id="9" name="正方形/長方形 33">
            <a:extLst>
              <a:ext uri="{FF2B5EF4-FFF2-40B4-BE49-F238E27FC236}">
                <a16:creationId xmlns:a16="http://schemas.microsoft.com/office/drawing/2014/main" id="{B85ADB69-7BA0-7B93-9981-99BE4F6BCDC4}"/>
              </a:ext>
            </a:extLst>
          </p:cNvPr>
          <p:cNvSpPr/>
          <p:nvPr/>
        </p:nvSpPr>
        <p:spPr bwMode="gray">
          <a:xfrm>
            <a:off x="8190579" y="897743"/>
            <a:ext cx="1146935" cy="161807"/>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緑政土木局所管システム</a:t>
            </a:r>
            <a:endParaRPr kumimoji="1" lang="en-US" altLang="ja-JP" sz="800" b="1">
              <a:solidFill>
                <a:prstClr val="black"/>
              </a:solidFill>
              <a:latin typeface="+mn-ea"/>
              <a:cs typeface="+mn-cs"/>
            </a:endParaRPr>
          </a:p>
        </p:txBody>
      </p:sp>
      <p:sp>
        <p:nvSpPr>
          <p:cNvPr id="12" name="正方形/長方形 33">
            <a:extLst>
              <a:ext uri="{FF2B5EF4-FFF2-40B4-BE49-F238E27FC236}">
                <a16:creationId xmlns:a16="http://schemas.microsoft.com/office/drawing/2014/main" id="{5598F563-8B8E-CDF3-52FC-BE32DA864D54}"/>
              </a:ext>
            </a:extLst>
          </p:cNvPr>
          <p:cNvSpPr/>
          <p:nvPr/>
        </p:nvSpPr>
        <p:spPr bwMode="gray">
          <a:xfrm>
            <a:off x="8190579" y="1074304"/>
            <a:ext cx="1146935" cy="161807"/>
          </a:xfrm>
          <a:prstGeom prst="rect">
            <a:avLst/>
          </a:prstGeom>
          <a:solidFill>
            <a:schemeClr val="accent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他局所管システム</a:t>
            </a:r>
            <a:endParaRPr kumimoji="1" lang="en-US" altLang="ja-JP" sz="800" b="1">
              <a:solidFill>
                <a:prstClr val="black"/>
              </a:solidFill>
              <a:latin typeface="+mn-ea"/>
              <a:cs typeface="+mn-cs"/>
            </a:endParaRPr>
          </a:p>
        </p:txBody>
      </p:sp>
      <p:sp>
        <p:nvSpPr>
          <p:cNvPr id="20" name="正方形/長方形 33">
            <a:extLst>
              <a:ext uri="{FF2B5EF4-FFF2-40B4-BE49-F238E27FC236}">
                <a16:creationId xmlns:a16="http://schemas.microsoft.com/office/drawing/2014/main" id="{E027BF29-ACBD-C3C2-FD11-02B98AAEEA42}"/>
              </a:ext>
            </a:extLst>
          </p:cNvPr>
          <p:cNvSpPr/>
          <p:nvPr/>
        </p:nvSpPr>
        <p:spPr bwMode="gray">
          <a:xfrm>
            <a:off x="8190578" y="1250864"/>
            <a:ext cx="1146935" cy="161807"/>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外部所管システム</a:t>
            </a:r>
            <a:endParaRPr kumimoji="1" lang="en-US" altLang="ja-JP" sz="800" b="1">
              <a:solidFill>
                <a:prstClr val="black"/>
              </a:solidFill>
              <a:latin typeface="+mn-ea"/>
              <a:cs typeface="+mn-cs"/>
            </a:endParaRPr>
          </a:p>
        </p:txBody>
      </p:sp>
      <p:sp>
        <p:nvSpPr>
          <p:cNvPr id="21" name="正方形/長方形 20">
            <a:extLst>
              <a:ext uri="{FF2B5EF4-FFF2-40B4-BE49-F238E27FC236}">
                <a16:creationId xmlns:a16="http://schemas.microsoft.com/office/drawing/2014/main" id="{BC752A88-7E19-349F-9100-7635622C0FD3}"/>
              </a:ext>
            </a:extLst>
          </p:cNvPr>
          <p:cNvSpPr/>
          <p:nvPr/>
        </p:nvSpPr>
        <p:spPr bwMode="gray">
          <a:xfrm>
            <a:off x="8011222" y="794036"/>
            <a:ext cx="1492856" cy="670394"/>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b="0" i="0" u="none" strike="noStrike" kern="1200" cap="none" spc="0" normalizeH="0" baseline="0" noProof="0">
                <a:ln>
                  <a:noFill/>
                </a:ln>
                <a:solidFill>
                  <a:prstClr val="black"/>
                </a:solidFill>
                <a:effectLst/>
                <a:uLnTx/>
                <a:uFillTx/>
                <a:latin typeface="+mn-lt"/>
                <a:ea typeface="+mn-ea"/>
                <a:cs typeface="+mn-cs"/>
              </a:rPr>
              <a:t>[</a:t>
            </a:r>
            <a:r>
              <a:rPr kumimoji="1" lang="ja-JP" altLang="en-US" sz="900" b="0" i="0" u="none" strike="noStrike" kern="1200" cap="none" spc="0" normalizeH="0" baseline="0" noProof="0">
                <a:ln>
                  <a:noFill/>
                </a:ln>
                <a:solidFill>
                  <a:prstClr val="black"/>
                </a:solidFill>
                <a:effectLst/>
                <a:uLnTx/>
                <a:uFillTx/>
                <a:latin typeface="+mn-lt"/>
                <a:ea typeface="+mn-ea"/>
                <a:cs typeface="+mn-cs"/>
              </a:rPr>
              <a:t>凡例</a:t>
            </a:r>
            <a:r>
              <a:rPr kumimoji="1" lang="en-US" altLang="ja-JP" sz="900" b="0" i="0" u="none" strike="noStrike" kern="1200" cap="none" spc="0" normalizeH="0" baseline="0" noProof="0">
                <a:ln>
                  <a:noFill/>
                </a:ln>
                <a:solidFill>
                  <a:prstClr val="black"/>
                </a:solidFill>
                <a:effectLst/>
                <a:uLnTx/>
                <a:uFillTx/>
                <a:latin typeface="+mn-lt"/>
                <a:ea typeface="+mn-ea"/>
                <a:cs typeface="+mn-cs"/>
              </a:rPr>
              <a:t>】</a:t>
            </a:r>
            <a:endParaRPr kumimoji="1" lang="ja-JP" altLang="en-US" sz="900" b="0" i="0" u="none" strike="noStrike" kern="1200" cap="none" spc="0" normalizeH="0" baseline="0" noProof="0">
              <a:ln>
                <a:noFill/>
              </a:ln>
              <a:solidFill>
                <a:prstClr val="black"/>
              </a:solidFill>
              <a:effectLst/>
              <a:uLnTx/>
              <a:uFillTx/>
              <a:latin typeface="+mn-lt"/>
              <a:ea typeface="+mn-ea"/>
              <a:cs typeface="+mn-cs"/>
            </a:endParaRPr>
          </a:p>
        </p:txBody>
      </p:sp>
      <p:sp>
        <p:nvSpPr>
          <p:cNvPr id="22" name="フローチャート: 結合子 21">
            <a:extLst>
              <a:ext uri="{FF2B5EF4-FFF2-40B4-BE49-F238E27FC236}">
                <a16:creationId xmlns:a16="http://schemas.microsoft.com/office/drawing/2014/main" id="{61CB208C-0F51-A71C-5D03-2C8022C00AEB}"/>
              </a:ext>
            </a:extLst>
          </p:cNvPr>
          <p:cNvSpPr/>
          <p:nvPr/>
        </p:nvSpPr>
        <p:spPr bwMode="gray">
          <a:xfrm>
            <a:off x="1765725" y="1519932"/>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１</a:t>
            </a:r>
          </a:p>
        </p:txBody>
      </p:sp>
      <p:sp>
        <p:nvSpPr>
          <p:cNvPr id="23" name="フローチャート: 結合子 22">
            <a:extLst>
              <a:ext uri="{FF2B5EF4-FFF2-40B4-BE49-F238E27FC236}">
                <a16:creationId xmlns:a16="http://schemas.microsoft.com/office/drawing/2014/main" id="{4053C77F-1FD6-3DA9-24A0-4A7641DA243B}"/>
              </a:ext>
            </a:extLst>
          </p:cNvPr>
          <p:cNvSpPr/>
          <p:nvPr/>
        </p:nvSpPr>
        <p:spPr bwMode="gray">
          <a:xfrm>
            <a:off x="4817458" y="1519932"/>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２</a:t>
            </a:r>
          </a:p>
        </p:txBody>
      </p:sp>
      <p:sp>
        <p:nvSpPr>
          <p:cNvPr id="8" name="フッター プレースホルダー 7">
            <a:extLst>
              <a:ext uri="{FF2B5EF4-FFF2-40B4-BE49-F238E27FC236}">
                <a16:creationId xmlns:a16="http://schemas.microsoft.com/office/drawing/2014/main" id="{D09DDA20-B31E-8B4E-FF3F-BF0EDE3F6A8F}"/>
              </a:ext>
            </a:extLst>
          </p:cNvPr>
          <p:cNvSpPr>
            <a:spLocks noGrp="1"/>
          </p:cNvSpPr>
          <p:nvPr>
            <p:ph type="ftr" sz="quarter" idx="10"/>
          </p:nvPr>
        </p:nvSpPr>
        <p:spPr/>
        <p:txBody>
          <a:bodyPr/>
          <a:lstStyle/>
          <a:p>
            <a:r>
              <a:rPr lang="en-GB" altLang="en-GB"/>
              <a:t>＜Confidential＞</a:t>
            </a:r>
          </a:p>
        </p:txBody>
      </p:sp>
      <p:sp>
        <p:nvSpPr>
          <p:cNvPr id="26" name="スライド番号プレースホルダー 25">
            <a:extLst>
              <a:ext uri="{FF2B5EF4-FFF2-40B4-BE49-F238E27FC236}">
                <a16:creationId xmlns:a16="http://schemas.microsoft.com/office/drawing/2014/main" id="{F0E8777F-6CCB-4E10-9470-A6CC7470A744}"/>
              </a:ext>
            </a:extLst>
          </p:cNvPr>
          <p:cNvSpPr>
            <a:spLocks noGrp="1"/>
          </p:cNvSpPr>
          <p:nvPr>
            <p:ph type="sldNum" sz="quarter" idx="11"/>
          </p:nvPr>
        </p:nvSpPr>
        <p:spPr/>
        <p:txBody>
          <a:bodyPr/>
          <a:lstStyle/>
          <a:p>
            <a:fld id="{AA5FCFE5-FE56-4EF1-80A8-07776887C2A1}" type="slidenum">
              <a:rPr lang="ja-JP" altLang="en-US" smtClean="0"/>
              <a:pPr/>
              <a:t>31</a:t>
            </a:fld>
            <a:endParaRPr lang="ja-JP" altLang="en-US"/>
          </a:p>
        </p:txBody>
      </p:sp>
      <p:sp>
        <p:nvSpPr>
          <p:cNvPr id="27" name="正方形/長方形 33">
            <a:extLst>
              <a:ext uri="{FF2B5EF4-FFF2-40B4-BE49-F238E27FC236}">
                <a16:creationId xmlns:a16="http://schemas.microsoft.com/office/drawing/2014/main" id="{8D1A65DE-69EA-F160-89EE-907156EC466E}"/>
              </a:ext>
            </a:extLst>
          </p:cNvPr>
          <p:cNvSpPr/>
          <p:nvPr/>
        </p:nvSpPr>
        <p:spPr bwMode="gray">
          <a:xfrm>
            <a:off x="7199745" y="1476000"/>
            <a:ext cx="2567254"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100" b="1">
                <a:latin typeface="+mn-ea"/>
              </a:rPr>
              <a:t>電子署名システム</a:t>
            </a:r>
            <a:r>
              <a:rPr kumimoji="1" lang="en-US" altLang="ja-JP" sz="1100" b="1" baseline="30000">
                <a:latin typeface="+mn-ea"/>
              </a:rPr>
              <a:t>※</a:t>
            </a:r>
          </a:p>
        </p:txBody>
      </p:sp>
      <p:sp>
        <p:nvSpPr>
          <p:cNvPr id="30" name="正方形/長方形 29">
            <a:extLst>
              <a:ext uri="{FF2B5EF4-FFF2-40B4-BE49-F238E27FC236}">
                <a16:creationId xmlns:a16="http://schemas.microsoft.com/office/drawing/2014/main" id="{38DBB676-7BCB-DBC5-9F7C-9766F4326A31}"/>
              </a:ext>
            </a:extLst>
          </p:cNvPr>
          <p:cNvSpPr/>
          <p:nvPr/>
        </p:nvSpPr>
        <p:spPr bwMode="gray">
          <a:xfrm>
            <a:off x="7200156" y="1824142"/>
            <a:ext cx="2567254" cy="64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a:latin typeface="+mn-ea"/>
              </a:rPr>
              <a:t>電子署名の付与対象となる文書に、電子署名とタイムスタンプを付与するシステムとする。</a:t>
            </a:r>
            <a:endParaRPr kumimoji="1" lang="en-US" altLang="ja-JP" sz="1050">
              <a:latin typeface="+mn-ea"/>
            </a:endParaRPr>
          </a:p>
        </p:txBody>
      </p:sp>
      <p:sp>
        <p:nvSpPr>
          <p:cNvPr id="31" name="正方形/長方形 30">
            <a:extLst>
              <a:ext uri="{FF2B5EF4-FFF2-40B4-BE49-F238E27FC236}">
                <a16:creationId xmlns:a16="http://schemas.microsoft.com/office/drawing/2014/main" id="{48960BBC-51B1-B041-C12C-F042F0377865}"/>
              </a:ext>
            </a:extLst>
          </p:cNvPr>
          <p:cNvSpPr/>
          <p:nvPr/>
        </p:nvSpPr>
        <p:spPr bwMode="gray">
          <a:xfrm>
            <a:off x="7204275" y="2516420"/>
            <a:ext cx="2567254" cy="144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電子署名</a:t>
            </a:r>
            <a:endParaRPr kumimoji="1" lang="en-US" altLang="ja-JP" sz="1050">
              <a:latin typeface="+mn-ea"/>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文書ファイルの連携</a:t>
            </a:r>
            <a:endParaRPr kumimoji="1" lang="en-US" altLang="ja-JP" sz="1050">
              <a:latin typeface="+mn-ea"/>
            </a:endParaRPr>
          </a:p>
        </p:txBody>
      </p:sp>
      <p:sp>
        <p:nvSpPr>
          <p:cNvPr id="32" name="正方形/長方形 31">
            <a:extLst>
              <a:ext uri="{FF2B5EF4-FFF2-40B4-BE49-F238E27FC236}">
                <a16:creationId xmlns:a16="http://schemas.microsoft.com/office/drawing/2014/main" id="{5B518883-5E1E-3D82-0F8E-96B33BF6CFB2}"/>
              </a:ext>
            </a:extLst>
          </p:cNvPr>
          <p:cNvSpPr/>
          <p:nvPr/>
        </p:nvSpPr>
        <p:spPr bwMode="gray">
          <a:xfrm>
            <a:off x="7204275" y="4000698"/>
            <a:ext cx="2567254" cy="57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4138" lvl="0" indent="-84138" defTabSz="990564" fontAlgn="auto">
              <a:spcBef>
                <a:spcPts val="0"/>
              </a:spcBef>
              <a:spcAft>
                <a:spcPts val="0"/>
              </a:spcAft>
              <a:buSzPct val="100000"/>
              <a:buFont typeface="Arial" panose="020B0604020202020204" pitchFamily="34" charset="0"/>
              <a:buChar char="•"/>
              <a:defRPr/>
            </a:pPr>
            <a:r>
              <a:rPr kumimoji="1" lang="ja-JP" altLang="en-US" sz="1050">
                <a:latin typeface="+mn-ea"/>
              </a:rPr>
              <a:t>緑政土木局職員（本庁</a:t>
            </a:r>
            <a:r>
              <a:rPr kumimoji="1" lang="en-US" altLang="ja-JP" sz="1050">
                <a:latin typeface="+mn-ea"/>
              </a:rPr>
              <a:t>/</a:t>
            </a:r>
            <a:r>
              <a:rPr kumimoji="1" lang="ja-JP" altLang="en-US" sz="1050">
                <a:latin typeface="+mn-ea"/>
              </a:rPr>
              <a:t>公所）</a:t>
            </a:r>
            <a:endParaRPr kumimoji="1" lang="en-US" altLang="ja-JP" sz="1050">
              <a:latin typeface="+mn-ea"/>
            </a:endParaRPr>
          </a:p>
          <a:p>
            <a:pPr marL="84138" indent="-84138" defTabSz="990564" fontAlgn="auto">
              <a:spcBef>
                <a:spcPts val="0"/>
              </a:spcBef>
              <a:spcAft>
                <a:spcPts val="0"/>
              </a:spcAft>
              <a:buSzPct val="100000"/>
              <a:buFont typeface="Arial" panose="020B0604020202020204" pitchFamily="34" charset="0"/>
              <a:buChar char="•"/>
              <a:defRPr/>
            </a:pPr>
            <a:r>
              <a:rPr kumimoji="1" lang="ja-JP" altLang="en-US" sz="1050">
                <a:latin typeface="+mn-ea"/>
              </a:rPr>
              <a:t>インターネット環境（クラウド）</a:t>
            </a:r>
            <a:endParaRPr kumimoji="1" lang="en-US" altLang="ja-JP" sz="1050">
              <a:latin typeface="+mn-ea"/>
            </a:endParaRPr>
          </a:p>
          <a:p>
            <a:pPr marL="84138" indent="-84138" defTabSz="990564" fontAlgn="auto">
              <a:spcBef>
                <a:spcPts val="0"/>
              </a:spcBef>
              <a:spcAft>
                <a:spcPts val="0"/>
              </a:spcAft>
              <a:buSzPct val="100000"/>
              <a:buFont typeface="Arial" panose="020B0604020202020204" pitchFamily="34" charset="0"/>
              <a:buChar char="•"/>
              <a:defRPr/>
            </a:pPr>
            <a:r>
              <a:rPr kumimoji="1" lang="ja-JP" altLang="en-US" sz="1050">
                <a:latin typeface="+mn-ea"/>
              </a:rPr>
              <a:t>ブラウザでの利用</a:t>
            </a:r>
            <a:endParaRPr kumimoji="1" lang="en-US" altLang="ja-JP" sz="1050">
              <a:latin typeface="+mn-ea"/>
            </a:endParaRPr>
          </a:p>
        </p:txBody>
      </p:sp>
      <p:sp>
        <p:nvSpPr>
          <p:cNvPr id="33" name="正方形/長方形 32">
            <a:extLst>
              <a:ext uri="{FF2B5EF4-FFF2-40B4-BE49-F238E27FC236}">
                <a16:creationId xmlns:a16="http://schemas.microsoft.com/office/drawing/2014/main" id="{F7797E46-B213-8250-8E34-22C35288F79C}"/>
              </a:ext>
            </a:extLst>
          </p:cNvPr>
          <p:cNvSpPr/>
          <p:nvPr/>
        </p:nvSpPr>
        <p:spPr bwMode="gray">
          <a:xfrm>
            <a:off x="7205261" y="4620976"/>
            <a:ext cx="2567254"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許可システム</a:t>
            </a:r>
            <a:endParaRPr kumimoji="1" lang="en-US" altLang="ja-JP" sz="1050">
              <a:latin typeface="+mn-ea"/>
            </a:endParaRPr>
          </a:p>
        </p:txBody>
      </p:sp>
      <p:sp>
        <p:nvSpPr>
          <p:cNvPr id="34" name="正方形/長方形 33">
            <a:extLst>
              <a:ext uri="{FF2B5EF4-FFF2-40B4-BE49-F238E27FC236}">
                <a16:creationId xmlns:a16="http://schemas.microsoft.com/office/drawing/2014/main" id="{1F66F430-1062-B102-3EA0-48E03C2E21F8}"/>
              </a:ext>
            </a:extLst>
          </p:cNvPr>
          <p:cNvSpPr/>
          <p:nvPr/>
        </p:nvSpPr>
        <p:spPr bwMode="gray">
          <a:xfrm>
            <a:off x="7205460" y="5588412"/>
            <a:ext cx="2567254"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将来的には、新文書システムの機能の利用を想定している。（時期未定）</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電子署名は当局の他業務においても利用を想定している。</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endParaRPr kumimoji="1" lang="ja-JP" altLang="en-US" sz="1050">
              <a:latin typeface="+mn-ea"/>
            </a:endParaRPr>
          </a:p>
        </p:txBody>
      </p:sp>
      <p:sp>
        <p:nvSpPr>
          <p:cNvPr id="35" name="フローチャート: 結合子 34">
            <a:extLst>
              <a:ext uri="{FF2B5EF4-FFF2-40B4-BE49-F238E27FC236}">
                <a16:creationId xmlns:a16="http://schemas.microsoft.com/office/drawing/2014/main" id="{F675E841-E697-2EB0-D29C-F0D2B30A6B71}"/>
              </a:ext>
            </a:extLst>
          </p:cNvPr>
          <p:cNvSpPr/>
          <p:nvPr/>
        </p:nvSpPr>
        <p:spPr bwMode="gray">
          <a:xfrm>
            <a:off x="7574723" y="1519932"/>
            <a:ext cx="265578"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３</a:t>
            </a:r>
          </a:p>
        </p:txBody>
      </p:sp>
      <p:sp>
        <p:nvSpPr>
          <p:cNvPr id="7" name="楕円 6">
            <a:extLst>
              <a:ext uri="{FF2B5EF4-FFF2-40B4-BE49-F238E27FC236}">
                <a16:creationId xmlns:a16="http://schemas.microsoft.com/office/drawing/2014/main" id="{98B2AAE7-AFB5-DE00-1217-2E737C16F567}"/>
              </a:ext>
            </a:extLst>
          </p:cNvPr>
          <p:cNvSpPr/>
          <p:nvPr/>
        </p:nvSpPr>
        <p:spPr bwMode="gray">
          <a:xfrm>
            <a:off x="9070665" y="1459730"/>
            <a:ext cx="819252" cy="189909"/>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検討中</a:t>
            </a:r>
          </a:p>
        </p:txBody>
      </p:sp>
      <p:sp>
        <p:nvSpPr>
          <p:cNvPr id="25" name="テキスト ボックス 24">
            <a:extLst>
              <a:ext uri="{FF2B5EF4-FFF2-40B4-BE49-F238E27FC236}">
                <a16:creationId xmlns:a16="http://schemas.microsoft.com/office/drawing/2014/main" id="{4D2E57BD-69D7-3465-1D18-487BC17FA67E}"/>
              </a:ext>
            </a:extLst>
          </p:cNvPr>
          <p:cNvSpPr txBox="1"/>
          <p:nvPr/>
        </p:nvSpPr>
        <p:spPr bwMode="gray">
          <a:xfrm>
            <a:off x="3698030" y="6634089"/>
            <a:ext cx="6068969" cy="123111"/>
          </a:xfrm>
          <a:prstGeom prst="rect">
            <a:avLst/>
          </a:prstGeom>
          <a:noFill/>
        </p:spPr>
        <p:txBody>
          <a:bodyPr wrap="none" lIns="0" tIns="0" rIns="0" bIns="0" rtlCol="0">
            <a:spAutoFit/>
          </a:bodyPr>
          <a:lstStyle/>
          <a:p>
            <a:pPr defTabSz="990564" fontAlgn="auto">
              <a:spcBef>
                <a:spcPts val="0"/>
              </a:spcBef>
              <a:spcAft>
                <a:spcPts val="0"/>
              </a:spcAft>
              <a:buSzPct val="100000"/>
            </a:pPr>
            <a:r>
              <a:rPr kumimoji="1" lang="en-US" altLang="ja-JP" sz="800">
                <a:latin typeface="+mn-ea"/>
              </a:rPr>
              <a:t>※</a:t>
            </a:r>
            <a:r>
              <a:rPr kumimoji="1" lang="ja-JP" altLang="en-US" sz="800">
                <a:latin typeface="+mn-ea"/>
              </a:rPr>
              <a:t>導入するシステムは「電子署名及び認証業務に関する法律」および「名古屋市情報通信技術を活用した行政の推進に関する条例」に準拠するもの。</a:t>
            </a:r>
            <a:endParaRPr kumimoji="1" lang="ja-JP" altLang="en-US" sz="8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080391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D77DB-C904-70AB-B7E0-E1ED5F72EB30}"/>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5BE50C02-034C-93EC-9B00-7B2AD8359D9A}"/>
              </a:ext>
            </a:extLst>
          </p:cNvPr>
          <p:cNvSpPr>
            <a:spLocks noGrp="1"/>
          </p:cNvSpPr>
          <p:nvPr>
            <p:ph type="body" sz="quarter" idx="15"/>
          </p:nvPr>
        </p:nvSpPr>
        <p:spPr/>
        <p:txBody>
          <a:bodyPr/>
          <a:lstStyle/>
          <a:p>
            <a:r>
              <a:rPr lang="ja-JP" altLang="en-US">
                <a:latin typeface="+mn-ea"/>
              </a:rPr>
              <a:t>各システムの位置づけ（２</a:t>
            </a:r>
            <a:r>
              <a:rPr lang="en-US" altLang="ja-JP">
                <a:latin typeface="+mn-ea"/>
              </a:rPr>
              <a:t>/</a:t>
            </a:r>
            <a:r>
              <a:rPr lang="ja-JP" altLang="en-US">
                <a:latin typeface="+mn-ea"/>
              </a:rPr>
              <a:t>３）</a:t>
            </a:r>
            <a:endParaRPr kumimoji="1" lang="ja-JP" altLang="en-US">
              <a:latin typeface="+mn-ea"/>
            </a:endParaRPr>
          </a:p>
        </p:txBody>
      </p:sp>
      <p:sp>
        <p:nvSpPr>
          <p:cNvPr id="4" name="タイトル 3">
            <a:extLst>
              <a:ext uri="{FF2B5EF4-FFF2-40B4-BE49-F238E27FC236}">
                <a16:creationId xmlns:a16="http://schemas.microsoft.com/office/drawing/2014/main" id="{A14925E2-B1FC-8D2A-47EB-941D8B0671C3}"/>
              </a:ext>
            </a:extLst>
          </p:cNvPr>
          <p:cNvSpPr>
            <a:spLocks noGrp="1"/>
          </p:cNvSpPr>
          <p:nvPr>
            <p:ph type="title"/>
          </p:nvPr>
        </p:nvSpPr>
        <p:spPr/>
        <p:txBody>
          <a:bodyPr/>
          <a:lstStyle/>
          <a:p>
            <a:r>
              <a:rPr lang="ja-JP" altLang="en-US">
                <a:latin typeface="+mn-ea"/>
                <a:ea typeface="+mn-ea"/>
              </a:rPr>
              <a:t>共通</a:t>
            </a:r>
            <a:r>
              <a:rPr lang="en-US" altLang="ja-JP">
                <a:latin typeface="+mn-ea"/>
                <a:ea typeface="+mn-ea"/>
              </a:rPr>
              <a:t>DB</a:t>
            </a:r>
            <a:r>
              <a:rPr lang="ja-JP" altLang="en-US">
                <a:latin typeface="+mn-ea"/>
                <a:ea typeface="+mn-ea"/>
              </a:rPr>
              <a:t>には、各システムで利活用するデータの格納を想定している。</a:t>
            </a:r>
            <a:endParaRPr kumimoji="1" lang="ja-JP" altLang="en-US">
              <a:latin typeface="+mn-ea"/>
              <a:ea typeface="+mn-ea"/>
            </a:endParaRPr>
          </a:p>
        </p:txBody>
      </p:sp>
      <p:sp>
        <p:nvSpPr>
          <p:cNvPr id="6" name="正方形/長方形 5">
            <a:extLst>
              <a:ext uri="{FF2B5EF4-FFF2-40B4-BE49-F238E27FC236}">
                <a16:creationId xmlns:a16="http://schemas.microsoft.com/office/drawing/2014/main" id="{76B69C7F-C21A-C41E-F873-32928A7B7A07}"/>
              </a:ext>
            </a:extLst>
          </p:cNvPr>
          <p:cNvSpPr/>
          <p:nvPr/>
        </p:nvSpPr>
        <p:spPr bwMode="gray">
          <a:xfrm>
            <a:off x="415921" y="2588420"/>
            <a:ext cx="374211" cy="1368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主な</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機能</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10" name="正方形/長方形 9">
            <a:extLst>
              <a:ext uri="{FF2B5EF4-FFF2-40B4-BE49-F238E27FC236}">
                <a16:creationId xmlns:a16="http://schemas.microsoft.com/office/drawing/2014/main" id="{3F178F25-A965-E689-F20D-1BF1E308F8E7}"/>
              </a:ext>
            </a:extLst>
          </p:cNvPr>
          <p:cNvSpPr/>
          <p:nvPr/>
        </p:nvSpPr>
        <p:spPr bwMode="gray">
          <a:xfrm>
            <a:off x="415921" y="4000698"/>
            <a:ext cx="374211" cy="792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a:solidFill>
                  <a:prstClr val="black"/>
                </a:solidFill>
                <a:latin typeface="+mn-ea"/>
              </a:rPr>
              <a:t>利用者・</a:t>
            </a:r>
            <a:endParaRPr kumimoji="1" lang="en-US" altLang="ja-JP" sz="1000">
              <a:solidFill>
                <a:prstClr val="black"/>
              </a:solidFill>
              <a:latin typeface="+mn-ea"/>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利用環境</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11" name="正方形/長方形 10">
            <a:extLst>
              <a:ext uri="{FF2B5EF4-FFF2-40B4-BE49-F238E27FC236}">
                <a16:creationId xmlns:a16="http://schemas.microsoft.com/office/drawing/2014/main" id="{37C548B6-B828-3091-FC58-32D1AEC8618F}"/>
              </a:ext>
            </a:extLst>
          </p:cNvPr>
          <p:cNvSpPr/>
          <p:nvPr/>
        </p:nvSpPr>
        <p:spPr bwMode="gray">
          <a:xfrm>
            <a:off x="415921" y="1824142"/>
            <a:ext cx="374211" cy="720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システム</a:t>
            </a:r>
            <a:br>
              <a:rPr kumimoji="1" lang="en-US" altLang="ja-JP" sz="1000" b="0" i="0" u="none" strike="noStrike" kern="1200" cap="none" spc="0" normalizeH="0" baseline="0" noProof="0">
                <a:ln>
                  <a:noFill/>
                </a:ln>
                <a:solidFill>
                  <a:prstClr val="black"/>
                </a:solidFill>
                <a:effectLst/>
                <a:uLnTx/>
                <a:uFillTx/>
                <a:latin typeface="+mn-ea"/>
                <a:cs typeface="Arial" charset="0"/>
              </a:rPr>
            </a:br>
            <a:r>
              <a:rPr kumimoji="1" lang="ja-JP" altLang="en-US" sz="1000" b="0" i="0" u="none" strike="noStrike" kern="1200" cap="none" spc="0" normalizeH="0" baseline="0" noProof="0">
                <a:ln>
                  <a:noFill/>
                </a:ln>
                <a:solidFill>
                  <a:prstClr val="black"/>
                </a:solidFill>
                <a:effectLst/>
                <a:uLnTx/>
                <a:uFillTx/>
                <a:latin typeface="+mn-ea"/>
                <a:cs typeface="Arial" charset="0"/>
              </a:rPr>
              <a:t>役割・概要</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24" name="正方形/長方形 23">
            <a:extLst>
              <a:ext uri="{FF2B5EF4-FFF2-40B4-BE49-F238E27FC236}">
                <a16:creationId xmlns:a16="http://schemas.microsoft.com/office/drawing/2014/main" id="{5D3A3136-76E9-18C8-9871-D9F2CBE7CE2D}"/>
              </a:ext>
            </a:extLst>
          </p:cNvPr>
          <p:cNvSpPr/>
          <p:nvPr/>
        </p:nvSpPr>
        <p:spPr bwMode="gray">
          <a:xfrm>
            <a:off x="415921" y="4835164"/>
            <a:ext cx="374211" cy="792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連携</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a:solidFill>
                  <a:prstClr val="black"/>
                </a:solidFill>
                <a:latin typeface="+mn-ea"/>
              </a:rPr>
              <a:t>システム</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29" name="正方形/長方形 28">
            <a:extLst>
              <a:ext uri="{FF2B5EF4-FFF2-40B4-BE49-F238E27FC236}">
                <a16:creationId xmlns:a16="http://schemas.microsoft.com/office/drawing/2014/main" id="{6471DBEC-66F1-472D-379A-BD0B5193FC28}"/>
              </a:ext>
            </a:extLst>
          </p:cNvPr>
          <p:cNvSpPr/>
          <p:nvPr/>
        </p:nvSpPr>
        <p:spPr bwMode="gray">
          <a:xfrm>
            <a:off x="415921" y="5673255"/>
            <a:ext cx="374211" cy="936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a:solidFill>
                  <a:prstClr val="black"/>
                </a:solidFill>
                <a:latin typeface="+mn-ea"/>
              </a:rPr>
              <a:t>留意事項</a:t>
            </a:r>
            <a:endParaRPr kumimoji="1" lang="en-US" altLang="ja-JP" sz="1000">
              <a:solidFill>
                <a:prstClr val="black"/>
              </a:solidFill>
              <a:latin typeface="+mn-ea"/>
            </a:endParaRPr>
          </a:p>
        </p:txBody>
      </p:sp>
      <p:sp>
        <p:nvSpPr>
          <p:cNvPr id="23" name="正方形/長方形 33">
            <a:extLst>
              <a:ext uri="{FF2B5EF4-FFF2-40B4-BE49-F238E27FC236}">
                <a16:creationId xmlns:a16="http://schemas.microsoft.com/office/drawing/2014/main" id="{C0A3F770-E476-FFAE-54AA-0AEF9CB4979A}"/>
              </a:ext>
            </a:extLst>
          </p:cNvPr>
          <p:cNvSpPr/>
          <p:nvPr/>
        </p:nvSpPr>
        <p:spPr bwMode="gray">
          <a:xfrm>
            <a:off x="872604" y="1476000"/>
            <a:ext cx="3600000"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100" b="1">
                <a:latin typeface="+mn-ea"/>
              </a:rPr>
              <a:t>統合型</a:t>
            </a:r>
            <a:r>
              <a:rPr kumimoji="1" lang="en-US" altLang="ja-JP" sz="1100" b="1">
                <a:latin typeface="+mn-ea"/>
              </a:rPr>
              <a:t>GIS</a:t>
            </a:r>
          </a:p>
        </p:txBody>
      </p:sp>
      <p:sp>
        <p:nvSpPr>
          <p:cNvPr id="33" name="正方形/長方形 32">
            <a:extLst>
              <a:ext uri="{FF2B5EF4-FFF2-40B4-BE49-F238E27FC236}">
                <a16:creationId xmlns:a16="http://schemas.microsoft.com/office/drawing/2014/main" id="{935A5376-E113-95B4-18FA-39FAEA3E82E2}"/>
              </a:ext>
            </a:extLst>
          </p:cNvPr>
          <p:cNvSpPr/>
          <p:nvPr/>
        </p:nvSpPr>
        <p:spPr bwMode="gray">
          <a:xfrm>
            <a:off x="872604" y="1824142"/>
            <a:ext cx="3600000" cy="72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en-US" altLang="ja-JP" sz="1050">
                <a:latin typeface="+mn-ea"/>
              </a:rPr>
              <a:t>GIS</a:t>
            </a:r>
            <a:r>
              <a:rPr kumimoji="1" lang="ja-JP" altLang="en-US" sz="1050">
                <a:latin typeface="+mn-ea"/>
              </a:rPr>
              <a:t>や各業務システムにて登録した属性情報を集約し、地図表示や地図検索を実施する。</a:t>
            </a:r>
            <a:endParaRPr kumimoji="1" lang="en-US" altLang="ja-JP" sz="1050">
              <a:latin typeface="+mn-ea"/>
            </a:endParaRPr>
          </a:p>
        </p:txBody>
      </p:sp>
      <p:sp>
        <p:nvSpPr>
          <p:cNvPr id="34" name="正方形/長方形 33">
            <a:extLst>
              <a:ext uri="{FF2B5EF4-FFF2-40B4-BE49-F238E27FC236}">
                <a16:creationId xmlns:a16="http://schemas.microsoft.com/office/drawing/2014/main" id="{98A57EC2-F109-241C-527F-4D4B57D35925}"/>
              </a:ext>
            </a:extLst>
          </p:cNvPr>
          <p:cNvSpPr/>
          <p:nvPr/>
        </p:nvSpPr>
        <p:spPr bwMode="gray">
          <a:xfrm>
            <a:off x="876296" y="2588420"/>
            <a:ext cx="3600000" cy="136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endParaRPr kumimoji="1" lang="en-US" altLang="ja-JP" sz="1050">
              <a:latin typeface="Calibri Light"/>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Calibri Light"/>
              </a:rPr>
              <a:t>位置図作成機能（プロット等）や属性情報の表示</a:t>
            </a: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Calibri Light"/>
              </a:rPr>
              <a:t>地図上への表示・検索機能　等</a:t>
            </a:r>
            <a:endParaRPr kumimoji="1" lang="en-US" altLang="ja-JP" sz="1050">
              <a:latin typeface="Calibri Light"/>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Calibri Light"/>
              </a:rPr>
              <a:t>地図公開機能（市民・事業者向けに一般公開）</a:t>
            </a:r>
          </a:p>
        </p:txBody>
      </p:sp>
      <p:sp>
        <p:nvSpPr>
          <p:cNvPr id="35" name="正方形/長方形 34">
            <a:extLst>
              <a:ext uri="{FF2B5EF4-FFF2-40B4-BE49-F238E27FC236}">
                <a16:creationId xmlns:a16="http://schemas.microsoft.com/office/drawing/2014/main" id="{7CC8D6E8-51D7-0D82-80C8-6DEACEFF53A0}"/>
              </a:ext>
            </a:extLst>
          </p:cNvPr>
          <p:cNvSpPr/>
          <p:nvPr/>
        </p:nvSpPr>
        <p:spPr bwMode="gray">
          <a:xfrm>
            <a:off x="877833" y="4000698"/>
            <a:ext cx="360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緑政土木局職員（本庁</a:t>
            </a:r>
            <a:r>
              <a:rPr kumimoji="1" lang="en-US" altLang="ja-JP" sz="1050">
                <a:latin typeface="+mn-ea"/>
              </a:rPr>
              <a:t>/</a:t>
            </a:r>
            <a:r>
              <a:rPr kumimoji="1" lang="ja-JP" altLang="en-US" sz="1050">
                <a:latin typeface="+mn-ea"/>
              </a:rPr>
              <a:t>公所）</a:t>
            </a:r>
            <a:endParaRPr kumimoji="1" lang="en-US" altLang="ja-JP" sz="1050">
              <a:latin typeface="+mn-ea"/>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インターネット環境（クラウド）</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ブラウザでの利用</a:t>
            </a:r>
            <a:endParaRPr kumimoji="1" lang="en-US" altLang="ja-JP" sz="1050">
              <a:latin typeface="+mn-ea"/>
            </a:endParaRPr>
          </a:p>
        </p:txBody>
      </p:sp>
      <p:sp>
        <p:nvSpPr>
          <p:cNvPr id="36" name="正方形/長方形 35">
            <a:extLst>
              <a:ext uri="{FF2B5EF4-FFF2-40B4-BE49-F238E27FC236}">
                <a16:creationId xmlns:a16="http://schemas.microsoft.com/office/drawing/2014/main" id="{0B5AA614-1880-6AF9-E3AB-8D20B594AE03}"/>
              </a:ext>
            </a:extLst>
          </p:cNvPr>
          <p:cNvSpPr/>
          <p:nvPr/>
        </p:nvSpPr>
        <p:spPr bwMode="gray">
          <a:xfrm>
            <a:off x="877833" y="4836976"/>
            <a:ext cx="360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許可システム</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共通</a:t>
            </a:r>
            <a:r>
              <a:rPr kumimoji="1" lang="en-US" altLang="ja-JP" sz="1050">
                <a:latin typeface="+mn-ea"/>
              </a:rPr>
              <a:t>DB</a:t>
            </a: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その他（点検記録システム等）</a:t>
            </a:r>
          </a:p>
        </p:txBody>
      </p:sp>
      <p:sp>
        <p:nvSpPr>
          <p:cNvPr id="37" name="正方形/長方形 36">
            <a:extLst>
              <a:ext uri="{FF2B5EF4-FFF2-40B4-BE49-F238E27FC236}">
                <a16:creationId xmlns:a16="http://schemas.microsoft.com/office/drawing/2014/main" id="{F0A8A50E-D474-E930-9492-32EE87B4C060}"/>
              </a:ext>
            </a:extLst>
          </p:cNvPr>
          <p:cNvSpPr/>
          <p:nvPr/>
        </p:nvSpPr>
        <p:spPr bwMode="gray">
          <a:xfrm>
            <a:off x="877833" y="5673255"/>
            <a:ext cx="3600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行政手続における許可情報を</a:t>
            </a:r>
            <a:r>
              <a:rPr kumimoji="1" lang="en-US" altLang="ja-JP" sz="1050">
                <a:latin typeface="+mn-ea"/>
              </a:rPr>
              <a:t>GIS</a:t>
            </a:r>
            <a:r>
              <a:rPr kumimoji="1" lang="ja-JP" altLang="en-US" sz="1050">
                <a:latin typeface="+mn-ea"/>
              </a:rPr>
              <a:t>上へ表示させる想定している。</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統合型</a:t>
            </a:r>
            <a:r>
              <a:rPr kumimoji="1" lang="en-US" altLang="ja-JP" sz="1050">
                <a:latin typeface="+mn-ea"/>
              </a:rPr>
              <a:t>GIS</a:t>
            </a:r>
            <a:r>
              <a:rPr kumimoji="1" lang="ja-JP" altLang="en-US" sz="1050">
                <a:latin typeface="+mn-ea"/>
              </a:rPr>
              <a:t>のあり方については、現在別プロジェクトにて検討している。</a:t>
            </a:r>
            <a:endParaRPr kumimoji="1" lang="en-US" altLang="ja-JP" sz="1050">
              <a:latin typeface="+mn-ea"/>
            </a:endParaRPr>
          </a:p>
        </p:txBody>
      </p:sp>
      <p:sp>
        <p:nvSpPr>
          <p:cNvPr id="41" name="正方形/長方形 33">
            <a:extLst>
              <a:ext uri="{FF2B5EF4-FFF2-40B4-BE49-F238E27FC236}">
                <a16:creationId xmlns:a16="http://schemas.microsoft.com/office/drawing/2014/main" id="{CB354CCC-4DB9-337B-7A02-4FEA88206D97}"/>
              </a:ext>
            </a:extLst>
          </p:cNvPr>
          <p:cNvSpPr/>
          <p:nvPr/>
        </p:nvSpPr>
        <p:spPr bwMode="gray">
          <a:xfrm>
            <a:off x="4551540" y="1476000"/>
            <a:ext cx="3600000"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100" b="1">
                <a:latin typeface="+mn-ea"/>
              </a:rPr>
              <a:t>共通</a:t>
            </a:r>
            <a:r>
              <a:rPr kumimoji="1" lang="en-US" altLang="ja-JP" sz="1100" b="1">
                <a:latin typeface="+mn-ea"/>
              </a:rPr>
              <a:t>DB</a:t>
            </a:r>
          </a:p>
        </p:txBody>
      </p:sp>
      <p:sp>
        <p:nvSpPr>
          <p:cNvPr id="42" name="正方形/長方形 41">
            <a:extLst>
              <a:ext uri="{FF2B5EF4-FFF2-40B4-BE49-F238E27FC236}">
                <a16:creationId xmlns:a16="http://schemas.microsoft.com/office/drawing/2014/main" id="{12BDE6A2-A4DF-BC1B-E6B9-6DFDC4F2E522}"/>
              </a:ext>
            </a:extLst>
          </p:cNvPr>
          <p:cNvSpPr/>
          <p:nvPr/>
        </p:nvSpPr>
        <p:spPr bwMode="gray">
          <a:xfrm>
            <a:off x="4551540" y="1824142"/>
            <a:ext cx="3600000" cy="72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a:latin typeface="Calibri Light"/>
              </a:rPr>
              <a:t>緑政土木局内で、共通的に利用するデータを蓄積し、統合型</a:t>
            </a:r>
            <a:r>
              <a:rPr kumimoji="1" lang="en-US" altLang="ja-JP" sz="1050">
                <a:latin typeface="Calibri Light"/>
              </a:rPr>
              <a:t>GIS</a:t>
            </a:r>
            <a:r>
              <a:rPr kumimoji="1" lang="ja-JP" altLang="en-US" sz="1050">
                <a:latin typeface="Calibri Light"/>
              </a:rPr>
              <a:t>等、利活用するシステムにデータを提供する。</a:t>
            </a:r>
            <a:endParaRPr kumimoji="1" lang="en-US" altLang="ja-JP" sz="1050">
              <a:latin typeface="Calibri Light"/>
            </a:endParaRPr>
          </a:p>
        </p:txBody>
      </p:sp>
      <p:sp>
        <p:nvSpPr>
          <p:cNvPr id="38" name="正方形/長方形 37">
            <a:extLst>
              <a:ext uri="{FF2B5EF4-FFF2-40B4-BE49-F238E27FC236}">
                <a16:creationId xmlns:a16="http://schemas.microsoft.com/office/drawing/2014/main" id="{78328396-244F-CA67-125C-552F00A4C8EA}"/>
              </a:ext>
            </a:extLst>
          </p:cNvPr>
          <p:cNvSpPr/>
          <p:nvPr/>
        </p:nvSpPr>
        <p:spPr bwMode="gray">
          <a:xfrm>
            <a:off x="4556157" y="2588420"/>
            <a:ext cx="3600000" cy="136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Calibri Light"/>
              </a:rPr>
              <a:t>業務システムのデータの複製・蓄積（データベース・ファイルストレージ）</a:t>
            </a:r>
            <a:endParaRPr kumimoji="1" lang="en-US" altLang="ja-JP" sz="1050">
              <a:latin typeface="Calibri Light"/>
            </a:endParaRPr>
          </a:p>
          <a:p>
            <a:pPr marL="171450" lvl="0" indent="-171450" defTabSz="990564" fontAlgn="auto">
              <a:spcBef>
                <a:spcPts val="0"/>
              </a:spcBef>
              <a:spcAft>
                <a:spcPts val="0"/>
              </a:spcAft>
              <a:buSzPct val="100000"/>
              <a:buFont typeface="Arial" panose="020B0604020202020204" pitchFamily="34" charset="0"/>
              <a:buChar char="•"/>
              <a:defRPr/>
            </a:pPr>
            <a:r>
              <a:rPr kumimoji="1" lang="en-US" altLang="ja-JP" sz="1050">
                <a:latin typeface="Calibri Light"/>
              </a:rPr>
              <a:t>GIS</a:t>
            </a:r>
            <a:r>
              <a:rPr kumimoji="1" lang="ja-JP" altLang="en-US" sz="1050">
                <a:latin typeface="Calibri Light"/>
              </a:rPr>
              <a:t>や各システムへのデータ提供</a:t>
            </a:r>
            <a:endParaRPr kumimoji="1" lang="en-US" altLang="ja-JP" sz="1050">
              <a:latin typeface="Calibri Light"/>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Calibri Light"/>
              </a:rPr>
              <a:t>データの加工・成型</a:t>
            </a:r>
            <a:endParaRPr kumimoji="1" lang="en-US" altLang="ja-JP" sz="1050">
              <a:latin typeface="Calibri Light"/>
            </a:endParaRPr>
          </a:p>
        </p:txBody>
      </p:sp>
      <p:sp>
        <p:nvSpPr>
          <p:cNvPr id="44" name="正方形/長方形 43">
            <a:extLst>
              <a:ext uri="{FF2B5EF4-FFF2-40B4-BE49-F238E27FC236}">
                <a16:creationId xmlns:a16="http://schemas.microsoft.com/office/drawing/2014/main" id="{B63DB7D4-360B-2B58-74B4-23D01353120F}"/>
              </a:ext>
            </a:extLst>
          </p:cNvPr>
          <p:cNvSpPr/>
          <p:nvPr/>
        </p:nvSpPr>
        <p:spPr bwMode="gray">
          <a:xfrm>
            <a:off x="4556157" y="4000698"/>
            <a:ext cx="360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緑政土木局職員（本庁</a:t>
            </a:r>
            <a:r>
              <a:rPr kumimoji="1" lang="en-US" altLang="ja-JP" sz="1050">
                <a:latin typeface="+mn-ea"/>
              </a:rPr>
              <a:t>/</a:t>
            </a:r>
            <a:r>
              <a:rPr kumimoji="1" lang="ja-JP" altLang="en-US" sz="1050">
                <a:latin typeface="+mn-ea"/>
              </a:rPr>
              <a:t>公所）</a:t>
            </a:r>
            <a:endParaRPr kumimoji="1" lang="en-US" altLang="ja-JP" sz="1050">
              <a:latin typeface="+mn-ea"/>
            </a:endParaRPr>
          </a:p>
          <a:p>
            <a:pPr marL="171450" lvl="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インターネット環境（クラウド）</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defRPr/>
            </a:pPr>
            <a:r>
              <a:rPr kumimoji="1" lang="ja-JP" altLang="en-US" sz="1050">
                <a:latin typeface="+mn-ea"/>
              </a:rPr>
              <a:t>ブラウザでの利用</a:t>
            </a:r>
            <a:endParaRPr kumimoji="1" lang="en-US" altLang="ja-JP" sz="1050">
              <a:latin typeface="+mn-ea"/>
            </a:endParaRPr>
          </a:p>
        </p:txBody>
      </p:sp>
      <p:sp>
        <p:nvSpPr>
          <p:cNvPr id="45" name="正方形/長方形 44">
            <a:extLst>
              <a:ext uri="{FF2B5EF4-FFF2-40B4-BE49-F238E27FC236}">
                <a16:creationId xmlns:a16="http://schemas.microsoft.com/office/drawing/2014/main" id="{D16E4782-AC18-975F-5368-D48FBFDFE5DD}"/>
              </a:ext>
            </a:extLst>
          </p:cNvPr>
          <p:cNvSpPr/>
          <p:nvPr/>
        </p:nvSpPr>
        <p:spPr bwMode="gray">
          <a:xfrm>
            <a:off x="4557264" y="4836976"/>
            <a:ext cx="360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a:latin typeface="+mn-ea"/>
              </a:rPr>
              <a:t>＜データ提供元＞</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許可システム</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その他緑政土木局内外の各システム</a:t>
            </a:r>
            <a:endParaRPr kumimoji="1" lang="en-US" altLang="ja-JP" sz="1050">
              <a:latin typeface="+mn-ea"/>
            </a:endParaRPr>
          </a:p>
          <a:p>
            <a:pPr defTabSz="990564" fontAlgn="auto">
              <a:spcBef>
                <a:spcPts val="0"/>
              </a:spcBef>
              <a:spcAft>
                <a:spcPts val="0"/>
              </a:spcAft>
              <a:buSzPct val="100000"/>
            </a:pPr>
            <a:r>
              <a:rPr kumimoji="1" lang="ja-JP" altLang="en-US" sz="1050">
                <a:latin typeface="+mn-ea"/>
              </a:rPr>
              <a:t>＜データ提供先＞</a:t>
            </a:r>
            <a:endParaRPr kumimoji="1" lang="en-US" altLang="ja-JP" sz="105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50">
                <a:latin typeface="+mn-ea"/>
              </a:rPr>
              <a:t>統合型</a:t>
            </a:r>
            <a:r>
              <a:rPr kumimoji="1" lang="en-US" altLang="ja-JP" sz="1050">
                <a:latin typeface="+mn-ea"/>
              </a:rPr>
              <a:t>GIS</a:t>
            </a:r>
          </a:p>
        </p:txBody>
      </p:sp>
      <p:sp>
        <p:nvSpPr>
          <p:cNvPr id="46" name="正方形/長方形 45">
            <a:extLst>
              <a:ext uri="{FF2B5EF4-FFF2-40B4-BE49-F238E27FC236}">
                <a16:creationId xmlns:a16="http://schemas.microsoft.com/office/drawing/2014/main" id="{C0E1A746-8525-FDE4-B726-5279290339AD}"/>
              </a:ext>
            </a:extLst>
          </p:cNvPr>
          <p:cNvSpPr/>
          <p:nvPr/>
        </p:nvSpPr>
        <p:spPr bwMode="gray">
          <a:xfrm>
            <a:off x="4557486" y="5673255"/>
            <a:ext cx="3600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en-US" altLang="ja-JP" sz="1050">
                <a:latin typeface="+mn-ea"/>
              </a:rPr>
              <a:t>BI</a:t>
            </a:r>
            <a:r>
              <a:rPr kumimoji="1" lang="ja-JP" altLang="en-US" sz="1050">
                <a:latin typeface="+mn-ea"/>
              </a:rPr>
              <a:t>ツールを利用し、共通</a:t>
            </a:r>
            <a:r>
              <a:rPr kumimoji="1" lang="en-US" altLang="ja-JP" sz="1050">
                <a:latin typeface="+mn-ea"/>
              </a:rPr>
              <a:t>DB</a:t>
            </a:r>
            <a:r>
              <a:rPr kumimoji="1" lang="ja-JP" altLang="en-US" sz="1050">
                <a:latin typeface="+mn-ea"/>
              </a:rPr>
              <a:t>内のデータを参照や編集、出力を行う想定している。</a:t>
            </a:r>
          </a:p>
        </p:txBody>
      </p:sp>
      <p:grpSp>
        <p:nvGrpSpPr>
          <p:cNvPr id="51" name="グループ化 50">
            <a:extLst>
              <a:ext uri="{FF2B5EF4-FFF2-40B4-BE49-F238E27FC236}">
                <a16:creationId xmlns:a16="http://schemas.microsoft.com/office/drawing/2014/main" id="{21C955DB-260A-0700-E501-7640F14BED99}"/>
              </a:ext>
            </a:extLst>
          </p:cNvPr>
          <p:cNvGrpSpPr/>
          <p:nvPr/>
        </p:nvGrpSpPr>
        <p:grpSpPr>
          <a:xfrm>
            <a:off x="8011222" y="794036"/>
            <a:ext cx="1492856" cy="670394"/>
            <a:chOff x="8011222" y="497470"/>
            <a:chExt cx="1492856" cy="670394"/>
          </a:xfrm>
        </p:grpSpPr>
        <p:sp>
          <p:nvSpPr>
            <p:cNvPr id="52" name="正方形/長方形 33">
              <a:extLst>
                <a:ext uri="{FF2B5EF4-FFF2-40B4-BE49-F238E27FC236}">
                  <a16:creationId xmlns:a16="http://schemas.microsoft.com/office/drawing/2014/main" id="{9143091B-8FA3-8FDF-001F-747F0FDAB7E5}"/>
                </a:ext>
              </a:extLst>
            </p:cNvPr>
            <p:cNvSpPr/>
            <p:nvPr/>
          </p:nvSpPr>
          <p:spPr bwMode="gray">
            <a:xfrm>
              <a:off x="8190579" y="601177"/>
              <a:ext cx="1146935" cy="161807"/>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緑政土木局所管システム</a:t>
              </a:r>
              <a:endParaRPr kumimoji="1" lang="en-US" altLang="ja-JP" sz="800" b="1">
                <a:solidFill>
                  <a:prstClr val="black"/>
                </a:solidFill>
                <a:latin typeface="+mn-ea"/>
                <a:cs typeface="+mn-cs"/>
              </a:endParaRPr>
            </a:p>
          </p:txBody>
        </p:sp>
        <p:sp>
          <p:nvSpPr>
            <p:cNvPr id="53" name="正方形/長方形 33">
              <a:extLst>
                <a:ext uri="{FF2B5EF4-FFF2-40B4-BE49-F238E27FC236}">
                  <a16:creationId xmlns:a16="http://schemas.microsoft.com/office/drawing/2014/main" id="{92E1A76B-7950-75A7-EC99-C399CE0284F4}"/>
                </a:ext>
              </a:extLst>
            </p:cNvPr>
            <p:cNvSpPr/>
            <p:nvPr/>
          </p:nvSpPr>
          <p:spPr bwMode="gray">
            <a:xfrm>
              <a:off x="8190579" y="777738"/>
              <a:ext cx="1146935" cy="161807"/>
            </a:xfrm>
            <a:prstGeom prst="rect">
              <a:avLst/>
            </a:prstGeom>
            <a:solidFill>
              <a:schemeClr val="accent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他局所管システム</a:t>
              </a:r>
              <a:endParaRPr kumimoji="1" lang="en-US" altLang="ja-JP" sz="800" b="1">
                <a:solidFill>
                  <a:prstClr val="black"/>
                </a:solidFill>
                <a:latin typeface="+mn-ea"/>
                <a:cs typeface="+mn-cs"/>
              </a:endParaRPr>
            </a:p>
          </p:txBody>
        </p:sp>
        <p:sp>
          <p:nvSpPr>
            <p:cNvPr id="54" name="正方形/長方形 33">
              <a:extLst>
                <a:ext uri="{FF2B5EF4-FFF2-40B4-BE49-F238E27FC236}">
                  <a16:creationId xmlns:a16="http://schemas.microsoft.com/office/drawing/2014/main" id="{517EAA07-92B2-68E4-205A-9B4469CC39EA}"/>
                </a:ext>
              </a:extLst>
            </p:cNvPr>
            <p:cNvSpPr/>
            <p:nvPr/>
          </p:nvSpPr>
          <p:spPr bwMode="gray">
            <a:xfrm>
              <a:off x="8190578" y="954298"/>
              <a:ext cx="1146935" cy="161807"/>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外部所管システム</a:t>
              </a:r>
              <a:endParaRPr kumimoji="1" lang="en-US" altLang="ja-JP" sz="800" b="1">
                <a:solidFill>
                  <a:prstClr val="black"/>
                </a:solidFill>
                <a:latin typeface="+mn-ea"/>
                <a:cs typeface="+mn-cs"/>
              </a:endParaRPr>
            </a:p>
          </p:txBody>
        </p:sp>
        <p:sp>
          <p:nvSpPr>
            <p:cNvPr id="55" name="正方形/長方形 54">
              <a:extLst>
                <a:ext uri="{FF2B5EF4-FFF2-40B4-BE49-F238E27FC236}">
                  <a16:creationId xmlns:a16="http://schemas.microsoft.com/office/drawing/2014/main" id="{EDA78EC5-395B-6187-D256-091CFE362E4C}"/>
                </a:ext>
              </a:extLst>
            </p:cNvPr>
            <p:cNvSpPr/>
            <p:nvPr/>
          </p:nvSpPr>
          <p:spPr bwMode="gray">
            <a:xfrm>
              <a:off x="8011222" y="497470"/>
              <a:ext cx="1492856" cy="670394"/>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b="0" i="0" u="none" strike="noStrike" kern="1200" cap="none" spc="0" normalizeH="0" baseline="0" noProof="0">
                  <a:ln>
                    <a:noFill/>
                  </a:ln>
                  <a:solidFill>
                    <a:prstClr val="black"/>
                  </a:solidFill>
                  <a:effectLst/>
                  <a:uLnTx/>
                  <a:uFillTx/>
                  <a:latin typeface="+mn-lt"/>
                  <a:ea typeface="+mn-ea"/>
                  <a:cs typeface="+mn-cs"/>
                </a:rPr>
                <a:t>[</a:t>
              </a:r>
              <a:r>
                <a:rPr kumimoji="1" lang="ja-JP" altLang="en-US" sz="900" b="0" i="0" u="none" strike="noStrike" kern="1200" cap="none" spc="0" normalizeH="0" baseline="0" noProof="0">
                  <a:ln>
                    <a:noFill/>
                  </a:ln>
                  <a:solidFill>
                    <a:prstClr val="black"/>
                  </a:solidFill>
                  <a:effectLst/>
                  <a:uLnTx/>
                  <a:uFillTx/>
                  <a:latin typeface="+mn-lt"/>
                  <a:ea typeface="+mn-ea"/>
                  <a:cs typeface="+mn-cs"/>
                </a:rPr>
                <a:t>凡例</a:t>
              </a:r>
              <a:r>
                <a:rPr kumimoji="1" lang="en-US" altLang="ja-JP" sz="900" b="0" i="0" u="none" strike="noStrike" kern="1200" cap="none" spc="0" normalizeH="0" baseline="0" noProof="0">
                  <a:ln>
                    <a:noFill/>
                  </a:ln>
                  <a:solidFill>
                    <a:prstClr val="black"/>
                  </a:solidFill>
                  <a:effectLst/>
                  <a:uLnTx/>
                  <a:uFillTx/>
                  <a:latin typeface="+mn-lt"/>
                  <a:ea typeface="+mn-ea"/>
                  <a:cs typeface="+mn-cs"/>
                </a:rPr>
                <a:t>】</a:t>
              </a:r>
              <a:endParaRPr kumimoji="1" lang="ja-JP" altLang="en-US" sz="900" b="0" i="0" u="none" strike="noStrike" kern="1200" cap="none" spc="0" normalizeH="0" baseline="0" noProof="0">
                <a:ln>
                  <a:noFill/>
                </a:ln>
                <a:solidFill>
                  <a:prstClr val="black"/>
                </a:solidFill>
                <a:effectLst/>
                <a:uLnTx/>
                <a:uFillTx/>
                <a:latin typeface="+mn-lt"/>
                <a:ea typeface="+mn-ea"/>
                <a:cs typeface="+mn-cs"/>
              </a:endParaRPr>
            </a:p>
          </p:txBody>
        </p:sp>
      </p:grpSp>
      <p:sp>
        <p:nvSpPr>
          <p:cNvPr id="8" name="楕円 7">
            <a:extLst>
              <a:ext uri="{FF2B5EF4-FFF2-40B4-BE49-F238E27FC236}">
                <a16:creationId xmlns:a16="http://schemas.microsoft.com/office/drawing/2014/main" id="{ACF62213-5015-70CE-3457-FA71FF4DB1C7}"/>
              </a:ext>
            </a:extLst>
          </p:cNvPr>
          <p:cNvSpPr/>
          <p:nvPr/>
        </p:nvSpPr>
        <p:spPr bwMode="gray">
          <a:xfrm>
            <a:off x="7102292" y="1389358"/>
            <a:ext cx="819252" cy="189909"/>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検討中</a:t>
            </a:r>
          </a:p>
        </p:txBody>
      </p:sp>
      <p:sp>
        <p:nvSpPr>
          <p:cNvPr id="9" name="フッター プレースホルダー 8">
            <a:extLst>
              <a:ext uri="{FF2B5EF4-FFF2-40B4-BE49-F238E27FC236}">
                <a16:creationId xmlns:a16="http://schemas.microsoft.com/office/drawing/2014/main" id="{F7CFA3B3-AF18-79F6-FAE5-E0D8C2350E64}"/>
              </a:ext>
            </a:extLst>
          </p:cNvPr>
          <p:cNvSpPr>
            <a:spLocks noGrp="1"/>
          </p:cNvSpPr>
          <p:nvPr>
            <p:ph type="ftr" sz="quarter" idx="10"/>
          </p:nvPr>
        </p:nvSpPr>
        <p:spPr/>
        <p:txBody>
          <a:bodyPr/>
          <a:lstStyle/>
          <a:p>
            <a:r>
              <a:rPr lang="en-GB" altLang="en-GB"/>
              <a:t>＜Confidential＞</a:t>
            </a:r>
          </a:p>
        </p:txBody>
      </p:sp>
      <p:sp>
        <p:nvSpPr>
          <p:cNvPr id="13" name="スライド番号プレースホルダー 12">
            <a:extLst>
              <a:ext uri="{FF2B5EF4-FFF2-40B4-BE49-F238E27FC236}">
                <a16:creationId xmlns:a16="http://schemas.microsoft.com/office/drawing/2014/main" id="{271F3D59-0491-E280-E5AC-68F6193A2E9E}"/>
              </a:ext>
            </a:extLst>
          </p:cNvPr>
          <p:cNvSpPr>
            <a:spLocks noGrp="1"/>
          </p:cNvSpPr>
          <p:nvPr>
            <p:ph type="sldNum" sz="quarter" idx="11"/>
          </p:nvPr>
        </p:nvSpPr>
        <p:spPr/>
        <p:txBody>
          <a:bodyPr/>
          <a:lstStyle/>
          <a:p>
            <a:fld id="{AA5FCFE5-FE56-4EF1-80A8-07776887C2A1}" type="slidenum">
              <a:rPr lang="ja-JP" altLang="en-US" smtClean="0"/>
              <a:pPr/>
              <a:t>32</a:t>
            </a:fld>
            <a:endParaRPr lang="ja-JP" altLang="en-US"/>
          </a:p>
        </p:txBody>
      </p:sp>
      <p:sp>
        <p:nvSpPr>
          <p:cNvPr id="14" name="フローチャート: 結合子 13">
            <a:extLst>
              <a:ext uri="{FF2B5EF4-FFF2-40B4-BE49-F238E27FC236}">
                <a16:creationId xmlns:a16="http://schemas.microsoft.com/office/drawing/2014/main" id="{58140212-86E8-30D2-66B0-A973FAEC6138}"/>
              </a:ext>
            </a:extLst>
          </p:cNvPr>
          <p:cNvSpPr/>
          <p:nvPr/>
        </p:nvSpPr>
        <p:spPr bwMode="gray">
          <a:xfrm>
            <a:off x="2101804" y="1519932"/>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４</a:t>
            </a:r>
          </a:p>
        </p:txBody>
      </p:sp>
      <p:sp>
        <p:nvSpPr>
          <p:cNvPr id="15" name="フローチャート: 結合子 14">
            <a:extLst>
              <a:ext uri="{FF2B5EF4-FFF2-40B4-BE49-F238E27FC236}">
                <a16:creationId xmlns:a16="http://schemas.microsoft.com/office/drawing/2014/main" id="{4848A054-A977-4065-5538-71FE036C9C74}"/>
              </a:ext>
            </a:extLst>
          </p:cNvPr>
          <p:cNvSpPr/>
          <p:nvPr/>
        </p:nvSpPr>
        <p:spPr bwMode="gray">
          <a:xfrm>
            <a:off x="5855919" y="1519932"/>
            <a:ext cx="216000" cy="216000"/>
          </a:xfrm>
          <a:prstGeom prst="flowChartConnector">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accent1"/>
                </a:solidFill>
                <a:latin typeface="+mn-lt"/>
                <a:cs typeface="+mn-cs"/>
              </a:rPr>
              <a:t>５</a:t>
            </a:r>
          </a:p>
        </p:txBody>
      </p:sp>
    </p:spTree>
    <p:extLst>
      <p:ext uri="{BB962C8B-B14F-4D97-AF65-F5344CB8AC3E}">
        <p14:creationId xmlns:p14="http://schemas.microsoft.com/office/powerpoint/2010/main" val="18958448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グループ化 60">
            <a:extLst>
              <a:ext uri="{FF2B5EF4-FFF2-40B4-BE49-F238E27FC236}">
                <a16:creationId xmlns:a16="http://schemas.microsoft.com/office/drawing/2014/main" id="{532A9E5B-8923-23D0-7A29-1330BBD5F4F6}"/>
              </a:ext>
            </a:extLst>
          </p:cNvPr>
          <p:cNvGrpSpPr/>
          <p:nvPr/>
        </p:nvGrpSpPr>
        <p:grpSpPr>
          <a:xfrm>
            <a:off x="8011222" y="794036"/>
            <a:ext cx="1492856" cy="670394"/>
            <a:chOff x="8011222" y="497470"/>
            <a:chExt cx="1492856" cy="670394"/>
          </a:xfrm>
        </p:grpSpPr>
        <p:sp>
          <p:nvSpPr>
            <p:cNvPr id="62" name="正方形/長方形 33">
              <a:extLst>
                <a:ext uri="{FF2B5EF4-FFF2-40B4-BE49-F238E27FC236}">
                  <a16:creationId xmlns:a16="http://schemas.microsoft.com/office/drawing/2014/main" id="{9BCB51C8-C011-A25E-633A-20206B83D842}"/>
                </a:ext>
              </a:extLst>
            </p:cNvPr>
            <p:cNvSpPr/>
            <p:nvPr/>
          </p:nvSpPr>
          <p:spPr bwMode="gray">
            <a:xfrm>
              <a:off x="8190579" y="601177"/>
              <a:ext cx="1146935" cy="161807"/>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緑政土木局所管システム</a:t>
              </a:r>
              <a:endParaRPr kumimoji="1" lang="en-US" altLang="ja-JP" sz="800" b="1">
                <a:solidFill>
                  <a:prstClr val="black"/>
                </a:solidFill>
                <a:latin typeface="+mn-ea"/>
                <a:cs typeface="+mn-cs"/>
              </a:endParaRPr>
            </a:p>
          </p:txBody>
        </p:sp>
        <p:sp>
          <p:nvSpPr>
            <p:cNvPr id="63" name="正方形/長方形 33">
              <a:extLst>
                <a:ext uri="{FF2B5EF4-FFF2-40B4-BE49-F238E27FC236}">
                  <a16:creationId xmlns:a16="http://schemas.microsoft.com/office/drawing/2014/main" id="{CC04B922-B1DD-4EA6-D64F-95BBC5B0616E}"/>
                </a:ext>
              </a:extLst>
            </p:cNvPr>
            <p:cNvSpPr/>
            <p:nvPr/>
          </p:nvSpPr>
          <p:spPr bwMode="gray">
            <a:xfrm>
              <a:off x="8190579" y="777738"/>
              <a:ext cx="1146935" cy="161807"/>
            </a:xfrm>
            <a:prstGeom prst="rect">
              <a:avLst/>
            </a:prstGeom>
            <a:solidFill>
              <a:schemeClr val="accent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他局所管システム</a:t>
              </a:r>
              <a:endParaRPr kumimoji="1" lang="en-US" altLang="ja-JP" sz="800" b="1">
                <a:solidFill>
                  <a:prstClr val="black"/>
                </a:solidFill>
                <a:latin typeface="+mn-ea"/>
                <a:cs typeface="+mn-cs"/>
              </a:endParaRPr>
            </a:p>
          </p:txBody>
        </p:sp>
        <p:sp>
          <p:nvSpPr>
            <p:cNvPr id="64" name="正方形/長方形 33">
              <a:extLst>
                <a:ext uri="{FF2B5EF4-FFF2-40B4-BE49-F238E27FC236}">
                  <a16:creationId xmlns:a16="http://schemas.microsoft.com/office/drawing/2014/main" id="{35C76E1A-AF25-69CD-3340-E901848709E7}"/>
                </a:ext>
              </a:extLst>
            </p:cNvPr>
            <p:cNvSpPr/>
            <p:nvPr/>
          </p:nvSpPr>
          <p:spPr bwMode="gray">
            <a:xfrm>
              <a:off x="8190578" y="954298"/>
              <a:ext cx="1146935" cy="161807"/>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800" b="1">
                  <a:solidFill>
                    <a:prstClr val="black"/>
                  </a:solidFill>
                  <a:latin typeface="+mn-ea"/>
                  <a:cs typeface="+mn-cs"/>
                </a:rPr>
                <a:t>外部所管システム</a:t>
              </a:r>
              <a:endParaRPr kumimoji="1" lang="en-US" altLang="ja-JP" sz="800" b="1">
                <a:solidFill>
                  <a:prstClr val="black"/>
                </a:solidFill>
                <a:latin typeface="+mn-ea"/>
                <a:cs typeface="+mn-cs"/>
              </a:endParaRPr>
            </a:p>
          </p:txBody>
        </p:sp>
        <p:sp>
          <p:nvSpPr>
            <p:cNvPr id="65" name="正方形/長方形 64">
              <a:extLst>
                <a:ext uri="{FF2B5EF4-FFF2-40B4-BE49-F238E27FC236}">
                  <a16:creationId xmlns:a16="http://schemas.microsoft.com/office/drawing/2014/main" id="{79808E82-B7C1-37D1-91AC-F37051673D49}"/>
                </a:ext>
              </a:extLst>
            </p:cNvPr>
            <p:cNvSpPr/>
            <p:nvPr/>
          </p:nvSpPr>
          <p:spPr bwMode="gray">
            <a:xfrm>
              <a:off x="8011222" y="497470"/>
              <a:ext cx="1492856" cy="670394"/>
            </a:xfrm>
            <a:prstGeom prst="rect">
              <a:avLst/>
            </a:prstGeom>
            <a:noFill/>
            <a:ln w="12700" algn="ctr">
              <a:solidFill>
                <a:schemeClr val="bg1">
                  <a:lumMod val="85000"/>
                </a:schemeClr>
              </a:solidFill>
              <a:miter lim="800000"/>
              <a:headEnd/>
              <a:tailEnd/>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900" b="0" i="0" u="none" strike="noStrike" kern="1200" cap="none" spc="0" normalizeH="0" baseline="0" noProof="0">
                  <a:ln>
                    <a:noFill/>
                  </a:ln>
                  <a:solidFill>
                    <a:prstClr val="black"/>
                  </a:solidFill>
                  <a:effectLst/>
                  <a:uLnTx/>
                  <a:uFillTx/>
                  <a:latin typeface="+mn-lt"/>
                  <a:ea typeface="+mn-ea"/>
                  <a:cs typeface="+mn-cs"/>
                </a:rPr>
                <a:t>[</a:t>
              </a:r>
              <a:r>
                <a:rPr kumimoji="1" lang="ja-JP" altLang="en-US" sz="900" b="0" i="0" u="none" strike="noStrike" kern="1200" cap="none" spc="0" normalizeH="0" baseline="0" noProof="0">
                  <a:ln>
                    <a:noFill/>
                  </a:ln>
                  <a:solidFill>
                    <a:prstClr val="black"/>
                  </a:solidFill>
                  <a:effectLst/>
                  <a:uLnTx/>
                  <a:uFillTx/>
                  <a:latin typeface="+mn-lt"/>
                  <a:ea typeface="+mn-ea"/>
                  <a:cs typeface="+mn-cs"/>
                </a:rPr>
                <a:t>凡例</a:t>
              </a:r>
              <a:r>
                <a:rPr kumimoji="1" lang="en-US" altLang="ja-JP" sz="900" b="0" i="0" u="none" strike="noStrike" kern="1200" cap="none" spc="0" normalizeH="0" baseline="0" noProof="0">
                  <a:ln>
                    <a:noFill/>
                  </a:ln>
                  <a:solidFill>
                    <a:prstClr val="black"/>
                  </a:solidFill>
                  <a:effectLst/>
                  <a:uLnTx/>
                  <a:uFillTx/>
                  <a:latin typeface="+mn-lt"/>
                  <a:ea typeface="+mn-ea"/>
                  <a:cs typeface="+mn-cs"/>
                </a:rPr>
                <a:t>】</a:t>
              </a:r>
              <a:endParaRPr kumimoji="1" lang="ja-JP" altLang="en-US" sz="900" b="0" i="0" u="none" strike="noStrike" kern="1200" cap="none" spc="0" normalizeH="0" baseline="0" noProof="0">
                <a:ln>
                  <a:noFill/>
                </a:ln>
                <a:solidFill>
                  <a:prstClr val="black"/>
                </a:solidFill>
                <a:effectLst/>
                <a:uLnTx/>
                <a:uFillTx/>
                <a:latin typeface="+mn-lt"/>
                <a:ea typeface="+mn-ea"/>
                <a:cs typeface="+mn-cs"/>
              </a:endParaRPr>
            </a:p>
          </p:txBody>
        </p:sp>
      </p:grpSp>
      <p:sp>
        <p:nvSpPr>
          <p:cNvPr id="47" name="正方形/長方形 46">
            <a:extLst>
              <a:ext uri="{FF2B5EF4-FFF2-40B4-BE49-F238E27FC236}">
                <a16:creationId xmlns:a16="http://schemas.microsoft.com/office/drawing/2014/main" id="{F7C1F9A8-F2A9-3B29-3E93-0E0E120C8B2B}"/>
              </a:ext>
            </a:extLst>
          </p:cNvPr>
          <p:cNvSpPr/>
          <p:nvPr/>
        </p:nvSpPr>
        <p:spPr bwMode="gray">
          <a:xfrm>
            <a:off x="315589" y="1450439"/>
            <a:ext cx="9311958" cy="5184000"/>
          </a:xfrm>
          <a:prstGeom prst="rect">
            <a:avLst/>
          </a:prstGeom>
          <a:noFill/>
          <a:ln w="28575"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 name="フッター プレースホルダー 1">
            <a:extLst>
              <a:ext uri="{FF2B5EF4-FFF2-40B4-BE49-F238E27FC236}">
                <a16:creationId xmlns:a16="http://schemas.microsoft.com/office/drawing/2014/main" id="{DCEA6820-717C-CEF7-4FBA-44CADCD6604D}"/>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AE96FEFC-A60C-D97B-5A23-268ECF781F6D}"/>
              </a:ext>
            </a:extLst>
          </p:cNvPr>
          <p:cNvSpPr>
            <a:spLocks noGrp="1"/>
          </p:cNvSpPr>
          <p:nvPr>
            <p:ph type="sldNum" sz="quarter" idx="11"/>
          </p:nvPr>
        </p:nvSpPr>
        <p:spPr/>
        <p:txBody>
          <a:bodyPr/>
          <a:lstStyle/>
          <a:p>
            <a:fld id="{AA5FCFE5-FE56-4EF1-80A8-07776887C2A1}" type="slidenum">
              <a:rPr lang="ja-JP" altLang="en-US" smtClean="0"/>
              <a:pPr/>
              <a:t>33</a:t>
            </a:fld>
            <a:endParaRPr lang="ja-JP" altLang="en-US"/>
          </a:p>
        </p:txBody>
      </p:sp>
      <p:sp>
        <p:nvSpPr>
          <p:cNvPr id="4" name="テキスト プレースホルダー 3">
            <a:extLst>
              <a:ext uri="{FF2B5EF4-FFF2-40B4-BE49-F238E27FC236}">
                <a16:creationId xmlns:a16="http://schemas.microsoft.com/office/drawing/2014/main" id="{FFA5B3BD-0284-7473-63CC-43D98BEFCD9D}"/>
              </a:ext>
            </a:extLst>
          </p:cNvPr>
          <p:cNvSpPr>
            <a:spLocks noGrp="1"/>
          </p:cNvSpPr>
          <p:nvPr>
            <p:ph type="body" sz="quarter" idx="15"/>
          </p:nvPr>
        </p:nvSpPr>
        <p:spPr/>
        <p:txBody>
          <a:bodyPr/>
          <a:lstStyle/>
          <a:p>
            <a:r>
              <a:rPr lang="ja-JP" altLang="en-US">
                <a:latin typeface="+mn-ea"/>
              </a:rPr>
              <a:t>各システムの位置づけ（３</a:t>
            </a:r>
            <a:r>
              <a:rPr lang="en-US" altLang="ja-JP">
                <a:latin typeface="+mn-ea"/>
              </a:rPr>
              <a:t>/</a:t>
            </a:r>
            <a:r>
              <a:rPr lang="ja-JP" altLang="en-US">
                <a:latin typeface="+mn-ea"/>
              </a:rPr>
              <a:t>３）</a:t>
            </a:r>
          </a:p>
        </p:txBody>
      </p:sp>
      <p:sp>
        <p:nvSpPr>
          <p:cNvPr id="5" name="タイトル 4">
            <a:extLst>
              <a:ext uri="{FF2B5EF4-FFF2-40B4-BE49-F238E27FC236}">
                <a16:creationId xmlns:a16="http://schemas.microsoft.com/office/drawing/2014/main" id="{76E53AE1-A5C7-C73A-DC40-B6B3735E00A8}"/>
              </a:ext>
            </a:extLst>
          </p:cNvPr>
          <p:cNvSpPr>
            <a:spLocks noGrp="1"/>
          </p:cNvSpPr>
          <p:nvPr>
            <p:ph type="title"/>
          </p:nvPr>
        </p:nvSpPr>
        <p:spPr/>
        <p:txBody>
          <a:bodyPr/>
          <a:lstStyle/>
          <a:p>
            <a:r>
              <a:rPr lang="ja-JP" altLang="en-US">
                <a:latin typeface="+mn-ea"/>
              </a:rPr>
              <a:t>職員ポータルや</a:t>
            </a:r>
            <a:r>
              <a:rPr lang="en-US" altLang="ja-JP">
                <a:latin typeface="+mn-ea"/>
              </a:rPr>
              <a:t>FAQ</a:t>
            </a:r>
            <a:r>
              <a:rPr lang="ja-JP" altLang="en-US">
                <a:latin typeface="+mn-ea"/>
              </a:rPr>
              <a:t>システムには、許可に関するマニュアルや業務内容、過去事例の掲載を予定している。 （本ページのシステムについては、継続検討中）</a:t>
            </a:r>
            <a:endParaRPr kumimoji="1" lang="ja-JP" altLang="en-US"/>
          </a:p>
        </p:txBody>
      </p:sp>
      <p:sp>
        <p:nvSpPr>
          <p:cNvPr id="6" name="正方形/長方形 5">
            <a:extLst>
              <a:ext uri="{FF2B5EF4-FFF2-40B4-BE49-F238E27FC236}">
                <a16:creationId xmlns:a16="http://schemas.microsoft.com/office/drawing/2014/main" id="{1F2658B3-A539-41FF-63FD-ED8B6CACBC9C}"/>
              </a:ext>
            </a:extLst>
          </p:cNvPr>
          <p:cNvSpPr/>
          <p:nvPr/>
        </p:nvSpPr>
        <p:spPr bwMode="gray">
          <a:xfrm>
            <a:off x="415921" y="2614026"/>
            <a:ext cx="432000" cy="982394"/>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主な</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機能</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7" name="正方形/長方形 6">
            <a:extLst>
              <a:ext uri="{FF2B5EF4-FFF2-40B4-BE49-F238E27FC236}">
                <a16:creationId xmlns:a16="http://schemas.microsoft.com/office/drawing/2014/main" id="{55AD7137-9952-D815-DB2A-CDC59DB99F95}"/>
              </a:ext>
            </a:extLst>
          </p:cNvPr>
          <p:cNvSpPr/>
          <p:nvPr/>
        </p:nvSpPr>
        <p:spPr bwMode="gray">
          <a:xfrm>
            <a:off x="415921" y="3641823"/>
            <a:ext cx="432000" cy="936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a:solidFill>
                  <a:prstClr val="black"/>
                </a:solidFill>
                <a:latin typeface="+mn-ea"/>
              </a:rPr>
              <a:t>利用者・</a:t>
            </a:r>
            <a:endParaRPr kumimoji="1" lang="en-US" altLang="ja-JP" sz="1000">
              <a:solidFill>
                <a:prstClr val="black"/>
              </a:solidFill>
              <a:latin typeface="+mn-ea"/>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利用環境</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8" name="正方形/長方形 7">
            <a:extLst>
              <a:ext uri="{FF2B5EF4-FFF2-40B4-BE49-F238E27FC236}">
                <a16:creationId xmlns:a16="http://schemas.microsoft.com/office/drawing/2014/main" id="{2AB4C558-5B14-BB4C-9400-A7D6A83B245C}"/>
              </a:ext>
            </a:extLst>
          </p:cNvPr>
          <p:cNvSpPr/>
          <p:nvPr/>
        </p:nvSpPr>
        <p:spPr bwMode="gray">
          <a:xfrm>
            <a:off x="415921" y="1824142"/>
            <a:ext cx="432000" cy="764278"/>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システム</a:t>
            </a:r>
            <a:br>
              <a:rPr kumimoji="1" lang="en-US" altLang="ja-JP" sz="1000" b="0" i="0" u="none" strike="noStrike" kern="1200" cap="none" spc="0" normalizeH="0" baseline="0" noProof="0">
                <a:ln>
                  <a:noFill/>
                </a:ln>
                <a:solidFill>
                  <a:prstClr val="black"/>
                </a:solidFill>
                <a:effectLst/>
                <a:uLnTx/>
                <a:uFillTx/>
                <a:latin typeface="+mn-ea"/>
                <a:cs typeface="Arial" charset="0"/>
              </a:rPr>
            </a:br>
            <a:r>
              <a:rPr kumimoji="1" lang="ja-JP" altLang="en-US" sz="1000" b="0" i="0" u="none" strike="noStrike" kern="1200" cap="none" spc="0" normalizeH="0" baseline="0" noProof="0">
                <a:ln>
                  <a:noFill/>
                </a:ln>
                <a:solidFill>
                  <a:prstClr val="black"/>
                </a:solidFill>
                <a:effectLst/>
                <a:uLnTx/>
                <a:uFillTx/>
                <a:latin typeface="+mn-ea"/>
                <a:cs typeface="Arial" charset="0"/>
              </a:rPr>
              <a:t>役割・概要</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9" name="正方形/長方形 8">
            <a:extLst>
              <a:ext uri="{FF2B5EF4-FFF2-40B4-BE49-F238E27FC236}">
                <a16:creationId xmlns:a16="http://schemas.microsoft.com/office/drawing/2014/main" id="{CD4AB488-52A3-335E-D6C9-30813EEFF5EF}"/>
              </a:ext>
            </a:extLst>
          </p:cNvPr>
          <p:cNvSpPr/>
          <p:nvPr/>
        </p:nvSpPr>
        <p:spPr bwMode="gray">
          <a:xfrm>
            <a:off x="415921" y="4620976"/>
            <a:ext cx="432000" cy="864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0" i="0" u="none" strike="noStrike" kern="1200" cap="none" spc="0" normalizeH="0" baseline="0" noProof="0">
                <a:ln>
                  <a:noFill/>
                </a:ln>
                <a:solidFill>
                  <a:prstClr val="black"/>
                </a:solidFill>
                <a:effectLst/>
                <a:uLnTx/>
                <a:uFillTx/>
                <a:latin typeface="+mn-ea"/>
                <a:cs typeface="Arial" charset="0"/>
              </a:rPr>
              <a:t>連携</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a:solidFill>
                  <a:prstClr val="black"/>
                </a:solidFill>
                <a:latin typeface="+mn-ea"/>
              </a:rPr>
              <a:t>システム</a:t>
            </a:r>
            <a:endParaRPr kumimoji="1" lang="en-US" altLang="ja-JP" sz="1000" b="0" i="0" u="none" strike="noStrike" kern="1200" cap="none" spc="0" normalizeH="0" baseline="0" noProof="0">
              <a:ln>
                <a:noFill/>
              </a:ln>
              <a:solidFill>
                <a:prstClr val="black"/>
              </a:solidFill>
              <a:effectLst/>
              <a:uLnTx/>
              <a:uFillTx/>
              <a:latin typeface="+mn-ea"/>
              <a:cs typeface="Arial" charset="0"/>
            </a:endParaRPr>
          </a:p>
        </p:txBody>
      </p:sp>
      <p:sp>
        <p:nvSpPr>
          <p:cNvPr id="10" name="正方形/長方形 9">
            <a:extLst>
              <a:ext uri="{FF2B5EF4-FFF2-40B4-BE49-F238E27FC236}">
                <a16:creationId xmlns:a16="http://schemas.microsoft.com/office/drawing/2014/main" id="{258C160E-D411-25C5-C0F0-1DCDC2E96B7F}"/>
              </a:ext>
            </a:extLst>
          </p:cNvPr>
          <p:cNvSpPr/>
          <p:nvPr/>
        </p:nvSpPr>
        <p:spPr bwMode="gray">
          <a:xfrm>
            <a:off x="415921" y="5522227"/>
            <a:ext cx="432000" cy="1080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a:solidFill>
                  <a:prstClr val="black"/>
                </a:solidFill>
                <a:latin typeface="+mn-ea"/>
              </a:rPr>
              <a:t>留意事項</a:t>
            </a:r>
            <a:endParaRPr kumimoji="1" lang="en-US" altLang="ja-JP" sz="1000">
              <a:solidFill>
                <a:prstClr val="black"/>
              </a:solidFill>
              <a:latin typeface="+mn-ea"/>
            </a:endParaRPr>
          </a:p>
        </p:txBody>
      </p:sp>
      <p:sp>
        <p:nvSpPr>
          <p:cNvPr id="11" name="正方形/長方形 10">
            <a:extLst>
              <a:ext uri="{FF2B5EF4-FFF2-40B4-BE49-F238E27FC236}">
                <a16:creationId xmlns:a16="http://schemas.microsoft.com/office/drawing/2014/main" id="{53C25453-E181-C82B-E15B-EA6E2F245533}"/>
              </a:ext>
            </a:extLst>
          </p:cNvPr>
          <p:cNvSpPr/>
          <p:nvPr/>
        </p:nvSpPr>
        <p:spPr bwMode="gray">
          <a:xfrm>
            <a:off x="5080913" y="2588420"/>
            <a:ext cx="1080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起案書、協議書、許可</a:t>
            </a:r>
            <a:r>
              <a:rPr kumimoji="1" lang="ja-JP" altLang="en-US" sz="1000">
                <a:latin typeface="+mn-ea"/>
              </a:rPr>
              <a:t>書</a:t>
            </a:r>
            <a:r>
              <a:rPr kumimoji="1" lang="ja-JP" altLang="en-US" sz="1000">
                <a:solidFill>
                  <a:prstClr val="black"/>
                </a:solidFill>
                <a:latin typeface="+mn-ea"/>
              </a:rPr>
              <a:t>作成（起案・決裁ワークフロー機能）</a:t>
            </a:r>
            <a:endParaRPr kumimoji="1" lang="en-US" altLang="ja-JP" sz="1000">
              <a:solidFill>
                <a:prstClr val="black"/>
              </a:solidFill>
              <a:latin typeface="+mn-ea"/>
            </a:endParaRPr>
          </a:p>
        </p:txBody>
      </p:sp>
      <p:sp>
        <p:nvSpPr>
          <p:cNvPr id="12" name="正方形/長方形 33">
            <a:extLst>
              <a:ext uri="{FF2B5EF4-FFF2-40B4-BE49-F238E27FC236}">
                <a16:creationId xmlns:a16="http://schemas.microsoft.com/office/drawing/2014/main" id="{A8201FD9-0992-0150-957B-6DAEFB604CEE}"/>
              </a:ext>
            </a:extLst>
          </p:cNvPr>
          <p:cNvSpPr/>
          <p:nvPr/>
        </p:nvSpPr>
        <p:spPr bwMode="gray">
          <a:xfrm>
            <a:off x="5080913" y="1486627"/>
            <a:ext cx="1080000" cy="303864"/>
          </a:xfrm>
          <a:prstGeom prst="rect">
            <a:avLst/>
          </a:prstGeom>
          <a:solidFill>
            <a:schemeClr val="accent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b="1">
                <a:solidFill>
                  <a:prstClr val="black"/>
                </a:solidFill>
                <a:latin typeface="+mn-ea"/>
                <a:cs typeface="+mn-cs"/>
              </a:rPr>
              <a:t>文書管理システム</a:t>
            </a:r>
            <a:endParaRPr kumimoji="1" lang="en-US" altLang="ja-JP" sz="1100" b="1">
              <a:solidFill>
                <a:prstClr val="black"/>
              </a:solidFill>
              <a:latin typeface="+mn-ea"/>
              <a:cs typeface="+mn-cs"/>
            </a:endParaRPr>
          </a:p>
        </p:txBody>
      </p:sp>
      <p:sp>
        <p:nvSpPr>
          <p:cNvPr id="13" name="正方形/長方形 12">
            <a:extLst>
              <a:ext uri="{FF2B5EF4-FFF2-40B4-BE49-F238E27FC236}">
                <a16:creationId xmlns:a16="http://schemas.microsoft.com/office/drawing/2014/main" id="{0E469EEC-8D91-901A-B493-7203A86D8E2A}"/>
              </a:ext>
            </a:extLst>
          </p:cNvPr>
          <p:cNvSpPr/>
          <p:nvPr/>
        </p:nvSpPr>
        <p:spPr bwMode="gray">
          <a:xfrm>
            <a:off x="5080913" y="1824142"/>
            <a:ext cx="108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defTabSz="990564" fontAlgn="auto">
              <a:spcBef>
                <a:spcPts val="0"/>
              </a:spcBef>
              <a:spcAft>
                <a:spcPts val="0"/>
              </a:spcAft>
              <a:buSzPct val="100000"/>
              <a:defRPr/>
            </a:pPr>
            <a:r>
              <a:rPr kumimoji="1" lang="ja-JP" altLang="en-US" sz="1000">
                <a:solidFill>
                  <a:prstClr val="black"/>
                </a:solidFill>
                <a:latin typeface="+mn-ea"/>
              </a:rPr>
              <a:t>市民や事業者から受け付けた申請許可内容の起案・決裁を行う</a:t>
            </a:r>
          </a:p>
        </p:txBody>
      </p:sp>
      <p:sp>
        <p:nvSpPr>
          <p:cNvPr id="14" name="正方形/長方形 13">
            <a:extLst>
              <a:ext uri="{FF2B5EF4-FFF2-40B4-BE49-F238E27FC236}">
                <a16:creationId xmlns:a16="http://schemas.microsoft.com/office/drawing/2014/main" id="{D964BD2D-73D5-7454-9924-DCFF59C04F26}"/>
              </a:ext>
            </a:extLst>
          </p:cNvPr>
          <p:cNvSpPr/>
          <p:nvPr/>
        </p:nvSpPr>
        <p:spPr bwMode="gray">
          <a:xfrm>
            <a:off x="5080913" y="3641823"/>
            <a:ext cx="1080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緑政土木局職員（本庁</a:t>
            </a:r>
            <a:r>
              <a:rPr kumimoji="1" lang="en-US" altLang="ja-JP" sz="1000">
                <a:solidFill>
                  <a:prstClr val="black"/>
                </a:solidFill>
                <a:latin typeface="+mn-ea"/>
              </a:rPr>
              <a:t>/</a:t>
            </a:r>
            <a:r>
              <a:rPr kumimoji="1" lang="ja-JP" altLang="en-US" sz="1000">
                <a:solidFill>
                  <a:prstClr val="black"/>
                </a:solidFill>
                <a:latin typeface="+mn-ea"/>
              </a:rPr>
              <a:t>公所）</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ガバメントクラウド</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ブラウザでの利用</a:t>
            </a:r>
            <a:endParaRPr kumimoji="1" lang="en-US" altLang="ja-JP" sz="1000">
              <a:solidFill>
                <a:prstClr val="black"/>
              </a:solidFill>
              <a:latin typeface="+mn-ea"/>
            </a:endParaRPr>
          </a:p>
        </p:txBody>
      </p:sp>
      <p:sp>
        <p:nvSpPr>
          <p:cNvPr id="15" name="正方形/長方形 14">
            <a:extLst>
              <a:ext uri="{FF2B5EF4-FFF2-40B4-BE49-F238E27FC236}">
                <a16:creationId xmlns:a16="http://schemas.microsoft.com/office/drawing/2014/main" id="{3E59728A-FDAC-0AB3-5B31-E5BB90B2DC52}"/>
              </a:ext>
            </a:extLst>
          </p:cNvPr>
          <p:cNvSpPr/>
          <p:nvPr/>
        </p:nvSpPr>
        <p:spPr bwMode="gray">
          <a:xfrm>
            <a:off x="5080913" y="4620976"/>
            <a:ext cx="1080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許可システム</a:t>
            </a:r>
            <a:endParaRPr kumimoji="1" lang="en-US" altLang="ja-JP" sz="1000">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en-US" altLang="ja-JP" sz="1000">
                <a:latin typeface="+mn-ea"/>
              </a:rPr>
              <a:t>※</a:t>
            </a:r>
            <a:r>
              <a:rPr kumimoji="1" lang="ja-JP" altLang="en-US" sz="1000">
                <a:latin typeface="+mn-ea"/>
              </a:rPr>
              <a:t>連携方法については要協議</a:t>
            </a:r>
            <a:endParaRPr kumimoji="1" lang="en-US" altLang="ja-JP" sz="1000">
              <a:latin typeface="+mn-ea"/>
            </a:endParaRPr>
          </a:p>
        </p:txBody>
      </p:sp>
      <p:sp>
        <p:nvSpPr>
          <p:cNvPr id="16" name="正方形/長方形 15">
            <a:extLst>
              <a:ext uri="{FF2B5EF4-FFF2-40B4-BE49-F238E27FC236}">
                <a16:creationId xmlns:a16="http://schemas.microsoft.com/office/drawing/2014/main" id="{43907B45-0274-3051-FCDC-50BCDDD4F83A}"/>
              </a:ext>
            </a:extLst>
          </p:cNvPr>
          <p:cNvSpPr/>
          <p:nvPr/>
        </p:nvSpPr>
        <p:spPr bwMode="gray">
          <a:xfrm>
            <a:off x="5080913" y="5522227"/>
            <a:ext cx="1080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00">
                <a:latin typeface="+mn-ea"/>
              </a:rPr>
              <a:t>総務局所管システム</a:t>
            </a:r>
            <a:endParaRPr kumimoji="1" lang="en-US" altLang="ja-JP" sz="10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000">
                <a:latin typeface="+mn-ea"/>
              </a:rPr>
              <a:t>文書管理システムで現行と同様に局内決裁を実施想定</a:t>
            </a:r>
            <a:endParaRPr kumimoji="1" lang="en-US" altLang="ja-JP" sz="1000">
              <a:latin typeface="+mn-ea"/>
            </a:endParaRPr>
          </a:p>
        </p:txBody>
      </p:sp>
      <p:sp>
        <p:nvSpPr>
          <p:cNvPr id="17" name="正方形/長方形 33">
            <a:extLst>
              <a:ext uri="{FF2B5EF4-FFF2-40B4-BE49-F238E27FC236}">
                <a16:creationId xmlns:a16="http://schemas.microsoft.com/office/drawing/2014/main" id="{D937FFA3-E423-B5B9-0539-11E5DE1C5323}"/>
              </a:ext>
            </a:extLst>
          </p:cNvPr>
          <p:cNvSpPr/>
          <p:nvPr/>
        </p:nvSpPr>
        <p:spPr bwMode="gray">
          <a:xfrm>
            <a:off x="6193161" y="1476000"/>
            <a:ext cx="1080000" cy="303864"/>
          </a:xfrm>
          <a:prstGeom prst="rect">
            <a:avLst/>
          </a:prstGeom>
          <a:solidFill>
            <a:schemeClr val="accent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b="1">
                <a:solidFill>
                  <a:prstClr val="black"/>
                </a:solidFill>
                <a:latin typeface="+mn-ea"/>
                <a:cs typeface="+mn-cs"/>
              </a:rPr>
              <a:t>財務会計システム</a:t>
            </a:r>
            <a:endParaRPr kumimoji="1" lang="en-US" altLang="ja-JP" sz="1100" b="1">
              <a:solidFill>
                <a:prstClr val="black"/>
              </a:solidFill>
              <a:latin typeface="+mn-ea"/>
              <a:cs typeface="+mn-cs"/>
            </a:endParaRPr>
          </a:p>
        </p:txBody>
      </p:sp>
      <p:sp>
        <p:nvSpPr>
          <p:cNvPr id="18" name="正方形/長方形 17">
            <a:extLst>
              <a:ext uri="{FF2B5EF4-FFF2-40B4-BE49-F238E27FC236}">
                <a16:creationId xmlns:a16="http://schemas.microsoft.com/office/drawing/2014/main" id="{83DEEC11-958D-2EBA-AAA4-CD11FCD89369}"/>
              </a:ext>
            </a:extLst>
          </p:cNvPr>
          <p:cNvSpPr/>
          <p:nvPr/>
        </p:nvSpPr>
        <p:spPr bwMode="gray">
          <a:xfrm>
            <a:off x="6193161" y="1824142"/>
            <a:ext cx="108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00">
                <a:solidFill>
                  <a:prstClr val="black"/>
                </a:solidFill>
                <a:latin typeface="+mn-ea"/>
              </a:rPr>
              <a:t>名古屋市の会計関連を取り扱うシステム</a:t>
            </a:r>
            <a:endParaRPr kumimoji="1" lang="en-US" altLang="ja-JP" sz="1000">
              <a:solidFill>
                <a:prstClr val="black"/>
              </a:solidFill>
              <a:latin typeface="+mn-ea"/>
            </a:endParaRPr>
          </a:p>
        </p:txBody>
      </p:sp>
      <p:sp>
        <p:nvSpPr>
          <p:cNvPr id="19" name="正方形/長方形 18">
            <a:extLst>
              <a:ext uri="{FF2B5EF4-FFF2-40B4-BE49-F238E27FC236}">
                <a16:creationId xmlns:a16="http://schemas.microsoft.com/office/drawing/2014/main" id="{BC41AAB3-07F3-E94B-AB9B-255911252379}"/>
              </a:ext>
            </a:extLst>
          </p:cNvPr>
          <p:cNvSpPr/>
          <p:nvPr/>
        </p:nvSpPr>
        <p:spPr bwMode="gray">
          <a:xfrm>
            <a:off x="6193161" y="2588420"/>
            <a:ext cx="1080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歳入、歳出等にかかる決裁機能</a:t>
            </a:r>
            <a:endParaRPr kumimoji="1" lang="en-US" altLang="ja-JP" sz="1000">
              <a:latin typeface="+mn-ea"/>
            </a:endParaRPr>
          </a:p>
        </p:txBody>
      </p:sp>
      <p:sp>
        <p:nvSpPr>
          <p:cNvPr id="20" name="正方形/長方形 19">
            <a:extLst>
              <a:ext uri="{FF2B5EF4-FFF2-40B4-BE49-F238E27FC236}">
                <a16:creationId xmlns:a16="http://schemas.microsoft.com/office/drawing/2014/main" id="{B994FF21-76F5-0A6A-0FCB-3B4D81DE48CB}"/>
              </a:ext>
            </a:extLst>
          </p:cNvPr>
          <p:cNvSpPr/>
          <p:nvPr/>
        </p:nvSpPr>
        <p:spPr bwMode="gray">
          <a:xfrm>
            <a:off x="6193161" y="3641823"/>
            <a:ext cx="1080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緑政土木局職員（本庁</a:t>
            </a:r>
            <a:r>
              <a:rPr kumimoji="1" lang="en-US" altLang="ja-JP" sz="1000">
                <a:solidFill>
                  <a:prstClr val="black"/>
                </a:solidFill>
                <a:latin typeface="+mn-ea"/>
              </a:rPr>
              <a:t>/</a:t>
            </a:r>
            <a:r>
              <a:rPr kumimoji="1" lang="ja-JP" altLang="en-US" sz="1000">
                <a:solidFill>
                  <a:prstClr val="black"/>
                </a:solidFill>
                <a:latin typeface="+mn-ea"/>
              </a:rPr>
              <a:t>公所）</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オンプレミス（外部センター）</a:t>
            </a:r>
            <a:endParaRPr kumimoji="1" lang="en-US" altLang="ja-JP" sz="1000">
              <a:solidFill>
                <a:prstClr val="black"/>
              </a:solidFill>
              <a:latin typeface="+mn-ea"/>
            </a:endParaRPr>
          </a:p>
        </p:txBody>
      </p:sp>
      <p:sp>
        <p:nvSpPr>
          <p:cNvPr id="21" name="正方形/長方形 20">
            <a:extLst>
              <a:ext uri="{FF2B5EF4-FFF2-40B4-BE49-F238E27FC236}">
                <a16:creationId xmlns:a16="http://schemas.microsoft.com/office/drawing/2014/main" id="{CC88BBF1-9E13-4366-4B00-A345DA1E4B6B}"/>
              </a:ext>
            </a:extLst>
          </p:cNvPr>
          <p:cNvSpPr/>
          <p:nvPr/>
        </p:nvSpPr>
        <p:spPr bwMode="gray">
          <a:xfrm>
            <a:off x="6193161" y="4620976"/>
            <a:ext cx="1080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許可システム</a:t>
            </a:r>
            <a:endParaRPr kumimoji="1" lang="en-US" altLang="ja-JP" sz="1000">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en-US" altLang="ja-JP" sz="1000">
                <a:latin typeface="+mn-ea"/>
              </a:rPr>
              <a:t>※</a:t>
            </a:r>
            <a:r>
              <a:rPr kumimoji="1" lang="ja-JP" altLang="en-US" sz="1000">
                <a:latin typeface="+mn-ea"/>
              </a:rPr>
              <a:t>連携要否や方法については要協議</a:t>
            </a:r>
            <a:endParaRPr kumimoji="1" lang="en-US" altLang="ja-JP" sz="1000">
              <a:latin typeface="+mn-ea"/>
            </a:endParaRPr>
          </a:p>
        </p:txBody>
      </p:sp>
      <p:sp>
        <p:nvSpPr>
          <p:cNvPr id="22" name="正方形/長方形 21">
            <a:extLst>
              <a:ext uri="{FF2B5EF4-FFF2-40B4-BE49-F238E27FC236}">
                <a16:creationId xmlns:a16="http://schemas.microsoft.com/office/drawing/2014/main" id="{9E2DC277-AB67-35A3-6540-CD07618AF7BB}"/>
              </a:ext>
            </a:extLst>
          </p:cNvPr>
          <p:cNvSpPr/>
          <p:nvPr/>
        </p:nvSpPr>
        <p:spPr bwMode="gray">
          <a:xfrm>
            <a:off x="6193161" y="5522227"/>
            <a:ext cx="1080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000">
                <a:latin typeface="+mn-ea"/>
              </a:rPr>
              <a:t>財政局所管システム</a:t>
            </a:r>
            <a:endParaRPr kumimoji="1" lang="en-US" altLang="ja-JP" sz="1000">
              <a:latin typeface="+mn-ea"/>
            </a:endParaRPr>
          </a:p>
        </p:txBody>
      </p:sp>
      <p:sp>
        <p:nvSpPr>
          <p:cNvPr id="29" name="正方形/長方形 28">
            <a:extLst>
              <a:ext uri="{FF2B5EF4-FFF2-40B4-BE49-F238E27FC236}">
                <a16:creationId xmlns:a16="http://schemas.microsoft.com/office/drawing/2014/main" id="{311D7049-A92B-D366-47B4-F9166FDC1AEB}"/>
              </a:ext>
            </a:extLst>
          </p:cNvPr>
          <p:cNvSpPr/>
          <p:nvPr/>
        </p:nvSpPr>
        <p:spPr bwMode="gray">
          <a:xfrm>
            <a:off x="7305409" y="2588420"/>
            <a:ext cx="1080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電子申告</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納税</a:t>
            </a:r>
            <a:endParaRPr kumimoji="1" lang="en-US" altLang="ja-JP" sz="1000">
              <a:solidFill>
                <a:prstClr val="black"/>
              </a:solidFill>
              <a:latin typeface="+mn-ea"/>
            </a:endParaRPr>
          </a:p>
        </p:txBody>
      </p:sp>
      <p:sp>
        <p:nvSpPr>
          <p:cNvPr id="30" name="正方形/長方形 33">
            <a:extLst>
              <a:ext uri="{FF2B5EF4-FFF2-40B4-BE49-F238E27FC236}">
                <a16:creationId xmlns:a16="http://schemas.microsoft.com/office/drawing/2014/main" id="{8D910CB1-59D0-B07A-BD46-D7961337E79A}"/>
              </a:ext>
            </a:extLst>
          </p:cNvPr>
          <p:cNvSpPr/>
          <p:nvPr/>
        </p:nvSpPr>
        <p:spPr bwMode="gray">
          <a:xfrm>
            <a:off x="7305409" y="1476000"/>
            <a:ext cx="1080000" cy="303864"/>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100" b="1">
                <a:latin typeface="+mn-ea"/>
              </a:rPr>
              <a:t>eLTAX</a:t>
            </a:r>
          </a:p>
        </p:txBody>
      </p:sp>
      <p:sp>
        <p:nvSpPr>
          <p:cNvPr id="31" name="正方形/長方形 30">
            <a:extLst>
              <a:ext uri="{FF2B5EF4-FFF2-40B4-BE49-F238E27FC236}">
                <a16:creationId xmlns:a16="http://schemas.microsoft.com/office/drawing/2014/main" id="{1DC4A98E-D1D0-69D3-8126-DCCEA42A26B0}"/>
              </a:ext>
            </a:extLst>
          </p:cNvPr>
          <p:cNvSpPr/>
          <p:nvPr/>
        </p:nvSpPr>
        <p:spPr bwMode="gray">
          <a:xfrm>
            <a:off x="7305409" y="1824142"/>
            <a:ext cx="108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defRPr/>
            </a:pPr>
            <a:r>
              <a:rPr kumimoji="1" lang="ja-JP" altLang="en-US" sz="1000" i="0" u="none" strike="noStrike" kern="1200" cap="none" spc="0" normalizeH="0" baseline="0" noProof="0">
                <a:ln>
                  <a:noFill/>
                </a:ln>
                <a:effectLst/>
                <a:uLnTx/>
                <a:uFillTx/>
                <a:latin typeface="+mn-ea"/>
                <a:cs typeface="Arial" charset="0"/>
              </a:rPr>
              <a:t>地方税における手続き等をインターネット上で行うシステム</a:t>
            </a:r>
            <a:endParaRPr kumimoji="1" lang="en-US" altLang="ja-JP" sz="1000" i="0" u="none" strike="noStrike" kern="1200" cap="none" spc="0" normalizeH="0" baseline="0" noProof="0">
              <a:ln>
                <a:noFill/>
              </a:ln>
              <a:effectLst/>
              <a:uLnTx/>
              <a:uFillTx/>
              <a:latin typeface="+mn-ea"/>
              <a:cs typeface="Arial" charset="0"/>
            </a:endParaRPr>
          </a:p>
        </p:txBody>
      </p:sp>
      <p:sp>
        <p:nvSpPr>
          <p:cNvPr id="32" name="正方形/長方形 31">
            <a:extLst>
              <a:ext uri="{FF2B5EF4-FFF2-40B4-BE49-F238E27FC236}">
                <a16:creationId xmlns:a16="http://schemas.microsoft.com/office/drawing/2014/main" id="{4195CAC9-B600-A976-046C-A0BBABCDBF79}"/>
              </a:ext>
            </a:extLst>
          </p:cNvPr>
          <p:cNvSpPr/>
          <p:nvPr/>
        </p:nvSpPr>
        <p:spPr bwMode="gray">
          <a:xfrm>
            <a:off x="7305409" y="3641823"/>
            <a:ext cx="1080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事業者・市民</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インターネット環境</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ブラウザでの利用</a:t>
            </a:r>
            <a:endParaRPr kumimoji="1" lang="en-US" altLang="ja-JP" sz="1000">
              <a:solidFill>
                <a:prstClr val="black"/>
              </a:solidFill>
              <a:latin typeface="+mn-ea"/>
            </a:endParaRPr>
          </a:p>
        </p:txBody>
      </p:sp>
      <p:sp>
        <p:nvSpPr>
          <p:cNvPr id="33" name="正方形/長方形 32">
            <a:extLst>
              <a:ext uri="{FF2B5EF4-FFF2-40B4-BE49-F238E27FC236}">
                <a16:creationId xmlns:a16="http://schemas.microsoft.com/office/drawing/2014/main" id="{ED324A7D-077E-41BD-F4A9-8447E38E12B7}"/>
              </a:ext>
            </a:extLst>
          </p:cNvPr>
          <p:cNvSpPr/>
          <p:nvPr/>
        </p:nvSpPr>
        <p:spPr bwMode="gray">
          <a:xfrm>
            <a:off x="7305409" y="4620976"/>
            <a:ext cx="1080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defTabSz="990564" fontAlgn="auto">
              <a:spcBef>
                <a:spcPts val="0"/>
              </a:spcBef>
              <a:spcAft>
                <a:spcPts val="0"/>
              </a:spcAft>
              <a:buSzPct val="100000"/>
              <a:defRPr/>
            </a:pPr>
            <a:r>
              <a:rPr kumimoji="1" lang="en-US" altLang="ja-JP" sz="1000">
                <a:latin typeface="+mn-ea"/>
              </a:rPr>
              <a:t>―</a:t>
            </a:r>
          </a:p>
        </p:txBody>
      </p:sp>
      <p:sp>
        <p:nvSpPr>
          <p:cNvPr id="34" name="正方形/長方形 33">
            <a:extLst>
              <a:ext uri="{FF2B5EF4-FFF2-40B4-BE49-F238E27FC236}">
                <a16:creationId xmlns:a16="http://schemas.microsoft.com/office/drawing/2014/main" id="{DFD25107-CB77-07D8-8934-A04F13CEE493}"/>
              </a:ext>
            </a:extLst>
          </p:cNvPr>
          <p:cNvSpPr/>
          <p:nvPr/>
        </p:nvSpPr>
        <p:spPr bwMode="gray">
          <a:xfrm>
            <a:off x="7305409" y="5522227"/>
            <a:ext cx="1080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国の所管システム連携はしない。</a:t>
            </a:r>
            <a:r>
              <a:rPr kumimoji="1" lang="en-US" altLang="ja-JP" sz="1000" err="1">
                <a:solidFill>
                  <a:prstClr val="black"/>
                </a:solidFill>
                <a:latin typeface="+mn-ea"/>
              </a:rPr>
              <a:t>eLTAX</a:t>
            </a:r>
            <a:r>
              <a:rPr kumimoji="1" lang="ja-JP" altLang="en-US" sz="1000">
                <a:solidFill>
                  <a:prstClr val="black"/>
                </a:solidFill>
                <a:latin typeface="+mn-ea"/>
              </a:rPr>
              <a:t>から受領し、会計室が振り分けたファイルを手動取込想定</a:t>
            </a:r>
            <a:endParaRPr kumimoji="1" lang="en-US" altLang="ja-JP" sz="1000">
              <a:solidFill>
                <a:prstClr val="black"/>
              </a:solidFill>
              <a:latin typeface="+mn-ea"/>
            </a:endParaRPr>
          </a:p>
        </p:txBody>
      </p:sp>
      <p:sp>
        <p:nvSpPr>
          <p:cNvPr id="35" name="正方形/長方形 34">
            <a:extLst>
              <a:ext uri="{FF2B5EF4-FFF2-40B4-BE49-F238E27FC236}">
                <a16:creationId xmlns:a16="http://schemas.microsoft.com/office/drawing/2014/main" id="{D54AEB67-1387-6B22-BB23-7656F52F54A2}"/>
              </a:ext>
            </a:extLst>
          </p:cNvPr>
          <p:cNvSpPr/>
          <p:nvPr/>
        </p:nvSpPr>
        <p:spPr bwMode="gray">
          <a:xfrm>
            <a:off x="8417660" y="2588420"/>
            <a:ext cx="1080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職員情報・</a:t>
            </a:r>
            <a:r>
              <a:rPr kumimoji="1" lang="en-US" altLang="ja-JP" sz="1000">
                <a:solidFill>
                  <a:prstClr val="black"/>
                </a:solidFill>
                <a:latin typeface="+mn-ea"/>
              </a:rPr>
              <a:t>ID</a:t>
            </a:r>
            <a:r>
              <a:rPr kumimoji="1" lang="ja-JP" altLang="en-US" sz="1000">
                <a:solidFill>
                  <a:prstClr val="black"/>
                </a:solidFill>
                <a:latin typeface="+mn-ea"/>
              </a:rPr>
              <a:t>管理</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認証</a:t>
            </a:r>
            <a:endParaRPr kumimoji="1" lang="en-US" altLang="ja-JP" sz="1000">
              <a:solidFill>
                <a:prstClr val="black"/>
              </a:solidFill>
              <a:latin typeface="+mn-ea"/>
            </a:endParaRPr>
          </a:p>
        </p:txBody>
      </p:sp>
      <p:sp>
        <p:nvSpPr>
          <p:cNvPr id="36" name="正方形/長方形 33">
            <a:extLst>
              <a:ext uri="{FF2B5EF4-FFF2-40B4-BE49-F238E27FC236}">
                <a16:creationId xmlns:a16="http://schemas.microsoft.com/office/drawing/2014/main" id="{0691DBE1-AF19-58A2-90B4-BB4967CC22F7}"/>
              </a:ext>
            </a:extLst>
          </p:cNvPr>
          <p:cNvSpPr/>
          <p:nvPr/>
        </p:nvSpPr>
        <p:spPr bwMode="gray">
          <a:xfrm>
            <a:off x="8417660" y="1476000"/>
            <a:ext cx="1080000" cy="303864"/>
          </a:xfrm>
          <a:prstGeom prst="rect">
            <a:avLst/>
          </a:prstGeom>
          <a:solidFill>
            <a:schemeClr val="accent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b="1">
                <a:solidFill>
                  <a:prstClr val="black"/>
                </a:solidFill>
                <a:latin typeface="+mn-ea"/>
                <a:cs typeface="+mn-cs"/>
              </a:rPr>
              <a:t>職員認証</a:t>
            </a:r>
            <a:endParaRPr kumimoji="1" lang="en-US" altLang="ja-JP" sz="1100" b="1">
              <a:solidFill>
                <a:prstClr val="black"/>
              </a:solidFill>
              <a:latin typeface="+mn-ea"/>
              <a:cs typeface="+mn-cs"/>
            </a:endParaRPr>
          </a:p>
          <a:p>
            <a:pPr algn="ctr" defTabSz="990564" fontAlgn="auto">
              <a:spcBef>
                <a:spcPts val="0"/>
              </a:spcBef>
              <a:spcAft>
                <a:spcPts val="0"/>
              </a:spcAft>
              <a:buSzPct val="100000"/>
            </a:pPr>
            <a:r>
              <a:rPr kumimoji="1" lang="ja-JP" altLang="en-US" sz="1100" b="1">
                <a:solidFill>
                  <a:prstClr val="black"/>
                </a:solidFill>
                <a:latin typeface="+mn-ea"/>
                <a:cs typeface="+mn-cs"/>
              </a:rPr>
              <a:t>システム</a:t>
            </a:r>
            <a:endParaRPr kumimoji="1" lang="en-US" altLang="ja-JP" sz="1100" b="1">
              <a:solidFill>
                <a:prstClr val="black"/>
              </a:solidFill>
              <a:latin typeface="+mn-ea"/>
              <a:cs typeface="+mn-cs"/>
            </a:endParaRPr>
          </a:p>
        </p:txBody>
      </p:sp>
      <p:sp>
        <p:nvSpPr>
          <p:cNvPr id="37" name="正方形/長方形 36">
            <a:extLst>
              <a:ext uri="{FF2B5EF4-FFF2-40B4-BE49-F238E27FC236}">
                <a16:creationId xmlns:a16="http://schemas.microsoft.com/office/drawing/2014/main" id="{2F9FE111-6B2F-10B1-7803-9F9CE6485EC0}"/>
              </a:ext>
            </a:extLst>
          </p:cNvPr>
          <p:cNvSpPr/>
          <p:nvPr/>
        </p:nvSpPr>
        <p:spPr bwMode="gray">
          <a:xfrm>
            <a:off x="8417660" y="1824142"/>
            <a:ext cx="1080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defRPr/>
            </a:pPr>
            <a:r>
              <a:rPr kumimoji="1" lang="ja-JP" altLang="en-US" sz="1000" i="0" u="none" strike="noStrike" kern="1200" cap="none" spc="0" normalizeH="0" baseline="0" noProof="0">
                <a:ln>
                  <a:noFill/>
                </a:ln>
                <a:effectLst/>
                <a:uLnTx/>
                <a:uFillTx/>
                <a:latin typeface="+mn-ea"/>
                <a:cs typeface="Arial" charset="0"/>
              </a:rPr>
              <a:t>名古屋市職員の</a:t>
            </a:r>
            <a:r>
              <a:rPr kumimoji="1" lang="en-US" altLang="ja-JP" sz="1000" i="0" u="none" strike="noStrike" kern="1200" cap="none" spc="0" normalizeH="0" baseline="0" noProof="0">
                <a:ln>
                  <a:noFill/>
                </a:ln>
                <a:effectLst/>
                <a:uLnTx/>
                <a:uFillTx/>
                <a:latin typeface="+mn-ea"/>
                <a:cs typeface="Arial" charset="0"/>
              </a:rPr>
              <a:t>ID</a:t>
            </a:r>
            <a:r>
              <a:rPr kumimoji="1" lang="ja-JP" altLang="en-US" sz="1000" i="0" u="none" strike="noStrike" kern="1200" cap="none" spc="0" normalizeH="0" baseline="0" noProof="0">
                <a:ln>
                  <a:noFill/>
                </a:ln>
                <a:effectLst/>
                <a:uLnTx/>
                <a:uFillTx/>
                <a:latin typeface="+mn-ea"/>
                <a:cs typeface="Arial" charset="0"/>
              </a:rPr>
              <a:t>管理や認証を担う</a:t>
            </a:r>
            <a:endParaRPr kumimoji="1" lang="en-US" altLang="ja-JP" sz="1000" i="0" u="none" strike="noStrike" kern="1200" cap="none" spc="0" normalizeH="0" baseline="0" noProof="0">
              <a:ln>
                <a:noFill/>
              </a:ln>
              <a:effectLst/>
              <a:uLnTx/>
              <a:uFillTx/>
              <a:latin typeface="+mn-ea"/>
              <a:cs typeface="Arial" charset="0"/>
            </a:endParaRPr>
          </a:p>
        </p:txBody>
      </p:sp>
      <p:sp>
        <p:nvSpPr>
          <p:cNvPr id="38" name="正方形/長方形 37">
            <a:extLst>
              <a:ext uri="{FF2B5EF4-FFF2-40B4-BE49-F238E27FC236}">
                <a16:creationId xmlns:a16="http://schemas.microsoft.com/office/drawing/2014/main" id="{C46DC9FA-B956-E308-BBFF-4FDDA6B0DB90}"/>
              </a:ext>
            </a:extLst>
          </p:cNvPr>
          <p:cNvSpPr/>
          <p:nvPr/>
        </p:nvSpPr>
        <p:spPr bwMode="gray">
          <a:xfrm>
            <a:off x="8417660" y="3641823"/>
            <a:ext cx="1080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marR="0" lvl="0" indent="-85725"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00" i="0" u="none" strike="noStrike" kern="1200" cap="none" spc="0" normalizeH="0" baseline="0" noProof="0">
                <a:ln>
                  <a:noFill/>
                </a:ln>
                <a:solidFill>
                  <a:prstClr val="black"/>
                </a:solidFill>
                <a:effectLst/>
                <a:uLnTx/>
                <a:uFillTx/>
                <a:latin typeface="+mn-ea"/>
                <a:cs typeface="Arial" charset="0"/>
              </a:rPr>
              <a:t>緑政土木局職員（本庁</a:t>
            </a:r>
            <a:r>
              <a:rPr kumimoji="1" lang="en-US" altLang="ja-JP" sz="1000" i="0" u="none" strike="noStrike" kern="1200" cap="none" spc="0" normalizeH="0" baseline="0" noProof="0">
                <a:ln>
                  <a:noFill/>
                </a:ln>
                <a:solidFill>
                  <a:prstClr val="black"/>
                </a:solidFill>
                <a:effectLst/>
                <a:uLnTx/>
                <a:uFillTx/>
                <a:latin typeface="+mn-ea"/>
                <a:cs typeface="Arial" charset="0"/>
              </a:rPr>
              <a:t>/</a:t>
            </a:r>
            <a:r>
              <a:rPr kumimoji="1" lang="ja-JP" altLang="en-US" sz="1000" i="0" u="none" strike="noStrike" kern="1200" cap="none" spc="0" normalizeH="0" baseline="0" noProof="0">
                <a:ln>
                  <a:noFill/>
                </a:ln>
                <a:solidFill>
                  <a:prstClr val="black"/>
                </a:solidFill>
                <a:effectLst/>
                <a:uLnTx/>
                <a:uFillTx/>
                <a:latin typeface="+mn-ea"/>
                <a:cs typeface="Arial" charset="0"/>
              </a:rPr>
              <a:t>公所）</a:t>
            </a:r>
            <a:endParaRPr kumimoji="1" lang="en-US" altLang="ja-JP" sz="1000" i="0" u="none" strike="noStrike" kern="1200" cap="none" spc="0" normalizeH="0" baseline="0" noProof="0">
              <a:ln>
                <a:noFill/>
              </a:ln>
              <a:solidFill>
                <a:prstClr val="black"/>
              </a:solidFill>
              <a:effectLst/>
              <a:uLnTx/>
              <a:uFillTx/>
              <a:latin typeface="+mn-ea"/>
              <a:cs typeface="Arial" charset="0"/>
            </a:endParaRPr>
          </a:p>
          <a:p>
            <a:pPr marL="85725" marR="0" lvl="0" indent="-85725"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00" i="0" u="none" strike="noStrike" kern="1200" cap="none" spc="0" normalizeH="0" baseline="0" noProof="0">
                <a:ln>
                  <a:noFill/>
                </a:ln>
                <a:solidFill>
                  <a:prstClr val="black"/>
                </a:solidFill>
                <a:effectLst/>
                <a:uLnTx/>
                <a:uFillTx/>
                <a:latin typeface="+mn-ea"/>
                <a:cs typeface="Arial" charset="0"/>
              </a:rPr>
              <a:t>インターネット環境（クラウド）ブラウザでの利用</a:t>
            </a:r>
            <a:endParaRPr kumimoji="1" lang="en-US" altLang="ja-JP" sz="1000" i="0" u="none" strike="noStrike" kern="1200" cap="none" spc="0" normalizeH="0" baseline="0" noProof="0">
              <a:ln>
                <a:noFill/>
              </a:ln>
              <a:solidFill>
                <a:prstClr val="black"/>
              </a:solidFill>
              <a:effectLst/>
              <a:uLnTx/>
              <a:uFillTx/>
              <a:latin typeface="+mn-ea"/>
              <a:cs typeface="Arial" charset="0"/>
            </a:endParaRPr>
          </a:p>
        </p:txBody>
      </p:sp>
      <p:sp>
        <p:nvSpPr>
          <p:cNvPr id="39" name="正方形/長方形 38">
            <a:extLst>
              <a:ext uri="{FF2B5EF4-FFF2-40B4-BE49-F238E27FC236}">
                <a16:creationId xmlns:a16="http://schemas.microsoft.com/office/drawing/2014/main" id="{ABA532C9-F3D6-5D9C-2D7F-1C8D18F4C39E}"/>
              </a:ext>
            </a:extLst>
          </p:cNvPr>
          <p:cNvSpPr/>
          <p:nvPr/>
        </p:nvSpPr>
        <p:spPr bwMode="gray">
          <a:xfrm>
            <a:off x="8417660" y="4620976"/>
            <a:ext cx="1080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許可システム等、業務で利用するシステムすべて（シングルサインオン対応システム）</a:t>
            </a:r>
            <a:endParaRPr kumimoji="1" lang="en-US" altLang="ja-JP" sz="1000">
              <a:solidFill>
                <a:prstClr val="black"/>
              </a:solidFill>
              <a:latin typeface="+mn-ea"/>
            </a:endParaRPr>
          </a:p>
        </p:txBody>
      </p:sp>
      <p:sp>
        <p:nvSpPr>
          <p:cNvPr id="40" name="正方形/長方形 39">
            <a:extLst>
              <a:ext uri="{FF2B5EF4-FFF2-40B4-BE49-F238E27FC236}">
                <a16:creationId xmlns:a16="http://schemas.microsoft.com/office/drawing/2014/main" id="{8A206AFD-8246-C0B2-0148-7F966BE4B47D}"/>
              </a:ext>
            </a:extLst>
          </p:cNvPr>
          <p:cNvSpPr/>
          <p:nvPr/>
        </p:nvSpPr>
        <p:spPr bwMode="gray">
          <a:xfrm>
            <a:off x="8417660" y="5522227"/>
            <a:ext cx="1080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次期システムがシングルサインオンに対応しているか確認</a:t>
            </a:r>
            <a:endParaRPr kumimoji="1" lang="en-US" altLang="ja-JP" sz="1000">
              <a:solidFill>
                <a:prstClr val="black"/>
              </a:solidFill>
              <a:latin typeface="+mn-ea"/>
            </a:endParaRPr>
          </a:p>
        </p:txBody>
      </p:sp>
      <p:sp>
        <p:nvSpPr>
          <p:cNvPr id="23" name="正方形/長方形 33">
            <a:extLst>
              <a:ext uri="{FF2B5EF4-FFF2-40B4-BE49-F238E27FC236}">
                <a16:creationId xmlns:a16="http://schemas.microsoft.com/office/drawing/2014/main" id="{19ACCAC5-68DC-538F-808C-12EA9B264808}"/>
              </a:ext>
            </a:extLst>
          </p:cNvPr>
          <p:cNvSpPr/>
          <p:nvPr/>
        </p:nvSpPr>
        <p:spPr bwMode="gray">
          <a:xfrm>
            <a:off x="2280417" y="1476000"/>
            <a:ext cx="1368000"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en-US" altLang="ja-JP" sz="1100" b="1">
                <a:latin typeface="+mn-ea"/>
              </a:rPr>
              <a:t>FAQ</a:t>
            </a:r>
          </a:p>
        </p:txBody>
      </p:sp>
      <p:sp>
        <p:nvSpPr>
          <p:cNvPr id="24" name="正方形/長方形 23">
            <a:extLst>
              <a:ext uri="{FF2B5EF4-FFF2-40B4-BE49-F238E27FC236}">
                <a16:creationId xmlns:a16="http://schemas.microsoft.com/office/drawing/2014/main" id="{3789208D-422E-C5C3-6E17-84746DD9C720}"/>
              </a:ext>
            </a:extLst>
          </p:cNvPr>
          <p:cNvSpPr/>
          <p:nvPr/>
        </p:nvSpPr>
        <p:spPr bwMode="gray">
          <a:xfrm>
            <a:off x="2280417" y="1824142"/>
            <a:ext cx="1368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R="0" lvl="0" algn="l" defTabSz="990564" rtl="0" eaLnBrk="1" fontAlgn="auto" latinLnBrk="0" hangingPunct="1">
              <a:lnSpc>
                <a:spcPct val="100000"/>
              </a:lnSpc>
              <a:spcBef>
                <a:spcPts val="0"/>
              </a:spcBef>
              <a:spcAft>
                <a:spcPts val="0"/>
              </a:spcAft>
              <a:buClrTx/>
              <a:buSzPct val="100000"/>
              <a:tabLst/>
              <a:defRPr/>
            </a:pPr>
            <a:r>
              <a:rPr kumimoji="1" lang="ja-JP" altLang="en-US" sz="1000">
                <a:solidFill>
                  <a:prstClr val="black"/>
                </a:solidFill>
                <a:latin typeface="+mn-ea"/>
              </a:rPr>
              <a:t>業務マニュアルや手順、過去の許可事例の掲載や疑問点等を解消する</a:t>
            </a:r>
            <a:r>
              <a:rPr kumimoji="1" lang="en-US" altLang="ja-JP" sz="1000">
                <a:solidFill>
                  <a:prstClr val="black"/>
                </a:solidFill>
                <a:latin typeface="+mn-ea"/>
              </a:rPr>
              <a:t>FAQ</a:t>
            </a:r>
            <a:r>
              <a:rPr kumimoji="1" lang="ja-JP" altLang="en-US" sz="1000">
                <a:solidFill>
                  <a:prstClr val="black"/>
                </a:solidFill>
                <a:latin typeface="+mn-ea"/>
              </a:rPr>
              <a:t>等の問合せ機能を有する</a:t>
            </a:r>
          </a:p>
        </p:txBody>
      </p:sp>
      <p:sp>
        <p:nvSpPr>
          <p:cNvPr id="25" name="正方形/長方形 24">
            <a:extLst>
              <a:ext uri="{FF2B5EF4-FFF2-40B4-BE49-F238E27FC236}">
                <a16:creationId xmlns:a16="http://schemas.microsoft.com/office/drawing/2014/main" id="{98D492D7-BB6E-DBE3-9735-5D53A9B406E0}"/>
              </a:ext>
            </a:extLst>
          </p:cNvPr>
          <p:cNvSpPr/>
          <p:nvPr/>
        </p:nvSpPr>
        <p:spPr bwMode="gray">
          <a:xfrm>
            <a:off x="2280417" y="2588420"/>
            <a:ext cx="1368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コンテンツ登録（行政</a:t>
            </a:r>
            <a:r>
              <a:rPr kumimoji="1" lang="ja-JP" altLang="en-US" sz="1000">
                <a:latin typeface="+mn-ea"/>
              </a:rPr>
              <a:t>手続や事例紹介）</a:t>
            </a:r>
            <a:endParaRPr kumimoji="1" lang="en-US" altLang="ja-JP" sz="1000">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照会（生成</a:t>
            </a:r>
            <a:r>
              <a:rPr kumimoji="1" lang="en-US" altLang="ja-JP" sz="1000">
                <a:latin typeface="+mn-ea"/>
              </a:rPr>
              <a:t>AI</a:t>
            </a:r>
            <a:r>
              <a:rPr kumimoji="1" lang="ja-JP" altLang="en-US" sz="1000">
                <a:latin typeface="+mn-ea"/>
              </a:rPr>
              <a:t>やチャットボット機能含む）</a:t>
            </a:r>
            <a:endParaRPr kumimoji="1" lang="en-US" altLang="ja-JP" sz="1000">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検索機能</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問合せ機能</a:t>
            </a:r>
            <a:endParaRPr kumimoji="1" lang="en-US" altLang="ja-JP" sz="1000">
              <a:solidFill>
                <a:prstClr val="black"/>
              </a:solidFill>
              <a:latin typeface="+mn-ea"/>
            </a:endParaRPr>
          </a:p>
        </p:txBody>
      </p:sp>
      <p:sp>
        <p:nvSpPr>
          <p:cNvPr id="26" name="正方形/長方形 25">
            <a:extLst>
              <a:ext uri="{FF2B5EF4-FFF2-40B4-BE49-F238E27FC236}">
                <a16:creationId xmlns:a16="http://schemas.microsoft.com/office/drawing/2014/main" id="{CFD29C0B-98E5-AF9D-3AE1-A9000671AD32}"/>
              </a:ext>
            </a:extLst>
          </p:cNvPr>
          <p:cNvSpPr/>
          <p:nvPr/>
        </p:nvSpPr>
        <p:spPr bwMode="gray">
          <a:xfrm>
            <a:off x="2280417" y="3641823"/>
            <a:ext cx="1368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緑政土木局職員（本庁</a:t>
            </a:r>
            <a:r>
              <a:rPr kumimoji="1" lang="en-US" altLang="ja-JP" sz="1000">
                <a:solidFill>
                  <a:prstClr val="black"/>
                </a:solidFill>
                <a:latin typeface="+mn-ea"/>
              </a:rPr>
              <a:t>/</a:t>
            </a:r>
            <a:r>
              <a:rPr kumimoji="1" lang="ja-JP" altLang="en-US" sz="1000">
                <a:solidFill>
                  <a:prstClr val="black"/>
                </a:solidFill>
                <a:latin typeface="+mn-ea"/>
              </a:rPr>
              <a:t>公所）</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インターネット環境（クラウド）</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ブラウザでの利用</a:t>
            </a:r>
            <a:endParaRPr kumimoji="1" lang="en-US" altLang="ja-JP" sz="1000">
              <a:solidFill>
                <a:prstClr val="black"/>
              </a:solidFill>
              <a:latin typeface="+mn-ea"/>
            </a:endParaRPr>
          </a:p>
        </p:txBody>
      </p:sp>
      <p:sp>
        <p:nvSpPr>
          <p:cNvPr id="66" name="正方形/長方形 65">
            <a:extLst>
              <a:ext uri="{FF2B5EF4-FFF2-40B4-BE49-F238E27FC236}">
                <a16:creationId xmlns:a16="http://schemas.microsoft.com/office/drawing/2014/main" id="{8AE16125-5330-059E-FC4A-4A34C6B8D885}"/>
              </a:ext>
            </a:extLst>
          </p:cNvPr>
          <p:cNvSpPr/>
          <p:nvPr/>
        </p:nvSpPr>
        <p:spPr bwMode="gray">
          <a:xfrm>
            <a:off x="2280417" y="4620976"/>
            <a:ext cx="1368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職員ポータル</a:t>
            </a:r>
            <a:endParaRPr kumimoji="1" lang="en-US" altLang="ja-JP" sz="1000">
              <a:solidFill>
                <a:prstClr val="black"/>
              </a:solidFill>
              <a:latin typeface="+mn-ea"/>
            </a:endParaRPr>
          </a:p>
        </p:txBody>
      </p:sp>
      <p:sp>
        <p:nvSpPr>
          <p:cNvPr id="67" name="正方形/長方形 66">
            <a:extLst>
              <a:ext uri="{FF2B5EF4-FFF2-40B4-BE49-F238E27FC236}">
                <a16:creationId xmlns:a16="http://schemas.microsoft.com/office/drawing/2014/main" id="{EA85B9FD-FC05-C50A-8D1C-75B60454CBF5}"/>
              </a:ext>
            </a:extLst>
          </p:cNvPr>
          <p:cNvSpPr/>
          <p:nvPr/>
        </p:nvSpPr>
        <p:spPr bwMode="gray">
          <a:xfrm>
            <a:off x="2280417" y="5522227"/>
            <a:ext cx="1368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職員ポータル内に</a:t>
            </a:r>
            <a:r>
              <a:rPr kumimoji="1" lang="en-US" altLang="ja-JP" sz="1000">
                <a:latin typeface="+mn-ea"/>
              </a:rPr>
              <a:t>FAQ</a:t>
            </a:r>
            <a:r>
              <a:rPr kumimoji="1" lang="ja-JP" altLang="en-US" sz="1000">
                <a:latin typeface="+mn-ea"/>
              </a:rPr>
              <a:t>機能を有しており、主な機能の内容を充足している場合には、個別システムとして構築はしない想定</a:t>
            </a:r>
            <a:endParaRPr kumimoji="1" lang="en-US" altLang="ja-JP" sz="1000">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要否含め継続検討中</a:t>
            </a:r>
            <a:endParaRPr kumimoji="1" lang="en-US" altLang="ja-JP" sz="1000">
              <a:latin typeface="+mn-ea"/>
            </a:endParaRPr>
          </a:p>
        </p:txBody>
      </p:sp>
      <p:sp>
        <p:nvSpPr>
          <p:cNvPr id="70" name="正方形/長方形 69">
            <a:extLst>
              <a:ext uri="{FF2B5EF4-FFF2-40B4-BE49-F238E27FC236}">
                <a16:creationId xmlns:a16="http://schemas.microsoft.com/office/drawing/2014/main" id="{F07C5DB2-AF57-F745-9E77-B34342BABAB3}"/>
              </a:ext>
            </a:extLst>
          </p:cNvPr>
          <p:cNvSpPr/>
          <p:nvPr/>
        </p:nvSpPr>
        <p:spPr bwMode="gray">
          <a:xfrm>
            <a:off x="880169" y="2588420"/>
            <a:ext cx="1368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各種システムやサイトのリンク機能</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各種申請情報等へのアクセス</a:t>
            </a:r>
            <a:endParaRPr kumimoji="1" lang="en-US" altLang="ja-JP" sz="1000">
              <a:solidFill>
                <a:prstClr val="black"/>
              </a:solidFill>
              <a:latin typeface="+mn-ea"/>
            </a:endParaRPr>
          </a:p>
        </p:txBody>
      </p:sp>
      <p:sp>
        <p:nvSpPr>
          <p:cNvPr id="71" name="正方形/長方形 33">
            <a:extLst>
              <a:ext uri="{FF2B5EF4-FFF2-40B4-BE49-F238E27FC236}">
                <a16:creationId xmlns:a16="http://schemas.microsoft.com/office/drawing/2014/main" id="{BB940697-C639-0E0F-5B98-0B683AE1A492}"/>
              </a:ext>
            </a:extLst>
          </p:cNvPr>
          <p:cNvSpPr/>
          <p:nvPr/>
        </p:nvSpPr>
        <p:spPr bwMode="gray">
          <a:xfrm>
            <a:off x="880169" y="1476000"/>
            <a:ext cx="1368000"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100" b="1" i="0" u="none" strike="noStrike" kern="1200" cap="none" spc="0" normalizeH="0" baseline="0" noProof="0">
                <a:ln>
                  <a:noFill/>
                </a:ln>
                <a:effectLst/>
                <a:uLnTx/>
                <a:uFillTx/>
                <a:latin typeface="+mn-ea"/>
                <a:cs typeface="Arial" charset="0"/>
              </a:rPr>
              <a:t>職員ポータル</a:t>
            </a:r>
            <a:endParaRPr kumimoji="1" lang="en-US" altLang="ja-JP" sz="1100" b="1" i="0" u="none" strike="noStrike" kern="1200" cap="none" spc="0" normalizeH="0" baseline="0" noProof="0">
              <a:ln>
                <a:noFill/>
              </a:ln>
              <a:effectLst/>
              <a:uLnTx/>
              <a:uFillTx/>
              <a:latin typeface="+mn-ea"/>
              <a:cs typeface="Arial" charset="0"/>
            </a:endParaRPr>
          </a:p>
        </p:txBody>
      </p:sp>
      <p:sp>
        <p:nvSpPr>
          <p:cNvPr id="72" name="正方形/長方形 71">
            <a:extLst>
              <a:ext uri="{FF2B5EF4-FFF2-40B4-BE49-F238E27FC236}">
                <a16:creationId xmlns:a16="http://schemas.microsoft.com/office/drawing/2014/main" id="{11CFB009-0160-84D7-64B0-975391984B75}"/>
              </a:ext>
            </a:extLst>
          </p:cNvPr>
          <p:cNvSpPr/>
          <p:nvPr/>
        </p:nvSpPr>
        <p:spPr bwMode="gray">
          <a:xfrm>
            <a:off x="880169" y="1824142"/>
            <a:ext cx="1368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defTabSz="990564" fontAlgn="auto">
              <a:spcBef>
                <a:spcPts val="0"/>
              </a:spcBef>
              <a:spcAft>
                <a:spcPts val="0"/>
              </a:spcAft>
              <a:buSzPct val="100000"/>
              <a:defRPr/>
            </a:pPr>
            <a:r>
              <a:rPr kumimoji="1" lang="ja-JP" altLang="en-US" sz="1000" i="0" u="none" strike="noStrike" kern="1200" cap="none" spc="0" normalizeH="0" baseline="0" noProof="0">
                <a:ln>
                  <a:noFill/>
                </a:ln>
                <a:effectLst/>
                <a:uLnTx/>
                <a:uFillTx/>
                <a:latin typeface="+mn-ea"/>
                <a:cs typeface="Arial" charset="0"/>
              </a:rPr>
              <a:t>緑政土木局の職員向けのポータルサイト。関連システム</a:t>
            </a:r>
            <a:r>
              <a:rPr kumimoji="1" lang="ja-JP" altLang="en-US" sz="1000">
                <a:latin typeface="+mn-ea"/>
              </a:rPr>
              <a:t>の</a:t>
            </a:r>
            <a:r>
              <a:rPr kumimoji="1" lang="en-US" altLang="ja-JP" sz="1000">
                <a:latin typeface="+mn-ea"/>
              </a:rPr>
              <a:t>URL</a:t>
            </a:r>
            <a:r>
              <a:rPr kumimoji="1" lang="ja-JP" altLang="en-US" sz="1000" i="0" u="none" strike="noStrike" kern="1200" cap="none" spc="0" normalizeH="0" baseline="0" noProof="0">
                <a:ln>
                  <a:noFill/>
                </a:ln>
                <a:effectLst/>
                <a:uLnTx/>
                <a:uFillTx/>
                <a:latin typeface="+mn-ea"/>
                <a:cs typeface="Arial" charset="0"/>
              </a:rPr>
              <a:t>や事例紹介、掲示板機能等業務に関する情報</a:t>
            </a:r>
            <a:r>
              <a:rPr kumimoji="1" lang="ja-JP" altLang="en-US" sz="1000">
                <a:latin typeface="+mn-ea"/>
              </a:rPr>
              <a:t>を集約</a:t>
            </a:r>
            <a:endParaRPr kumimoji="1" lang="en-US" altLang="ja-JP" sz="1000">
              <a:latin typeface="+mn-ea"/>
            </a:endParaRPr>
          </a:p>
        </p:txBody>
      </p:sp>
      <p:sp>
        <p:nvSpPr>
          <p:cNvPr id="73" name="正方形/長方形 72">
            <a:extLst>
              <a:ext uri="{FF2B5EF4-FFF2-40B4-BE49-F238E27FC236}">
                <a16:creationId xmlns:a16="http://schemas.microsoft.com/office/drawing/2014/main" id="{A081E334-D41D-5934-90D8-CD9FE2E9E800}"/>
              </a:ext>
            </a:extLst>
          </p:cNvPr>
          <p:cNvSpPr/>
          <p:nvPr/>
        </p:nvSpPr>
        <p:spPr bwMode="gray">
          <a:xfrm>
            <a:off x="880169" y="3641823"/>
            <a:ext cx="1368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緑政土木局職員（本庁</a:t>
            </a:r>
            <a:r>
              <a:rPr kumimoji="1" lang="en-US" altLang="ja-JP" sz="1000">
                <a:solidFill>
                  <a:prstClr val="black"/>
                </a:solidFill>
                <a:latin typeface="+mn-ea"/>
              </a:rPr>
              <a:t>/</a:t>
            </a:r>
            <a:r>
              <a:rPr kumimoji="1" lang="ja-JP" altLang="en-US" sz="1000">
                <a:solidFill>
                  <a:prstClr val="black"/>
                </a:solidFill>
                <a:latin typeface="+mn-ea"/>
              </a:rPr>
              <a:t>公所）</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インターネット環境（クラウド）</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ブラウザでの利用</a:t>
            </a:r>
            <a:endParaRPr kumimoji="1" lang="en-US" altLang="ja-JP" sz="1000">
              <a:solidFill>
                <a:prstClr val="black"/>
              </a:solidFill>
              <a:latin typeface="+mn-ea"/>
            </a:endParaRPr>
          </a:p>
        </p:txBody>
      </p:sp>
      <p:sp>
        <p:nvSpPr>
          <p:cNvPr id="74" name="正方形/長方形 73">
            <a:extLst>
              <a:ext uri="{FF2B5EF4-FFF2-40B4-BE49-F238E27FC236}">
                <a16:creationId xmlns:a16="http://schemas.microsoft.com/office/drawing/2014/main" id="{F3D1C92F-8EE3-B84A-948C-2491B68EB161}"/>
              </a:ext>
            </a:extLst>
          </p:cNvPr>
          <p:cNvSpPr/>
          <p:nvPr/>
        </p:nvSpPr>
        <p:spPr bwMode="gray">
          <a:xfrm>
            <a:off x="880169" y="4620976"/>
            <a:ext cx="1368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許可システム</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住民意見処理システム</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en-US" altLang="ja-JP" sz="1000">
                <a:solidFill>
                  <a:prstClr val="black"/>
                </a:solidFill>
                <a:latin typeface="+mn-ea"/>
              </a:rPr>
              <a:t>FAQ</a:t>
            </a:r>
            <a:r>
              <a:rPr kumimoji="1" lang="ja-JP" altLang="en-US" sz="1000">
                <a:solidFill>
                  <a:prstClr val="black"/>
                </a:solidFill>
                <a:latin typeface="+mn-ea"/>
              </a:rPr>
              <a:t>システム</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各種システム（</a:t>
            </a:r>
            <a:r>
              <a:rPr kumimoji="1" lang="en-US" altLang="ja-JP" sz="1000">
                <a:solidFill>
                  <a:prstClr val="black"/>
                </a:solidFill>
                <a:latin typeface="+mn-ea"/>
              </a:rPr>
              <a:t>URL</a:t>
            </a:r>
            <a:r>
              <a:rPr kumimoji="1" lang="ja-JP" altLang="en-US" sz="1000">
                <a:solidFill>
                  <a:prstClr val="black"/>
                </a:solidFill>
                <a:latin typeface="+mn-ea"/>
              </a:rPr>
              <a:t>を掲載するため）</a:t>
            </a:r>
            <a:endParaRPr kumimoji="1" lang="en-US" altLang="ja-JP" sz="1000">
              <a:solidFill>
                <a:prstClr val="black"/>
              </a:solidFill>
              <a:latin typeface="+mn-ea"/>
            </a:endParaRPr>
          </a:p>
        </p:txBody>
      </p:sp>
      <p:sp>
        <p:nvSpPr>
          <p:cNvPr id="75" name="正方形/長方形 74">
            <a:extLst>
              <a:ext uri="{FF2B5EF4-FFF2-40B4-BE49-F238E27FC236}">
                <a16:creationId xmlns:a16="http://schemas.microsoft.com/office/drawing/2014/main" id="{C6B832E0-5236-BF80-864F-E882DA6BC096}"/>
              </a:ext>
            </a:extLst>
          </p:cNvPr>
          <p:cNvSpPr/>
          <p:nvPr/>
        </p:nvSpPr>
        <p:spPr bwMode="gray">
          <a:xfrm>
            <a:off x="880169" y="5522227"/>
            <a:ext cx="1368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お知らせ機能の登録・編集・削除については、限られた職員のみに権限付与想定</a:t>
            </a:r>
            <a:endParaRPr kumimoji="1" lang="en-US" altLang="ja-JP" sz="1000">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現行の緑土総合システムを活用するか新規構築は継続協議予定</a:t>
            </a:r>
            <a:endParaRPr kumimoji="1" lang="en-US" altLang="ja-JP" sz="1000">
              <a:latin typeface="+mn-ea"/>
            </a:endParaRPr>
          </a:p>
        </p:txBody>
      </p:sp>
      <p:sp>
        <p:nvSpPr>
          <p:cNvPr id="28" name="正方形/長方形 33">
            <a:extLst>
              <a:ext uri="{FF2B5EF4-FFF2-40B4-BE49-F238E27FC236}">
                <a16:creationId xmlns:a16="http://schemas.microsoft.com/office/drawing/2014/main" id="{ABB67C83-2274-9C33-D5B1-B76735318C20}"/>
              </a:ext>
            </a:extLst>
          </p:cNvPr>
          <p:cNvSpPr/>
          <p:nvPr/>
        </p:nvSpPr>
        <p:spPr bwMode="gray">
          <a:xfrm>
            <a:off x="3680665" y="1476000"/>
            <a:ext cx="1368000" cy="303864"/>
          </a:xfrm>
          <a:prstGeom prst="rect">
            <a:avLst/>
          </a:prstGeom>
          <a:solidFill>
            <a:schemeClr val="accent1">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100" b="1">
                <a:latin typeface="+mn-ea"/>
              </a:rPr>
              <a:t>事業者ポータル</a:t>
            </a:r>
            <a:endParaRPr kumimoji="1" lang="en-US" altLang="ja-JP" sz="1100" b="1">
              <a:latin typeface="+mn-ea"/>
            </a:endParaRPr>
          </a:p>
        </p:txBody>
      </p:sp>
      <p:sp>
        <p:nvSpPr>
          <p:cNvPr id="41" name="正方形/長方形 40">
            <a:extLst>
              <a:ext uri="{FF2B5EF4-FFF2-40B4-BE49-F238E27FC236}">
                <a16:creationId xmlns:a16="http://schemas.microsoft.com/office/drawing/2014/main" id="{4394BEF0-55E5-7EE5-92EF-996601C4A9B5}"/>
              </a:ext>
            </a:extLst>
          </p:cNvPr>
          <p:cNvSpPr/>
          <p:nvPr/>
        </p:nvSpPr>
        <p:spPr bwMode="gray">
          <a:xfrm>
            <a:off x="3680665" y="1824142"/>
            <a:ext cx="1368000" cy="792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R="0" lvl="0" algn="l" defTabSz="990564" rtl="0" eaLnBrk="1" fontAlgn="auto" latinLnBrk="0" hangingPunct="1">
              <a:lnSpc>
                <a:spcPct val="100000"/>
              </a:lnSpc>
              <a:spcBef>
                <a:spcPts val="0"/>
              </a:spcBef>
              <a:spcAft>
                <a:spcPts val="0"/>
              </a:spcAft>
              <a:buClrTx/>
              <a:buSzPct val="100000"/>
              <a:tabLst/>
              <a:defRPr/>
            </a:pPr>
            <a:r>
              <a:rPr kumimoji="1" lang="ja-JP" altLang="en-US" sz="1000">
                <a:solidFill>
                  <a:prstClr val="black"/>
                </a:solidFill>
                <a:latin typeface="+mn-ea"/>
              </a:rPr>
              <a:t>事業者・団体向けの緑政土木局専用のポータルサイト</a:t>
            </a:r>
          </a:p>
        </p:txBody>
      </p:sp>
      <p:sp>
        <p:nvSpPr>
          <p:cNvPr id="42" name="正方形/長方形 41">
            <a:extLst>
              <a:ext uri="{FF2B5EF4-FFF2-40B4-BE49-F238E27FC236}">
                <a16:creationId xmlns:a16="http://schemas.microsoft.com/office/drawing/2014/main" id="{C4CF6394-A10F-CBFB-C2BC-3E54A104B160}"/>
              </a:ext>
            </a:extLst>
          </p:cNvPr>
          <p:cNvSpPr/>
          <p:nvPr/>
        </p:nvSpPr>
        <p:spPr bwMode="gray">
          <a:xfrm>
            <a:off x="3680665" y="2588420"/>
            <a:ext cx="1368000" cy="1008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各種システムやサイトのリンク機能</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掲示板、お知らせ通知機能</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問合せ（事前相談窓口）</a:t>
            </a:r>
            <a:endParaRPr kumimoji="1" lang="en-US" altLang="ja-JP" sz="1000">
              <a:solidFill>
                <a:prstClr val="black"/>
              </a:solidFill>
              <a:latin typeface="+mn-ea"/>
            </a:endParaRPr>
          </a:p>
        </p:txBody>
      </p:sp>
      <p:sp>
        <p:nvSpPr>
          <p:cNvPr id="43" name="正方形/長方形 42">
            <a:extLst>
              <a:ext uri="{FF2B5EF4-FFF2-40B4-BE49-F238E27FC236}">
                <a16:creationId xmlns:a16="http://schemas.microsoft.com/office/drawing/2014/main" id="{E71A5E02-055A-B0E4-B078-95BCA31C5563}"/>
              </a:ext>
            </a:extLst>
          </p:cNvPr>
          <p:cNvSpPr/>
          <p:nvPr/>
        </p:nvSpPr>
        <p:spPr bwMode="gray">
          <a:xfrm>
            <a:off x="3680665" y="3641823"/>
            <a:ext cx="1368000" cy="936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事業者・団体／緑政土木局職員（本庁</a:t>
            </a:r>
            <a:r>
              <a:rPr kumimoji="1" lang="en-US" altLang="ja-JP" sz="1000">
                <a:solidFill>
                  <a:prstClr val="black"/>
                </a:solidFill>
                <a:latin typeface="+mn-ea"/>
              </a:rPr>
              <a:t>/</a:t>
            </a:r>
            <a:r>
              <a:rPr kumimoji="1" lang="ja-JP" altLang="en-US" sz="1000">
                <a:solidFill>
                  <a:prstClr val="black"/>
                </a:solidFill>
                <a:latin typeface="+mn-ea"/>
              </a:rPr>
              <a:t>公所）</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インターネット環境（クラウド）</a:t>
            </a:r>
            <a:endParaRPr kumimoji="1" lang="en-US" altLang="ja-JP" sz="1000">
              <a:solidFill>
                <a:prstClr val="black"/>
              </a:solidFill>
              <a:latin typeface="+mn-ea"/>
            </a:endParaRPr>
          </a:p>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ブラウザでの利用</a:t>
            </a:r>
            <a:endParaRPr kumimoji="1" lang="en-US" altLang="ja-JP" sz="1000">
              <a:solidFill>
                <a:prstClr val="black"/>
              </a:solidFill>
              <a:latin typeface="+mn-ea"/>
            </a:endParaRPr>
          </a:p>
        </p:txBody>
      </p:sp>
      <p:sp>
        <p:nvSpPr>
          <p:cNvPr id="44" name="正方形/長方形 43">
            <a:extLst>
              <a:ext uri="{FF2B5EF4-FFF2-40B4-BE49-F238E27FC236}">
                <a16:creationId xmlns:a16="http://schemas.microsoft.com/office/drawing/2014/main" id="{8E474998-1A0B-B954-B665-EEEBC75CCDAA}"/>
              </a:ext>
            </a:extLst>
          </p:cNvPr>
          <p:cNvSpPr/>
          <p:nvPr/>
        </p:nvSpPr>
        <p:spPr bwMode="gray">
          <a:xfrm>
            <a:off x="3680665" y="4620976"/>
            <a:ext cx="1368000" cy="864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solidFill>
                  <a:prstClr val="black"/>
                </a:solidFill>
                <a:latin typeface="+mn-ea"/>
              </a:rPr>
              <a:t>各種システム（各種システムの</a:t>
            </a:r>
            <a:r>
              <a:rPr kumimoji="1" lang="en-US" altLang="ja-JP" sz="1000">
                <a:solidFill>
                  <a:prstClr val="black"/>
                </a:solidFill>
                <a:latin typeface="+mn-ea"/>
              </a:rPr>
              <a:t>URL</a:t>
            </a:r>
            <a:r>
              <a:rPr kumimoji="1" lang="ja-JP" altLang="en-US" sz="1000">
                <a:solidFill>
                  <a:prstClr val="black"/>
                </a:solidFill>
                <a:latin typeface="+mn-ea"/>
              </a:rPr>
              <a:t>を掲載するため）</a:t>
            </a:r>
            <a:endParaRPr kumimoji="1" lang="en-US" altLang="ja-JP" sz="1000">
              <a:solidFill>
                <a:prstClr val="black"/>
              </a:solidFill>
              <a:latin typeface="+mn-ea"/>
            </a:endParaRPr>
          </a:p>
        </p:txBody>
      </p:sp>
      <p:sp>
        <p:nvSpPr>
          <p:cNvPr id="45" name="正方形/長方形 44">
            <a:extLst>
              <a:ext uri="{FF2B5EF4-FFF2-40B4-BE49-F238E27FC236}">
                <a16:creationId xmlns:a16="http://schemas.microsoft.com/office/drawing/2014/main" id="{EED14D9A-400A-B80F-28E9-515C9A221BE5}"/>
              </a:ext>
            </a:extLst>
          </p:cNvPr>
          <p:cNvSpPr/>
          <p:nvPr/>
        </p:nvSpPr>
        <p:spPr bwMode="gray">
          <a:xfrm>
            <a:off x="3680665" y="5522227"/>
            <a:ext cx="1368000" cy="1080000"/>
          </a:xfrm>
          <a:prstGeom prst="rect">
            <a:avLst/>
          </a:prstGeom>
          <a:no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85725" defTabSz="990564" fontAlgn="auto">
              <a:spcBef>
                <a:spcPts val="0"/>
              </a:spcBef>
              <a:spcAft>
                <a:spcPts val="0"/>
              </a:spcAft>
              <a:buSzPct val="100000"/>
              <a:buFont typeface="Arial" panose="020B0604020202020204" pitchFamily="34" charset="0"/>
              <a:buChar char="•"/>
            </a:pPr>
            <a:r>
              <a:rPr kumimoji="1" lang="ja-JP" altLang="en-US" sz="1000">
                <a:latin typeface="+mn-ea"/>
              </a:rPr>
              <a:t>事業者ポータルの必要性については継続検討予定</a:t>
            </a:r>
            <a:endParaRPr kumimoji="1" lang="en-US" altLang="ja-JP" sz="1000">
              <a:latin typeface="+mn-ea"/>
            </a:endParaRPr>
          </a:p>
        </p:txBody>
      </p:sp>
      <p:sp>
        <p:nvSpPr>
          <p:cNvPr id="46" name="楕円 45">
            <a:extLst>
              <a:ext uri="{FF2B5EF4-FFF2-40B4-BE49-F238E27FC236}">
                <a16:creationId xmlns:a16="http://schemas.microsoft.com/office/drawing/2014/main" id="{8CBF3861-1B9C-BD56-82A3-0FD4767A14EE}"/>
              </a:ext>
            </a:extLst>
          </p:cNvPr>
          <p:cNvSpPr/>
          <p:nvPr/>
        </p:nvSpPr>
        <p:spPr bwMode="gray">
          <a:xfrm>
            <a:off x="97974" y="1358344"/>
            <a:ext cx="819252" cy="189909"/>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検討中</a:t>
            </a:r>
          </a:p>
        </p:txBody>
      </p:sp>
    </p:spTree>
    <p:extLst>
      <p:ext uri="{BB962C8B-B14F-4D97-AF65-F5344CB8AC3E}">
        <p14:creationId xmlns:p14="http://schemas.microsoft.com/office/powerpoint/2010/main" val="17477758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1F508D-8F2E-3943-636F-E80FCADC8E28}"/>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9077AED1-2D54-7225-8866-5D9F3026CA87}"/>
              </a:ext>
            </a:extLst>
          </p:cNvPr>
          <p:cNvSpPr>
            <a:spLocks noGrp="1"/>
          </p:cNvSpPr>
          <p:nvPr>
            <p:ph type="body" sz="quarter" idx="10"/>
          </p:nvPr>
        </p:nvSpPr>
        <p:spPr/>
        <p:txBody>
          <a:bodyPr/>
          <a:lstStyle/>
          <a:p>
            <a:r>
              <a:rPr lang="ja-JP" altLang="en-US"/>
              <a:t>４</a:t>
            </a:r>
            <a:r>
              <a:rPr kumimoji="1" lang="ja-JP" altLang="en-US"/>
              <a:t>ー</a:t>
            </a:r>
            <a:r>
              <a:rPr lang="ja-JP" altLang="en-US"/>
              <a:t>２</a:t>
            </a:r>
            <a:r>
              <a:rPr kumimoji="1" lang="ja-JP" altLang="en-US"/>
              <a:t>．機能要件補足</a:t>
            </a:r>
          </a:p>
        </p:txBody>
      </p:sp>
      <p:sp>
        <p:nvSpPr>
          <p:cNvPr id="9" name="フッター プレースホルダー 8">
            <a:extLst>
              <a:ext uri="{FF2B5EF4-FFF2-40B4-BE49-F238E27FC236}">
                <a16:creationId xmlns:a16="http://schemas.microsoft.com/office/drawing/2014/main" id="{FF24A36D-B414-E63A-0525-8E9097D28D1E}"/>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07FE19FE-1A95-2D63-BA0B-8655E42E5B0C}"/>
              </a:ext>
            </a:extLst>
          </p:cNvPr>
          <p:cNvSpPr>
            <a:spLocks noGrp="1"/>
          </p:cNvSpPr>
          <p:nvPr>
            <p:ph type="sldNum" sz="quarter" idx="11"/>
          </p:nvPr>
        </p:nvSpPr>
        <p:spPr/>
        <p:txBody>
          <a:bodyPr/>
          <a:lstStyle/>
          <a:p>
            <a:fld id="{AA5FCFE5-FE56-4EF1-80A8-07776887C2A1}" type="slidenum">
              <a:rPr lang="ja-JP" altLang="en-US" smtClean="0"/>
              <a:pPr/>
              <a:t>34</a:t>
            </a:fld>
            <a:endParaRPr lang="ja-JP" altLang="en-US"/>
          </a:p>
        </p:txBody>
      </p:sp>
    </p:spTree>
    <p:extLst>
      <p:ext uri="{BB962C8B-B14F-4D97-AF65-F5344CB8AC3E}">
        <p14:creationId xmlns:p14="http://schemas.microsoft.com/office/powerpoint/2010/main" val="349868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6DD1E-1CB6-A090-16B1-C4882252C1FA}"/>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A122950-36BA-8C12-CB12-1CACDE64F7D5}"/>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72391F1A-0301-73FD-0960-AE7904C2F99A}"/>
              </a:ext>
            </a:extLst>
          </p:cNvPr>
          <p:cNvSpPr>
            <a:spLocks noGrp="1"/>
          </p:cNvSpPr>
          <p:nvPr>
            <p:ph type="sldNum" sz="quarter" idx="11"/>
          </p:nvPr>
        </p:nvSpPr>
        <p:spPr/>
        <p:txBody>
          <a:bodyPr/>
          <a:lstStyle/>
          <a:p>
            <a:fld id="{AA5FCFE5-FE56-4EF1-80A8-07776887C2A1}" type="slidenum">
              <a:rPr lang="ja-JP" altLang="en-US" smtClean="0"/>
              <a:pPr/>
              <a:t>35</a:t>
            </a:fld>
            <a:endParaRPr lang="ja-JP" altLang="en-US"/>
          </a:p>
        </p:txBody>
      </p:sp>
      <p:sp>
        <p:nvSpPr>
          <p:cNvPr id="4" name="テキスト プレースホルダー 3">
            <a:extLst>
              <a:ext uri="{FF2B5EF4-FFF2-40B4-BE49-F238E27FC236}">
                <a16:creationId xmlns:a16="http://schemas.microsoft.com/office/drawing/2014/main" id="{9775C215-7E58-D698-7D9C-0CC2C66D27CE}"/>
              </a:ext>
            </a:extLst>
          </p:cNvPr>
          <p:cNvSpPr>
            <a:spLocks noGrp="1"/>
          </p:cNvSpPr>
          <p:nvPr>
            <p:ph type="body" sz="quarter" idx="15"/>
          </p:nvPr>
        </p:nvSpPr>
        <p:spPr/>
        <p:txBody>
          <a:bodyPr/>
          <a:lstStyle/>
          <a:p>
            <a:r>
              <a:rPr kumimoji="1" lang="ja-JP" altLang="en-US"/>
              <a:t>行政手続関連の各種番号の考え方</a:t>
            </a:r>
            <a:r>
              <a:rPr lang="ja-JP" altLang="en-US"/>
              <a:t>（１</a:t>
            </a:r>
            <a:r>
              <a:rPr lang="en-US" altLang="ja-JP"/>
              <a:t>/</a:t>
            </a:r>
            <a:r>
              <a:rPr lang="ja-JP" altLang="en-US"/>
              <a:t>３）</a:t>
            </a:r>
            <a:endParaRPr kumimoji="1" lang="ja-JP" altLang="en-US"/>
          </a:p>
        </p:txBody>
      </p:sp>
      <p:sp>
        <p:nvSpPr>
          <p:cNvPr id="5" name="タイトル 4">
            <a:extLst>
              <a:ext uri="{FF2B5EF4-FFF2-40B4-BE49-F238E27FC236}">
                <a16:creationId xmlns:a16="http://schemas.microsoft.com/office/drawing/2014/main" id="{A3418EA5-26BE-CB38-8025-649E7CC9982D}"/>
              </a:ext>
            </a:extLst>
          </p:cNvPr>
          <p:cNvSpPr>
            <a:spLocks noGrp="1"/>
          </p:cNvSpPr>
          <p:nvPr>
            <p:ph type="title"/>
          </p:nvPr>
        </p:nvSpPr>
        <p:spPr/>
        <p:txBody>
          <a:bodyPr/>
          <a:lstStyle/>
          <a:p>
            <a:r>
              <a:rPr lang="ja-JP" altLang="en-US"/>
              <a:t>許可番号、文書番号とは、現行システムにて付番している番号。どちらの番号も市の規則により定義されているため、許可システムにおいても現行と同様の番号形態で付番する。</a:t>
            </a:r>
            <a:endParaRPr kumimoji="1" lang="ja-JP" altLang="en-US"/>
          </a:p>
        </p:txBody>
      </p:sp>
      <p:sp>
        <p:nvSpPr>
          <p:cNvPr id="9" name="正方形/長方形 8">
            <a:extLst>
              <a:ext uri="{FF2B5EF4-FFF2-40B4-BE49-F238E27FC236}">
                <a16:creationId xmlns:a16="http://schemas.microsoft.com/office/drawing/2014/main" id="{D4AEECCD-CA9C-B1A3-80AC-AAC7A08C1AB8}"/>
              </a:ext>
            </a:extLst>
          </p:cNvPr>
          <p:cNvSpPr/>
          <p:nvPr/>
        </p:nvSpPr>
        <p:spPr bwMode="gray">
          <a:xfrm>
            <a:off x="415925" y="4265348"/>
            <a:ext cx="887702" cy="1864447"/>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200" b="0" i="0" u="none" strike="noStrike" kern="1200" cap="none" spc="0" normalizeH="0" baseline="0" noProof="0">
                <a:ln>
                  <a:noFill/>
                </a:ln>
                <a:effectLst/>
                <a:uLnTx/>
                <a:uFillTx/>
                <a:latin typeface="+mn-ea"/>
                <a:cs typeface="Arial" charset="0"/>
              </a:rPr>
              <a:t>許可番号</a:t>
            </a:r>
            <a:endParaRPr kumimoji="1" lang="en-US" altLang="ja-JP" sz="1200" b="0" i="0" u="none" strike="noStrike" kern="1200" cap="none" spc="0" normalizeH="0" baseline="0" noProof="0">
              <a:ln>
                <a:noFill/>
              </a:ln>
              <a:effectLst/>
              <a:uLnTx/>
              <a:uFillTx/>
              <a:latin typeface="+mn-ea"/>
              <a:cs typeface="Arial" charset="0"/>
            </a:endParaRPr>
          </a:p>
        </p:txBody>
      </p:sp>
      <p:sp>
        <p:nvSpPr>
          <p:cNvPr id="10" name="正方形/長方形 9">
            <a:extLst>
              <a:ext uri="{FF2B5EF4-FFF2-40B4-BE49-F238E27FC236}">
                <a16:creationId xmlns:a16="http://schemas.microsoft.com/office/drawing/2014/main" id="{19596C4E-D4BF-54F1-7A62-EA127277BCDC}"/>
              </a:ext>
            </a:extLst>
          </p:cNvPr>
          <p:cNvSpPr/>
          <p:nvPr/>
        </p:nvSpPr>
        <p:spPr bwMode="gray">
          <a:xfrm>
            <a:off x="1354923" y="4265348"/>
            <a:ext cx="3598077" cy="1864447"/>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許可書に記載する番号であり、市の規則で規定されている。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許可書や督促状等処分性を有する文書に記載する番号である。</a:t>
            </a: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文書番号の「年度」の後に「指令」と記載する。</a:t>
            </a: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統一番号、追次番号のルールは文書番号と同じである。</a:t>
            </a:r>
          </a:p>
        </p:txBody>
      </p:sp>
      <p:sp>
        <p:nvSpPr>
          <p:cNvPr id="16" name="正方形/長方形 15">
            <a:extLst>
              <a:ext uri="{FF2B5EF4-FFF2-40B4-BE49-F238E27FC236}">
                <a16:creationId xmlns:a16="http://schemas.microsoft.com/office/drawing/2014/main" id="{602CE401-B2ED-AF3C-F465-BA0AA68B8D27}"/>
              </a:ext>
            </a:extLst>
          </p:cNvPr>
          <p:cNvSpPr/>
          <p:nvPr/>
        </p:nvSpPr>
        <p:spPr bwMode="gray">
          <a:xfrm>
            <a:off x="5097981" y="4265348"/>
            <a:ext cx="4392000" cy="1864447"/>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a:latin typeface="+mn-ea"/>
              </a:rPr>
              <a:t>年度</a:t>
            </a:r>
            <a:r>
              <a:rPr kumimoji="1" lang="en-US" altLang="ja-JP" sz="1200">
                <a:latin typeface="+mn-ea"/>
              </a:rPr>
              <a:t>【2</a:t>
            </a:r>
            <a:r>
              <a:rPr kumimoji="1" lang="ja-JP" altLang="en-US" sz="1200">
                <a:latin typeface="+mn-ea"/>
              </a:rPr>
              <a:t>桁</a:t>
            </a:r>
            <a:r>
              <a:rPr kumimoji="1" lang="en-US" altLang="ja-JP" sz="1200">
                <a:latin typeface="+mn-ea"/>
              </a:rPr>
              <a:t>】-</a:t>
            </a:r>
            <a:r>
              <a:rPr kumimoji="1" lang="ja-JP" altLang="en-US" sz="1200">
                <a:latin typeface="+mn-ea"/>
              </a:rPr>
              <a:t>指令</a:t>
            </a:r>
            <a:r>
              <a:rPr kumimoji="1" lang="en-US" altLang="ja-JP" sz="1200">
                <a:latin typeface="+mn-ea"/>
              </a:rPr>
              <a:t>【2</a:t>
            </a:r>
            <a:r>
              <a:rPr kumimoji="1" lang="ja-JP" altLang="en-US" sz="1200">
                <a:latin typeface="+mn-ea"/>
              </a:rPr>
              <a:t>文字（指令）</a:t>
            </a:r>
            <a:r>
              <a:rPr kumimoji="1" lang="en-US" altLang="ja-JP" sz="1200">
                <a:latin typeface="+mn-ea"/>
              </a:rPr>
              <a:t>】-</a:t>
            </a:r>
            <a:r>
              <a:rPr kumimoji="1" lang="ja-JP" altLang="en-US" sz="1200">
                <a:latin typeface="+mn-ea"/>
              </a:rPr>
              <a:t>所属課</a:t>
            </a:r>
            <a:r>
              <a:rPr kumimoji="1" lang="en-US" altLang="ja-JP" sz="1200">
                <a:latin typeface="+mn-ea"/>
              </a:rPr>
              <a:t>【2</a:t>
            </a:r>
            <a:r>
              <a:rPr kumimoji="1" lang="ja-JP" altLang="en-US" sz="1200">
                <a:latin typeface="+mn-ea"/>
              </a:rPr>
              <a:t>文字</a:t>
            </a:r>
            <a:r>
              <a:rPr kumimoji="1" lang="en-US" altLang="ja-JP" sz="1200">
                <a:latin typeface="+mn-ea"/>
              </a:rPr>
              <a:t>】-</a:t>
            </a:r>
            <a:r>
              <a:rPr kumimoji="1" lang="ja-JP" altLang="en-US" sz="1200">
                <a:latin typeface="+mn-ea"/>
              </a:rPr>
              <a:t>統一番号</a:t>
            </a:r>
            <a:r>
              <a:rPr kumimoji="1" lang="en-US" altLang="ja-JP" sz="1200">
                <a:latin typeface="+mn-ea"/>
              </a:rPr>
              <a:t>【1</a:t>
            </a:r>
            <a:r>
              <a:rPr kumimoji="1" lang="ja-JP" altLang="en-US" sz="1200">
                <a:latin typeface="+mn-ea"/>
              </a:rPr>
              <a:t>文字（第）</a:t>
            </a:r>
            <a:r>
              <a:rPr kumimoji="1" lang="en-US" altLang="ja-JP" sz="1200">
                <a:latin typeface="+mn-ea"/>
              </a:rPr>
              <a:t>-2</a:t>
            </a:r>
            <a:r>
              <a:rPr kumimoji="1" lang="ja-JP" altLang="en-US" sz="1200">
                <a:latin typeface="+mn-ea"/>
              </a:rPr>
              <a:t>桁</a:t>
            </a:r>
            <a:r>
              <a:rPr kumimoji="1" lang="en-US" altLang="ja-JP" sz="1200">
                <a:latin typeface="+mn-ea"/>
              </a:rPr>
              <a:t>】-</a:t>
            </a:r>
            <a:r>
              <a:rPr kumimoji="1" lang="ja-JP" altLang="en-US" sz="1200">
                <a:latin typeface="+mn-ea"/>
              </a:rPr>
              <a:t>ハイフン</a:t>
            </a:r>
            <a:r>
              <a:rPr kumimoji="1" lang="en-US" altLang="ja-JP" sz="1200">
                <a:latin typeface="+mn-ea"/>
              </a:rPr>
              <a:t>【1</a:t>
            </a:r>
            <a:r>
              <a:rPr kumimoji="1" lang="ja-JP" altLang="en-US" sz="1200">
                <a:latin typeface="+mn-ea"/>
              </a:rPr>
              <a:t>文字（ー）</a:t>
            </a:r>
            <a:r>
              <a:rPr kumimoji="1" lang="en-US" altLang="ja-JP" sz="1200">
                <a:latin typeface="+mn-ea"/>
              </a:rPr>
              <a:t>】-</a:t>
            </a:r>
            <a:r>
              <a:rPr kumimoji="1" lang="ja-JP" altLang="en-US" sz="1200">
                <a:latin typeface="+mn-ea"/>
              </a:rPr>
              <a:t>追次番号</a:t>
            </a:r>
            <a:r>
              <a:rPr kumimoji="1" lang="en-US" altLang="ja-JP" sz="1200">
                <a:latin typeface="+mn-ea"/>
              </a:rPr>
              <a:t>【5</a:t>
            </a:r>
            <a:r>
              <a:rPr kumimoji="1" lang="ja-JP" altLang="en-US" sz="1200">
                <a:latin typeface="+mn-ea"/>
              </a:rPr>
              <a:t>桁想定</a:t>
            </a:r>
            <a:r>
              <a:rPr kumimoji="1" lang="en-US" altLang="ja-JP" sz="1200">
                <a:latin typeface="+mn-ea"/>
              </a:rPr>
              <a:t>】</a:t>
            </a:r>
          </a:p>
          <a:p>
            <a:pPr defTabSz="990564" fontAlgn="auto">
              <a:spcBef>
                <a:spcPts val="0"/>
              </a:spcBef>
              <a:spcAft>
                <a:spcPts val="0"/>
              </a:spcAft>
              <a:buSzPct val="100000"/>
            </a:pPr>
            <a:endParaRPr kumimoji="1" lang="ja-JP" altLang="en-US" sz="1200">
              <a:latin typeface="+mn-ea"/>
            </a:endParaRPr>
          </a:p>
          <a:p>
            <a:pPr defTabSz="990564" fontAlgn="auto">
              <a:spcBef>
                <a:spcPts val="0"/>
              </a:spcBef>
              <a:spcAft>
                <a:spcPts val="0"/>
              </a:spcAft>
              <a:buSzPct val="100000"/>
            </a:pPr>
            <a:r>
              <a:rPr kumimoji="1" lang="ja-JP" altLang="en-US" sz="1200">
                <a:latin typeface="+mn-ea"/>
              </a:rPr>
              <a:t>例：</a:t>
            </a:r>
            <a:r>
              <a:rPr kumimoji="1" lang="en-US" altLang="ja-JP" sz="1200">
                <a:latin typeface="+mn-ea"/>
              </a:rPr>
              <a:t>07</a:t>
            </a:r>
            <a:r>
              <a:rPr kumimoji="1" lang="ja-JP" altLang="en-US" sz="1200">
                <a:latin typeface="+mn-ea"/>
              </a:rPr>
              <a:t>指令土中第</a:t>
            </a:r>
            <a:r>
              <a:rPr kumimoji="1" lang="en-US" altLang="ja-JP" sz="1200">
                <a:latin typeface="+mn-ea"/>
              </a:rPr>
              <a:t>23</a:t>
            </a:r>
            <a:r>
              <a:rPr kumimoji="1" lang="ja-JP" altLang="en-US" sz="1200">
                <a:latin typeface="+mn-ea"/>
              </a:rPr>
              <a:t>－</a:t>
            </a:r>
            <a:r>
              <a:rPr kumimoji="1" lang="en-US" altLang="ja-JP" sz="1200">
                <a:latin typeface="+mn-ea"/>
              </a:rPr>
              <a:t>12</a:t>
            </a:r>
            <a:r>
              <a:rPr kumimoji="1" lang="ja-JP" altLang="en-US" sz="1200">
                <a:latin typeface="+mn-ea"/>
              </a:rPr>
              <a:t> </a:t>
            </a:r>
            <a:endParaRPr kumimoji="1" lang="en-US" altLang="ja-JP" sz="1200">
              <a:latin typeface="+mn-ea"/>
            </a:endParaRPr>
          </a:p>
        </p:txBody>
      </p:sp>
      <p:sp>
        <p:nvSpPr>
          <p:cNvPr id="25" name="テキスト ボックス 24">
            <a:extLst>
              <a:ext uri="{FF2B5EF4-FFF2-40B4-BE49-F238E27FC236}">
                <a16:creationId xmlns:a16="http://schemas.microsoft.com/office/drawing/2014/main" id="{E7A230F9-3878-DBF8-E321-250F9D2847DA}"/>
              </a:ext>
            </a:extLst>
          </p:cNvPr>
          <p:cNvSpPr txBox="1"/>
          <p:nvPr/>
        </p:nvSpPr>
        <p:spPr bwMode="gray">
          <a:xfrm>
            <a:off x="6498910" y="1521931"/>
            <a:ext cx="1590142"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u="sng">
                <a:solidFill>
                  <a:prstClr val="black"/>
                </a:solidFill>
                <a:latin typeface="+mn-lt"/>
                <a:cs typeface="+mn-cs"/>
              </a:rPr>
              <a:t>現行番号</a:t>
            </a:r>
            <a:endParaRPr kumimoji="1" lang="ja-JP" altLang="en-US" sz="1200" b="1" i="0" u="sng" strike="noStrike" kern="1200" cap="none" spc="0" normalizeH="0" baseline="0" noProof="0">
              <a:ln>
                <a:noFill/>
              </a:ln>
              <a:solidFill>
                <a:prstClr val="black"/>
              </a:solidFill>
              <a:effectLst/>
              <a:uLnTx/>
              <a:uFillTx/>
              <a:latin typeface="+mn-lt"/>
              <a:ea typeface="+mn-ea"/>
              <a:cs typeface="+mn-cs"/>
            </a:endParaRPr>
          </a:p>
        </p:txBody>
      </p:sp>
      <p:sp>
        <p:nvSpPr>
          <p:cNvPr id="27" name="テキスト ボックス 26">
            <a:extLst>
              <a:ext uri="{FF2B5EF4-FFF2-40B4-BE49-F238E27FC236}">
                <a16:creationId xmlns:a16="http://schemas.microsoft.com/office/drawing/2014/main" id="{0A97F1D7-BD00-5BD2-2A0D-189A5227D955}"/>
              </a:ext>
            </a:extLst>
          </p:cNvPr>
          <p:cNvSpPr txBox="1"/>
          <p:nvPr/>
        </p:nvSpPr>
        <p:spPr bwMode="gray">
          <a:xfrm>
            <a:off x="2395852" y="1521931"/>
            <a:ext cx="1590142"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lt"/>
                <a:ea typeface="+mn-ea"/>
                <a:cs typeface="+mn-cs"/>
              </a:rPr>
              <a:t>詳細</a:t>
            </a:r>
          </a:p>
        </p:txBody>
      </p:sp>
      <p:sp>
        <p:nvSpPr>
          <p:cNvPr id="38" name="正方形/長方形 37">
            <a:extLst>
              <a:ext uri="{FF2B5EF4-FFF2-40B4-BE49-F238E27FC236}">
                <a16:creationId xmlns:a16="http://schemas.microsoft.com/office/drawing/2014/main" id="{229E5AB5-6BFA-425E-5DA7-5324C7C7D8E2}"/>
              </a:ext>
            </a:extLst>
          </p:cNvPr>
          <p:cNvSpPr/>
          <p:nvPr/>
        </p:nvSpPr>
        <p:spPr bwMode="gray">
          <a:xfrm>
            <a:off x="415925" y="1840163"/>
            <a:ext cx="864000" cy="2137531"/>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200">
                <a:latin typeface="+mn-ea"/>
              </a:rPr>
              <a:t>文書番号</a:t>
            </a:r>
            <a:endParaRPr kumimoji="1" lang="en-US" altLang="ja-JP" sz="1200">
              <a:latin typeface="+mn-ea"/>
            </a:endParaRPr>
          </a:p>
        </p:txBody>
      </p:sp>
      <p:sp>
        <p:nvSpPr>
          <p:cNvPr id="39" name="正方形/長方形 38">
            <a:extLst>
              <a:ext uri="{FF2B5EF4-FFF2-40B4-BE49-F238E27FC236}">
                <a16:creationId xmlns:a16="http://schemas.microsoft.com/office/drawing/2014/main" id="{AFE393F8-B5D1-F4AD-25BC-E7F8C1A84695}"/>
              </a:ext>
            </a:extLst>
          </p:cNvPr>
          <p:cNvSpPr/>
          <p:nvPr/>
        </p:nvSpPr>
        <p:spPr bwMode="gray">
          <a:xfrm>
            <a:off x="1354923" y="1840163"/>
            <a:ext cx="3598077" cy="2137531"/>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毎年、年度当初に文書管理システムで各文書に対して付番される</a:t>
            </a:r>
            <a:r>
              <a:rPr kumimoji="1" lang="ja-JP" altLang="en-US" sz="1200" b="1">
                <a:latin typeface="+mn-ea"/>
              </a:rPr>
              <a:t>統一番号</a:t>
            </a:r>
            <a:r>
              <a:rPr kumimoji="1" lang="ja-JP" altLang="en-US" sz="1200">
                <a:latin typeface="+mn-ea"/>
              </a:rPr>
              <a:t>を許可システムに手動で登録し、許可システムで管理する番号であり、市の規則で規定されている。 （例</a:t>
            </a:r>
            <a:r>
              <a:rPr kumimoji="1" lang="en-US" altLang="ja-JP" sz="1200">
                <a:latin typeface="+mn-ea"/>
              </a:rPr>
              <a:t>_</a:t>
            </a:r>
            <a:r>
              <a:rPr kumimoji="1" lang="ja-JP" altLang="en-US" sz="1200">
                <a:latin typeface="+mn-ea"/>
              </a:rPr>
              <a:t>道路占用の統一番号は「</a:t>
            </a:r>
            <a:r>
              <a:rPr kumimoji="1" lang="en-US" altLang="ja-JP" sz="1200">
                <a:latin typeface="+mn-ea"/>
              </a:rPr>
              <a:t>23</a:t>
            </a:r>
            <a:r>
              <a:rPr kumimoji="1" lang="ja-JP" altLang="en-US" sz="1200">
                <a:latin typeface="+mn-ea"/>
              </a:rPr>
              <a:t>」）</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処分性を有しない文書に記載する番号である。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警察協議書や公有財産使用承認書等が対象となる。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文書を交付する度に、許可システムが</a:t>
            </a:r>
            <a:r>
              <a:rPr kumimoji="1" lang="ja-JP" altLang="en-US" sz="1200" b="1">
                <a:latin typeface="+mn-ea"/>
              </a:rPr>
              <a:t>追次番号</a:t>
            </a:r>
            <a:r>
              <a:rPr kumimoji="1" lang="ja-JP" altLang="en-US" sz="1200">
                <a:latin typeface="+mn-ea"/>
              </a:rPr>
              <a:t>を自動付番する。（最初に交付する文書には追次番号を付番せず、</a:t>
            </a:r>
            <a:r>
              <a:rPr kumimoji="1" lang="en-US" altLang="ja-JP" sz="1200">
                <a:latin typeface="+mn-ea"/>
              </a:rPr>
              <a:t>2</a:t>
            </a:r>
            <a:r>
              <a:rPr kumimoji="1" lang="ja-JP" altLang="en-US" sz="1200">
                <a:latin typeface="+mn-ea"/>
              </a:rPr>
              <a:t>枚目の文書から「</a:t>
            </a:r>
            <a:r>
              <a:rPr kumimoji="1" lang="en-US" altLang="ja-JP" sz="1200">
                <a:latin typeface="+mn-ea"/>
              </a:rPr>
              <a:t>2</a:t>
            </a:r>
            <a:r>
              <a:rPr kumimoji="1" lang="ja-JP" altLang="en-US" sz="1200">
                <a:latin typeface="+mn-ea"/>
              </a:rPr>
              <a:t>」から番号を順に付番する。許可システムで付番する桁数は</a:t>
            </a:r>
            <a:r>
              <a:rPr kumimoji="1" lang="en-US" altLang="ja-JP" sz="1200">
                <a:latin typeface="+mn-ea"/>
              </a:rPr>
              <a:t>5</a:t>
            </a:r>
            <a:r>
              <a:rPr kumimoji="1" lang="ja-JP" altLang="en-US" sz="1200">
                <a:latin typeface="+mn-ea"/>
              </a:rPr>
              <a:t>桁ほどを想定している。）</a:t>
            </a:r>
            <a:endParaRPr kumimoji="1" lang="en-US" altLang="ja-JP" sz="1200">
              <a:latin typeface="+mn-ea"/>
            </a:endParaRPr>
          </a:p>
        </p:txBody>
      </p:sp>
      <p:sp>
        <p:nvSpPr>
          <p:cNvPr id="40" name="正方形/長方形 39">
            <a:extLst>
              <a:ext uri="{FF2B5EF4-FFF2-40B4-BE49-F238E27FC236}">
                <a16:creationId xmlns:a16="http://schemas.microsoft.com/office/drawing/2014/main" id="{2FF3A030-4409-1640-3F83-FB32AE019C77}"/>
              </a:ext>
            </a:extLst>
          </p:cNvPr>
          <p:cNvSpPr/>
          <p:nvPr/>
        </p:nvSpPr>
        <p:spPr bwMode="gray">
          <a:xfrm>
            <a:off x="5097981" y="1840163"/>
            <a:ext cx="4392000" cy="2137531"/>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a:latin typeface="+mn-ea"/>
              </a:rPr>
              <a:t>年度</a:t>
            </a:r>
            <a:r>
              <a:rPr kumimoji="1" lang="en-US" altLang="ja-JP" sz="1200">
                <a:latin typeface="+mn-ea"/>
              </a:rPr>
              <a:t>【2</a:t>
            </a:r>
            <a:r>
              <a:rPr kumimoji="1" lang="ja-JP" altLang="en-US" sz="1200">
                <a:latin typeface="+mn-ea"/>
              </a:rPr>
              <a:t>桁</a:t>
            </a:r>
            <a:r>
              <a:rPr kumimoji="1" lang="en-US" altLang="ja-JP" sz="1200">
                <a:latin typeface="+mn-ea"/>
              </a:rPr>
              <a:t>】-</a:t>
            </a:r>
            <a:r>
              <a:rPr kumimoji="1" lang="ja-JP" altLang="en-US" sz="1200">
                <a:latin typeface="+mn-ea"/>
              </a:rPr>
              <a:t>所属課</a:t>
            </a:r>
            <a:r>
              <a:rPr kumimoji="1" lang="en-US" altLang="ja-JP" sz="1200">
                <a:latin typeface="+mn-ea"/>
              </a:rPr>
              <a:t>【2</a:t>
            </a:r>
            <a:r>
              <a:rPr kumimoji="1" lang="ja-JP" altLang="en-US" sz="1200">
                <a:latin typeface="+mn-ea"/>
              </a:rPr>
              <a:t>文字</a:t>
            </a:r>
            <a:r>
              <a:rPr kumimoji="1" lang="en-US" altLang="ja-JP" sz="1200">
                <a:latin typeface="+mn-ea"/>
              </a:rPr>
              <a:t>】-</a:t>
            </a:r>
            <a:r>
              <a:rPr kumimoji="1" lang="ja-JP" altLang="en-US" sz="1200">
                <a:latin typeface="+mn-ea"/>
              </a:rPr>
              <a:t>統一番号</a:t>
            </a:r>
            <a:r>
              <a:rPr kumimoji="1" lang="en-US" altLang="ja-JP" sz="1200">
                <a:latin typeface="+mn-ea"/>
              </a:rPr>
              <a:t>【1</a:t>
            </a:r>
            <a:r>
              <a:rPr kumimoji="1" lang="ja-JP" altLang="en-US" sz="1200">
                <a:latin typeface="+mn-ea"/>
              </a:rPr>
              <a:t>文字（第）</a:t>
            </a:r>
            <a:r>
              <a:rPr kumimoji="1" lang="en-US" altLang="ja-JP" sz="1200">
                <a:latin typeface="+mn-ea"/>
              </a:rPr>
              <a:t>-2</a:t>
            </a:r>
            <a:r>
              <a:rPr kumimoji="1" lang="ja-JP" altLang="en-US" sz="1200">
                <a:latin typeface="+mn-ea"/>
              </a:rPr>
              <a:t>桁</a:t>
            </a:r>
            <a:r>
              <a:rPr kumimoji="1" lang="en-US" altLang="ja-JP" sz="1200">
                <a:latin typeface="+mn-ea"/>
              </a:rPr>
              <a:t>】-</a:t>
            </a:r>
            <a:r>
              <a:rPr kumimoji="1" lang="ja-JP" altLang="en-US" sz="1200">
                <a:latin typeface="+mn-ea"/>
              </a:rPr>
              <a:t>ハイフン</a:t>
            </a:r>
            <a:r>
              <a:rPr kumimoji="1" lang="en-US" altLang="ja-JP" sz="1200">
                <a:latin typeface="+mn-ea"/>
              </a:rPr>
              <a:t>【1</a:t>
            </a:r>
            <a:r>
              <a:rPr kumimoji="1" lang="ja-JP" altLang="en-US" sz="1200">
                <a:latin typeface="+mn-ea"/>
              </a:rPr>
              <a:t>文字（ー）</a:t>
            </a:r>
            <a:r>
              <a:rPr kumimoji="1" lang="en-US" altLang="ja-JP" sz="1200">
                <a:latin typeface="+mn-ea"/>
              </a:rPr>
              <a:t>】-</a:t>
            </a:r>
            <a:r>
              <a:rPr kumimoji="1" lang="ja-JP" altLang="en-US" sz="1200">
                <a:latin typeface="+mn-ea"/>
              </a:rPr>
              <a:t>追次番号</a:t>
            </a:r>
            <a:r>
              <a:rPr kumimoji="1" lang="en-US" altLang="ja-JP" sz="1200">
                <a:latin typeface="+mn-ea"/>
              </a:rPr>
              <a:t>【</a:t>
            </a:r>
            <a:r>
              <a:rPr kumimoji="1" lang="ja-JP" altLang="en-US" sz="1200">
                <a:latin typeface="+mn-ea"/>
              </a:rPr>
              <a:t>最大</a:t>
            </a:r>
            <a:r>
              <a:rPr kumimoji="1" lang="en-US" altLang="ja-JP" sz="1200">
                <a:latin typeface="+mn-ea"/>
              </a:rPr>
              <a:t>5</a:t>
            </a:r>
            <a:r>
              <a:rPr kumimoji="1" lang="ja-JP" altLang="en-US" sz="1200">
                <a:latin typeface="+mn-ea"/>
              </a:rPr>
              <a:t>桁想定</a:t>
            </a:r>
            <a:r>
              <a:rPr kumimoji="1" lang="en-US" altLang="ja-JP" sz="1200">
                <a:latin typeface="+mn-ea"/>
              </a:rPr>
              <a:t>】</a:t>
            </a:r>
          </a:p>
          <a:p>
            <a:pPr defTabSz="990564" fontAlgn="auto">
              <a:spcBef>
                <a:spcPts val="0"/>
              </a:spcBef>
              <a:spcAft>
                <a:spcPts val="0"/>
              </a:spcAft>
              <a:buSzPct val="100000"/>
            </a:pPr>
            <a:endParaRPr kumimoji="1" lang="ja-JP" altLang="en-US" sz="1200">
              <a:latin typeface="+mn-ea"/>
            </a:endParaRPr>
          </a:p>
          <a:p>
            <a:pPr defTabSz="990564" fontAlgn="auto">
              <a:spcBef>
                <a:spcPts val="0"/>
              </a:spcBef>
              <a:spcAft>
                <a:spcPts val="0"/>
              </a:spcAft>
              <a:buSzPct val="100000"/>
            </a:pPr>
            <a:r>
              <a:rPr kumimoji="1" lang="ja-JP" altLang="en-US" sz="1200">
                <a:latin typeface="+mn-ea"/>
              </a:rPr>
              <a:t>例：</a:t>
            </a:r>
            <a:r>
              <a:rPr kumimoji="1" lang="en-US" altLang="ja-JP" sz="1200">
                <a:latin typeface="+mn-ea"/>
              </a:rPr>
              <a:t>07</a:t>
            </a:r>
            <a:r>
              <a:rPr kumimoji="1" lang="ja-JP" altLang="en-US" sz="1200">
                <a:latin typeface="+mn-ea"/>
              </a:rPr>
              <a:t>土中第</a:t>
            </a:r>
            <a:r>
              <a:rPr kumimoji="1" lang="en-US" altLang="ja-JP" sz="1200">
                <a:latin typeface="+mn-ea"/>
              </a:rPr>
              <a:t>23</a:t>
            </a:r>
            <a:r>
              <a:rPr kumimoji="1" lang="ja-JP" altLang="en-US" sz="1200">
                <a:latin typeface="+mn-ea"/>
              </a:rPr>
              <a:t>－</a:t>
            </a:r>
            <a:r>
              <a:rPr kumimoji="1" lang="en-US" altLang="ja-JP" sz="1200">
                <a:latin typeface="+mn-ea"/>
              </a:rPr>
              <a:t>12</a:t>
            </a:r>
            <a:r>
              <a:rPr kumimoji="1" lang="ja-JP" altLang="en-US" sz="1200">
                <a:latin typeface="+mn-ea"/>
              </a:rPr>
              <a:t> </a:t>
            </a:r>
            <a:endParaRPr kumimoji="1" lang="en-US" altLang="ja-JP" sz="1200">
              <a:latin typeface="+mn-ea"/>
            </a:endParaRPr>
          </a:p>
        </p:txBody>
      </p:sp>
    </p:spTree>
    <p:extLst>
      <p:ext uri="{BB962C8B-B14F-4D97-AF65-F5344CB8AC3E}">
        <p14:creationId xmlns:p14="http://schemas.microsoft.com/office/powerpoint/2010/main" val="18543070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0C32C-3471-7321-694C-7CC94D8D485B}"/>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C7A7DCC5-97AF-D98D-B9A4-6ADFBFE794F7}"/>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DA562261-F757-072D-28BE-3B3598173077}"/>
              </a:ext>
            </a:extLst>
          </p:cNvPr>
          <p:cNvSpPr>
            <a:spLocks noGrp="1"/>
          </p:cNvSpPr>
          <p:nvPr>
            <p:ph type="sldNum" sz="quarter" idx="11"/>
          </p:nvPr>
        </p:nvSpPr>
        <p:spPr/>
        <p:txBody>
          <a:bodyPr/>
          <a:lstStyle/>
          <a:p>
            <a:fld id="{AA5FCFE5-FE56-4EF1-80A8-07776887C2A1}" type="slidenum">
              <a:rPr lang="ja-JP" altLang="en-US" smtClean="0"/>
              <a:pPr/>
              <a:t>36</a:t>
            </a:fld>
            <a:endParaRPr lang="ja-JP" altLang="en-US"/>
          </a:p>
        </p:txBody>
      </p:sp>
      <p:sp>
        <p:nvSpPr>
          <p:cNvPr id="4" name="テキスト プレースホルダー 3">
            <a:extLst>
              <a:ext uri="{FF2B5EF4-FFF2-40B4-BE49-F238E27FC236}">
                <a16:creationId xmlns:a16="http://schemas.microsoft.com/office/drawing/2014/main" id="{E6AED899-B46E-5BFE-ABC7-1E6B04C2FB6B}"/>
              </a:ext>
            </a:extLst>
          </p:cNvPr>
          <p:cNvSpPr>
            <a:spLocks noGrp="1"/>
          </p:cNvSpPr>
          <p:nvPr>
            <p:ph type="body" sz="quarter" idx="15"/>
          </p:nvPr>
        </p:nvSpPr>
        <p:spPr/>
        <p:txBody>
          <a:bodyPr/>
          <a:lstStyle/>
          <a:p>
            <a:r>
              <a:rPr lang="ja-JP" altLang="en-US"/>
              <a:t>行政手続関連の各種番号の考え方（２</a:t>
            </a:r>
            <a:r>
              <a:rPr lang="en-US" altLang="ja-JP"/>
              <a:t>/</a:t>
            </a:r>
            <a:r>
              <a:rPr lang="ja-JP" altLang="en-US"/>
              <a:t>３）</a:t>
            </a:r>
          </a:p>
        </p:txBody>
      </p:sp>
      <p:sp>
        <p:nvSpPr>
          <p:cNvPr id="5" name="タイトル 4">
            <a:extLst>
              <a:ext uri="{FF2B5EF4-FFF2-40B4-BE49-F238E27FC236}">
                <a16:creationId xmlns:a16="http://schemas.microsoft.com/office/drawing/2014/main" id="{CAC3A2F6-3500-FE8D-BD6D-1524F02C93AF}"/>
              </a:ext>
            </a:extLst>
          </p:cNvPr>
          <p:cNvSpPr>
            <a:spLocks noGrp="1"/>
          </p:cNvSpPr>
          <p:nvPr>
            <p:ph type="title"/>
          </p:nvPr>
        </p:nvSpPr>
        <p:spPr/>
        <p:txBody>
          <a:bodyPr/>
          <a:lstStyle/>
          <a:p>
            <a:r>
              <a:rPr kumimoji="1" lang="ja-JP" altLang="en-US"/>
              <a:t>基本番号とは、現行システムにて付番し、許可を管理している番号。新システムでは、公園や河川にも番号を付すため、現行の桁数等を追加して管理することを想定している。</a:t>
            </a:r>
          </a:p>
        </p:txBody>
      </p:sp>
      <p:sp>
        <p:nvSpPr>
          <p:cNvPr id="11" name="正方形/長方形 10">
            <a:extLst>
              <a:ext uri="{FF2B5EF4-FFF2-40B4-BE49-F238E27FC236}">
                <a16:creationId xmlns:a16="http://schemas.microsoft.com/office/drawing/2014/main" id="{629DD91E-24A6-1322-465F-548A1934F464}"/>
              </a:ext>
            </a:extLst>
          </p:cNvPr>
          <p:cNvSpPr/>
          <p:nvPr/>
        </p:nvSpPr>
        <p:spPr bwMode="gray">
          <a:xfrm>
            <a:off x="415925" y="1799808"/>
            <a:ext cx="864000" cy="1812353"/>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mn-ea"/>
                <a:cs typeface="Arial" charset="0"/>
              </a:rPr>
              <a:t>基本番号</a:t>
            </a:r>
            <a:endParaRPr kumimoji="1" lang="en-US" altLang="ja-JP" sz="1200" b="0" i="0" u="none" strike="noStrike" kern="1200" cap="none" spc="0" normalizeH="0" baseline="0" noProof="0">
              <a:ln>
                <a:noFill/>
              </a:ln>
              <a:solidFill>
                <a:prstClr val="black"/>
              </a:solidFill>
              <a:effectLst/>
              <a:uLnTx/>
              <a:uFillTx/>
              <a:latin typeface="+mn-ea"/>
              <a:cs typeface="Arial" charset="0"/>
            </a:endParaRPr>
          </a:p>
        </p:txBody>
      </p:sp>
      <p:sp>
        <p:nvSpPr>
          <p:cNvPr id="12" name="正方形/長方形 11">
            <a:extLst>
              <a:ext uri="{FF2B5EF4-FFF2-40B4-BE49-F238E27FC236}">
                <a16:creationId xmlns:a16="http://schemas.microsoft.com/office/drawing/2014/main" id="{981A1C8D-B640-13A4-EACF-30D53E1E64CA}"/>
              </a:ext>
            </a:extLst>
          </p:cNvPr>
          <p:cNvSpPr/>
          <p:nvPr/>
        </p:nvSpPr>
        <p:spPr bwMode="gray">
          <a:xfrm>
            <a:off x="1354923" y="1799808"/>
            <a:ext cx="3240000" cy="1812353"/>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許可番号は変更許可や更新許可の際に変更される為、現行システムでは全ての許可に「基本番号」を付番して管理している。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現時点で河川と公園は基本番号を有していないため、許可システムでは道路と共通のルールで基本番号を付番する予定。</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基本番号は</a:t>
            </a:r>
            <a:r>
              <a:rPr kumimoji="1" lang="en-US" altLang="ja-JP" sz="1200">
                <a:latin typeface="+mn-ea"/>
              </a:rPr>
              <a:t>GIS</a:t>
            </a:r>
            <a:r>
              <a:rPr kumimoji="1" lang="ja-JP" altLang="en-US" sz="1200">
                <a:latin typeface="+mn-ea"/>
              </a:rPr>
              <a:t>へ連携する属性情報とする。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追次番号は</a:t>
            </a:r>
            <a:r>
              <a:rPr kumimoji="1" lang="en-US" altLang="ja-JP" sz="1200">
                <a:latin typeface="+mn-ea"/>
              </a:rPr>
              <a:t>0</a:t>
            </a:r>
            <a:r>
              <a:rPr kumimoji="1" lang="ja-JP" altLang="en-US" sz="1200">
                <a:latin typeface="+mn-ea"/>
              </a:rPr>
              <a:t>からカウントする。</a:t>
            </a:r>
            <a:endParaRPr kumimoji="1" lang="en-US" altLang="ja-JP" sz="1200">
              <a:latin typeface="+mn-ea"/>
            </a:endParaRPr>
          </a:p>
        </p:txBody>
      </p:sp>
      <p:sp>
        <p:nvSpPr>
          <p:cNvPr id="13" name="正方形/長方形 12">
            <a:extLst>
              <a:ext uri="{FF2B5EF4-FFF2-40B4-BE49-F238E27FC236}">
                <a16:creationId xmlns:a16="http://schemas.microsoft.com/office/drawing/2014/main" id="{4A2F4969-17CE-BB41-CC31-EED3A6093EBB}"/>
              </a:ext>
            </a:extLst>
          </p:cNvPr>
          <p:cNvSpPr/>
          <p:nvPr/>
        </p:nvSpPr>
        <p:spPr bwMode="gray">
          <a:xfrm>
            <a:off x="415925" y="3803215"/>
            <a:ext cx="864000" cy="2304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mn-ea"/>
                <a:cs typeface="Arial" charset="0"/>
              </a:rPr>
              <a:t>調定番号</a:t>
            </a:r>
            <a:endParaRPr kumimoji="1" lang="en-US" altLang="ja-JP" sz="1200" b="0" i="0" u="none" strike="noStrike" kern="1200" cap="none" spc="0" normalizeH="0" baseline="0" noProof="0">
              <a:ln>
                <a:noFill/>
              </a:ln>
              <a:solidFill>
                <a:prstClr val="black"/>
              </a:solidFill>
              <a:effectLst/>
              <a:uLnTx/>
              <a:uFillTx/>
              <a:latin typeface="+mn-ea"/>
              <a:cs typeface="Arial" charset="0"/>
            </a:endParaRPr>
          </a:p>
        </p:txBody>
      </p:sp>
      <p:sp>
        <p:nvSpPr>
          <p:cNvPr id="14" name="正方形/長方形 13">
            <a:extLst>
              <a:ext uri="{FF2B5EF4-FFF2-40B4-BE49-F238E27FC236}">
                <a16:creationId xmlns:a16="http://schemas.microsoft.com/office/drawing/2014/main" id="{0369BADE-86F6-3A3B-8894-8898FCA215FE}"/>
              </a:ext>
            </a:extLst>
          </p:cNvPr>
          <p:cNvSpPr/>
          <p:nvPr/>
        </p:nvSpPr>
        <p:spPr bwMode="gray">
          <a:xfrm>
            <a:off x="1354923" y="3803215"/>
            <a:ext cx="3240000" cy="2304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基本番号を基に作成する。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追次番号</a:t>
            </a:r>
            <a:r>
              <a:rPr kumimoji="1" lang="en-US" altLang="ja-JP" sz="1200">
                <a:latin typeface="+mn-ea"/>
              </a:rPr>
              <a:t>1</a:t>
            </a:r>
            <a:r>
              <a:rPr kumimoji="1" lang="ja-JP" altLang="en-US" sz="1200">
                <a:latin typeface="+mn-ea"/>
              </a:rPr>
              <a:t>桁は支払回数で変更となる。（</a:t>
            </a:r>
            <a:r>
              <a:rPr kumimoji="1" lang="en-US" altLang="ja-JP" sz="1200">
                <a:latin typeface="+mn-ea"/>
              </a:rPr>
              <a:t>1</a:t>
            </a:r>
            <a:r>
              <a:rPr kumimoji="1" lang="ja-JP" altLang="en-US" sz="1200">
                <a:latin typeface="+mn-ea"/>
              </a:rPr>
              <a:t>回目→</a:t>
            </a:r>
            <a:r>
              <a:rPr kumimoji="1" lang="en-US" altLang="ja-JP" sz="1200">
                <a:latin typeface="+mn-ea"/>
              </a:rPr>
              <a:t>0</a:t>
            </a:r>
            <a:r>
              <a:rPr kumimoji="1" lang="ja-JP" altLang="en-US" sz="1200">
                <a:latin typeface="+mn-ea"/>
              </a:rPr>
              <a:t>、</a:t>
            </a:r>
            <a:r>
              <a:rPr kumimoji="1" lang="en-US" altLang="ja-JP" sz="1200">
                <a:latin typeface="+mn-ea"/>
              </a:rPr>
              <a:t>2</a:t>
            </a:r>
            <a:r>
              <a:rPr kumimoji="1" lang="ja-JP" altLang="en-US" sz="1200">
                <a:latin typeface="+mn-ea"/>
              </a:rPr>
              <a:t>回目→</a:t>
            </a:r>
            <a:r>
              <a:rPr kumimoji="1" lang="en-US" altLang="ja-JP" sz="1200">
                <a:latin typeface="+mn-ea"/>
              </a:rPr>
              <a:t>1</a:t>
            </a:r>
            <a:r>
              <a:rPr kumimoji="1" lang="ja-JP" altLang="en-US" sz="1200">
                <a:latin typeface="+mn-ea"/>
              </a:rPr>
              <a:t>、</a:t>
            </a:r>
            <a:r>
              <a:rPr kumimoji="1" lang="en-US" altLang="ja-JP" sz="1200">
                <a:latin typeface="+mn-ea"/>
              </a:rPr>
              <a:t>3</a:t>
            </a:r>
            <a:r>
              <a:rPr kumimoji="1" lang="ja-JP" altLang="en-US" sz="1200">
                <a:latin typeface="+mn-ea"/>
              </a:rPr>
              <a:t>回目→</a:t>
            </a:r>
            <a:r>
              <a:rPr kumimoji="1" lang="en-US" altLang="ja-JP" sz="1200">
                <a:latin typeface="+mn-ea"/>
              </a:rPr>
              <a:t>2</a:t>
            </a:r>
            <a:r>
              <a:rPr kumimoji="1" lang="ja-JP" altLang="en-US" sz="1200">
                <a:latin typeface="+mn-ea"/>
              </a:rPr>
              <a:t>、、、、</a:t>
            </a:r>
            <a:r>
              <a:rPr kumimoji="1" lang="en-US" altLang="ja-JP" sz="1200">
                <a:latin typeface="+mn-ea"/>
              </a:rPr>
              <a:t>N</a:t>
            </a:r>
            <a:r>
              <a:rPr kumimoji="1" lang="ja-JP" altLang="en-US" sz="1200">
                <a:latin typeface="+mn-ea"/>
              </a:rPr>
              <a:t>回目→</a:t>
            </a:r>
            <a:r>
              <a:rPr kumimoji="1" lang="en-US" altLang="ja-JP" sz="1200">
                <a:latin typeface="+mn-ea"/>
              </a:rPr>
              <a:t>N-1</a:t>
            </a:r>
            <a:r>
              <a:rPr kumimoji="1" lang="ja-JP" altLang="en-US" sz="1200">
                <a:latin typeface="+mn-ea"/>
              </a:rPr>
              <a:t>）</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支払回数は年度単位でカウントしている。そのため、異なる年度で同一の調定番号が付番されるため、調定番号と調定年度を紐づけて管理する必要がある。</a:t>
            </a:r>
            <a:endParaRPr kumimoji="1" lang="en-US" altLang="ja-JP" sz="12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a:latin typeface="+mn-ea"/>
              </a:rPr>
              <a:t>許可システムで</a:t>
            </a:r>
            <a:r>
              <a:rPr kumimoji="1" lang="en-US" altLang="ja-JP" sz="1200" err="1">
                <a:latin typeface="+mn-ea"/>
              </a:rPr>
              <a:t>eL</a:t>
            </a:r>
            <a:r>
              <a:rPr kumimoji="1" lang="ja-JP" altLang="en-US" sz="1200">
                <a:latin typeface="+mn-ea"/>
              </a:rPr>
              <a:t>番号を付番する際に使用する。桁数等については一部制約あり（確認中）</a:t>
            </a:r>
            <a:endParaRPr kumimoji="1" lang="en-US" altLang="ja-JP" sz="1200">
              <a:latin typeface="+mn-ea"/>
            </a:endParaRPr>
          </a:p>
        </p:txBody>
      </p:sp>
      <p:sp>
        <p:nvSpPr>
          <p:cNvPr id="17" name="正方形/長方形 16">
            <a:extLst>
              <a:ext uri="{FF2B5EF4-FFF2-40B4-BE49-F238E27FC236}">
                <a16:creationId xmlns:a16="http://schemas.microsoft.com/office/drawing/2014/main" id="{EC3D874A-88C0-492A-D523-A4C6BF71F8D1}"/>
              </a:ext>
            </a:extLst>
          </p:cNvPr>
          <p:cNvSpPr/>
          <p:nvPr/>
        </p:nvSpPr>
        <p:spPr bwMode="gray">
          <a:xfrm>
            <a:off x="4669921" y="1799808"/>
            <a:ext cx="2376000" cy="1812353"/>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100">
                <a:latin typeface="+mn-ea"/>
              </a:rPr>
              <a:t>＜現行の一般道路占用＞</a:t>
            </a:r>
            <a:endParaRPr kumimoji="1" lang="en-US" altLang="ja-JP" sz="1100">
              <a:latin typeface="+mn-ea"/>
            </a:endParaRPr>
          </a:p>
          <a:p>
            <a:pPr defTabSz="990564" fontAlgn="auto">
              <a:spcBef>
                <a:spcPts val="0"/>
              </a:spcBef>
              <a:spcAft>
                <a:spcPts val="0"/>
              </a:spcAft>
              <a:buSzPct val="100000"/>
            </a:pPr>
            <a:r>
              <a:rPr kumimoji="1" lang="ja-JP" altLang="en-US" sz="1100">
                <a:latin typeface="+mn-ea"/>
              </a:rPr>
              <a:t>物件区分番号（物件種別）</a:t>
            </a:r>
            <a:r>
              <a:rPr kumimoji="1" lang="en-US" altLang="ja-JP" sz="1100">
                <a:latin typeface="+mn-ea"/>
              </a:rPr>
              <a:t>【2</a:t>
            </a:r>
            <a:r>
              <a:rPr kumimoji="1" lang="ja-JP" altLang="en-US" sz="1100">
                <a:latin typeface="+mn-ea"/>
              </a:rPr>
              <a:t>桁</a:t>
            </a:r>
            <a:r>
              <a:rPr kumimoji="1" lang="en-US" altLang="ja-JP" sz="1100">
                <a:latin typeface="+mn-ea"/>
              </a:rPr>
              <a:t>】</a:t>
            </a:r>
            <a:r>
              <a:rPr kumimoji="1" lang="ja-JP" altLang="en-US" sz="1100">
                <a:latin typeface="+mn-ea"/>
              </a:rPr>
              <a:t>ー行政区番号</a:t>
            </a:r>
            <a:r>
              <a:rPr kumimoji="1" lang="en-US" altLang="ja-JP" sz="1100">
                <a:latin typeface="+mn-ea"/>
              </a:rPr>
              <a:t>【2</a:t>
            </a:r>
            <a:r>
              <a:rPr kumimoji="1" lang="ja-JP" altLang="en-US" sz="1100">
                <a:latin typeface="+mn-ea"/>
              </a:rPr>
              <a:t>桁</a:t>
            </a:r>
            <a:r>
              <a:rPr kumimoji="1" lang="en-US" altLang="ja-JP" sz="1100">
                <a:latin typeface="+mn-ea"/>
              </a:rPr>
              <a:t>】</a:t>
            </a:r>
            <a:r>
              <a:rPr kumimoji="1" lang="ja-JP" altLang="en-US" sz="1100">
                <a:latin typeface="+mn-ea"/>
              </a:rPr>
              <a:t>ー設置年度（和暦）</a:t>
            </a:r>
            <a:r>
              <a:rPr kumimoji="1" lang="en-US" altLang="ja-JP" sz="1100">
                <a:latin typeface="+mn-ea"/>
              </a:rPr>
              <a:t>【2</a:t>
            </a:r>
            <a:r>
              <a:rPr kumimoji="1" lang="ja-JP" altLang="en-US" sz="1100">
                <a:latin typeface="+mn-ea"/>
              </a:rPr>
              <a:t>桁</a:t>
            </a:r>
            <a:r>
              <a:rPr kumimoji="1" lang="en-US" altLang="ja-JP" sz="1100">
                <a:latin typeface="+mn-ea"/>
              </a:rPr>
              <a:t>】</a:t>
            </a:r>
            <a:r>
              <a:rPr kumimoji="1" lang="ja-JP" altLang="en-US" sz="1100">
                <a:latin typeface="+mn-ea"/>
              </a:rPr>
              <a:t>ー通番</a:t>
            </a:r>
            <a:r>
              <a:rPr kumimoji="1" lang="en-US" altLang="ja-JP" sz="1100">
                <a:latin typeface="+mn-ea"/>
              </a:rPr>
              <a:t>【5</a:t>
            </a:r>
            <a:r>
              <a:rPr kumimoji="1" lang="ja-JP" altLang="en-US" sz="1100">
                <a:latin typeface="+mn-ea"/>
              </a:rPr>
              <a:t>桁</a:t>
            </a:r>
            <a:r>
              <a:rPr kumimoji="1" lang="en-US" altLang="ja-JP" sz="1100">
                <a:latin typeface="+mn-ea"/>
              </a:rPr>
              <a:t>】</a:t>
            </a:r>
            <a:r>
              <a:rPr kumimoji="1" lang="ja-JP" altLang="en-US" sz="1100">
                <a:latin typeface="+mn-ea"/>
              </a:rPr>
              <a:t>ー追次番号</a:t>
            </a:r>
            <a:r>
              <a:rPr kumimoji="1" lang="en-US" altLang="ja-JP" sz="1100">
                <a:latin typeface="+mn-ea"/>
              </a:rPr>
              <a:t>【1</a:t>
            </a:r>
            <a:r>
              <a:rPr kumimoji="1" lang="ja-JP" altLang="en-US" sz="1100">
                <a:latin typeface="+mn-ea"/>
              </a:rPr>
              <a:t>桁</a:t>
            </a:r>
            <a:r>
              <a:rPr kumimoji="1" lang="en-US" altLang="ja-JP" sz="1100">
                <a:latin typeface="+mn-ea"/>
              </a:rPr>
              <a:t>】</a:t>
            </a:r>
          </a:p>
        </p:txBody>
      </p:sp>
      <p:sp>
        <p:nvSpPr>
          <p:cNvPr id="18" name="正方形/長方形 17">
            <a:extLst>
              <a:ext uri="{FF2B5EF4-FFF2-40B4-BE49-F238E27FC236}">
                <a16:creationId xmlns:a16="http://schemas.microsoft.com/office/drawing/2014/main" id="{C0DF2377-E1E5-0D91-F932-1E951F7A0301}"/>
              </a:ext>
            </a:extLst>
          </p:cNvPr>
          <p:cNvSpPr/>
          <p:nvPr/>
        </p:nvSpPr>
        <p:spPr bwMode="gray">
          <a:xfrm>
            <a:off x="4669921" y="3803215"/>
            <a:ext cx="2376000" cy="2304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100">
                <a:latin typeface="+mn-ea"/>
              </a:rPr>
              <a:t>基本番号の追次番号を支払回数に応じて変更した番号</a:t>
            </a:r>
            <a:endParaRPr kumimoji="1" lang="en-US" altLang="ja-JP" sz="1100">
              <a:latin typeface="+mn-ea"/>
            </a:endParaRPr>
          </a:p>
        </p:txBody>
      </p:sp>
      <p:sp>
        <p:nvSpPr>
          <p:cNvPr id="21" name="正方形/長方形 20">
            <a:extLst>
              <a:ext uri="{FF2B5EF4-FFF2-40B4-BE49-F238E27FC236}">
                <a16:creationId xmlns:a16="http://schemas.microsoft.com/office/drawing/2014/main" id="{25D1D523-0930-7C6A-C11B-A753CBCC90B4}"/>
              </a:ext>
            </a:extLst>
          </p:cNvPr>
          <p:cNvSpPr/>
          <p:nvPr/>
        </p:nvSpPr>
        <p:spPr bwMode="gray">
          <a:xfrm>
            <a:off x="7121448" y="1799808"/>
            <a:ext cx="2376000" cy="1812353"/>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100">
                <a:latin typeface="+mn-ea"/>
              </a:rPr>
              <a:t>許可種別</a:t>
            </a:r>
            <a:r>
              <a:rPr kumimoji="1" lang="en-US" altLang="ja-JP" sz="1100">
                <a:latin typeface="+mn-ea"/>
              </a:rPr>
              <a:t>【2</a:t>
            </a:r>
            <a:r>
              <a:rPr kumimoji="1" lang="ja-JP" altLang="en-US" sz="1100">
                <a:latin typeface="+mn-ea"/>
              </a:rPr>
              <a:t>桁</a:t>
            </a:r>
            <a:r>
              <a:rPr kumimoji="1" lang="en-US" altLang="ja-JP" sz="1100">
                <a:latin typeface="+mn-ea"/>
              </a:rPr>
              <a:t>】</a:t>
            </a:r>
            <a:r>
              <a:rPr kumimoji="1" lang="ja-JP" altLang="en-US" sz="1100">
                <a:latin typeface="+mn-ea"/>
              </a:rPr>
              <a:t>ー物件区分番号（物件種別）</a:t>
            </a:r>
            <a:r>
              <a:rPr kumimoji="1" lang="en-US" altLang="ja-JP" sz="1100">
                <a:latin typeface="+mn-ea"/>
              </a:rPr>
              <a:t>【3</a:t>
            </a:r>
            <a:r>
              <a:rPr kumimoji="1" lang="ja-JP" altLang="en-US" sz="1100">
                <a:latin typeface="+mn-ea"/>
              </a:rPr>
              <a:t>桁</a:t>
            </a:r>
            <a:r>
              <a:rPr kumimoji="1" lang="en-US" altLang="ja-JP" sz="1100">
                <a:latin typeface="+mn-ea"/>
              </a:rPr>
              <a:t>】</a:t>
            </a:r>
            <a:r>
              <a:rPr kumimoji="1" lang="ja-JP" altLang="en-US" sz="1100">
                <a:latin typeface="+mn-ea"/>
              </a:rPr>
              <a:t>ー行政区番号</a:t>
            </a:r>
            <a:r>
              <a:rPr kumimoji="1" lang="en-US" altLang="ja-JP" sz="1100">
                <a:latin typeface="+mn-ea"/>
              </a:rPr>
              <a:t>【2</a:t>
            </a:r>
            <a:r>
              <a:rPr kumimoji="1" lang="ja-JP" altLang="en-US" sz="1100">
                <a:latin typeface="+mn-ea"/>
              </a:rPr>
              <a:t>桁</a:t>
            </a:r>
            <a:r>
              <a:rPr kumimoji="1" lang="en-US" altLang="ja-JP" sz="1100">
                <a:latin typeface="+mn-ea"/>
              </a:rPr>
              <a:t>】</a:t>
            </a:r>
            <a:r>
              <a:rPr kumimoji="1" lang="ja-JP" altLang="en-US" sz="1100">
                <a:latin typeface="+mn-ea"/>
              </a:rPr>
              <a:t>ー設置年度（西暦）</a:t>
            </a:r>
            <a:r>
              <a:rPr kumimoji="1" lang="en-US" altLang="ja-JP" sz="1100">
                <a:latin typeface="+mn-ea"/>
              </a:rPr>
              <a:t>【4</a:t>
            </a:r>
            <a:r>
              <a:rPr kumimoji="1" lang="ja-JP" altLang="en-US" sz="1100">
                <a:latin typeface="+mn-ea"/>
              </a:rPr>
              <a:t>桁</a:t>
            </a:r>
            <a:r>
              <a:rPr kumimoji="1" lang="en-US" altLang="ja-JP" sz="1100">
                <a:latin typeface="+mn-ea"/>
              </a:rPr>
              <a:t>】</a:t>
            </a:r>
            <a:r>
              <a:rPr kumimoji="1" lang="ja-JP" altLang="en-US" sz="1100">
                <a:latin typeface="+mn-ea"/>
              </a:rPr>
              <a:t>ー通番</a:t>
            </a:r>
            <a:r>
              <a:rPr kumimoji="1" lang="en-US" altLang="ja-JP" sz="1100">
                <a:latin typeface="+mn-ea"/>
              </a:rPr>
              <a:t>【5</a:t>
            </a:r>
            <a:r>
              <a:rPr kumimoji="1" lang="ja-JP" altLang="en-US" sz="1100">
                <a:latin typeface="+mn-ea"/>
              </a:rPr>
              <a:t>桁</a:t>
            </a:r>
            <a:r>
              <a:rPr kumimoji="1" lang="en-US" altLang="ja-JP" sz="1100">
                <a:latin typeface="+mn-ea"/>
              </a:rPr>
              <a:t>】</a:t>
            </a:r>
            <a:r>
              <a:rPr kumimoji="1" lang="ja-JP" altLang="en-US" sz="1100">
                <a:latin typeface="+mn-ea"/>
              </a:rPr>
              <a:t>ー追次番号</a:t>
            </a:r>
            <a:r>
              <a:rPr kumimoji="1" lang="en-US" altLang="ja-JP" sz="1100">
                <a:latin typeface="+mn-ea"/>
              </a:rPr>
              <a:t>【1</a:t>
            </a:r>
            <a:r>
              <a:rPr kumimoji="1" lang="ja-JP" altLang="en-US" sz="1100">
                <a:latin typeface="+mn-ea"/>
              </a:rPr>
              <a:t>桁</a:t>
            </a:r>
            <a:r>
              <a:rPr kumimoji="1" lang="en-US" altLang="ja-JP" sz="1100">
                <a:latin typeface="+mn-ea"/>
              </a:rPr>
              <a:t>】</a:t>
            </a:r>
          </a:p>
        </p:txBody>
      </p:sp>
      <p:sp>
        <p:nvSpPr>
          <p:cNvPr id="22" name="正方形/長方形 21">
            <a:extLst>
              <a:ext uri="{FF2B5EF4-FFF2-40B4-BE49-F238E27FC236}">
                <a16:creationId xmlns:a16="http://schemas.microsoft.com/office/drawing/2014/main" id="{3FAA8C3A-1618-8D3A-9C7F-73F77E57C2E8}"/>
              </a:ext>
            </a:extLst>
          </p:cNvPr>
          <p:cNvSpPr/>
          <p:nvPr/>
        </p:nvSpPr>
        <p:spPr bwMode="gray">
          <a:xfrm>
            <a:off x="7121448" y="3803215"/>
            <a:ext cx="2376000" cy="2304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100">
                <a:latin typeface="+mn-ea"/>
              </a:rPr>
              <a:t>基本番号の追次番号を支払回数に応じて変更した番号</a:t>
            </a:r>
            <a:endParaRPr kumimoji="1" lang="en-US" altLang="ja-JP" sz="1100">
              <a:latin typeface="+mn-ea"/>
            </a:endParaRPr>
          </a:p>
        </p:txBody>
      </p:sp>
      <p:sp>
        <p:nvSpPr>
          <p:cNvPr id="25" name="テキスト ボックス 24">
            <a:extLst>
              <a:ext uri="{FF2B5EF4-FFF2-40B4-BE49-F238E27FC236}">
                <a16:creationId xmlns:a16="http://schemas.microsoft.com/office/drawing/2014/main" id="{05C03BD1-49EC-D426-F520-1B1F6EF3BA81}"/>
              </a:ext>
            </a:extLst>
          </p:cNvPr>
          <p:cNvSpPr txBox="1"/>
          <p:nvPr/>
        </p:nvSpPr>
        <p:spPr bwMode="gray">
          <a:xfrm>
            <a:off x="5062850" y="1521931"/>
            <a:ext cx="1590142"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u="sng">
                <a:solidFill>
                  <a:prstClr val="black"/>
                </a:solidFill>
                <a:latin typeface="+mn-lt"/>
                <a:cs typeface="+mn-cs"/>
              </a:rPr>
              <a:t>現行番号</a:t>
            </a:r>
            <a:endParaRPr kumimoji="1" lang="ja-JP" altLang="en-US" sz="1200" b="1" i="0" u="sng" strike="noStrike" kern="1200" cap="none" spc="0" normalizeH="0" baseline="0" noProof="0">
              <a:ln>
                <a:noFill/>
              </a:ln>
              <a:solidFill>
                <a:prstClr val="black"/>
              </a:solidFill>
              <a:effectLst/>
              <a:uLnTx/>
              <a:uFillTx/>
              <a:latin typeface="+mn-lt"/>
              <a:ea typeface="+mn-ea"/>
              <a:cs typeface="+mn-cs"/>
            </a:endParaRPr>
          </a:p>
        </p:txBody>
      </p:sp>
      <p:sp>
        <p:nvSpPr>
          <p:cNvPr id="26" name="テキスト ボックス 25">
            <a:extLst>
              <a:ext uri="{FF2B5EF4-FFF2-40B4-BE49-F238E27FC236}">
                <a16:creationId xmlns:a16="http://schemas.microsoft.com/office/drawing/2014/main" id="{3CD068CC-E24F-3B25-0F21-1BE3DDE855BF}"/>
              </a:ext>
            </a:extLst>
          </p:cNvPr>
          <p:cNvSpPr txBox="1"/>
          <p:nvPr/>
        </p:nvSpPr>
        <p:spPr bwMode="gray">
          <a:xfrm>
            <a:off x="7125143" y="1521931"/>
            <a:ext cx="2368081"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lt"/>
                <a:ea typeface="+mn-ea"/>
                <a:cs typeface="+mn-cs"/>
              </a:rPr>
              <a:t>新システム番号　</a:t>
            </a:r>
            <a:r>
              <a:rPr kumimoji="1" lang="en-US" altLang="ja-JP" sz="1200" b="1" i="0" u="sng" strike="noStrike" kern="1200" cap="none" spc="0" normalizeH="0" baseline="0" noProof="0">
                <a:ln>
                  <a:noFill/>
                </a:ln>
                <a:solidFill>
                  <a:prstClr val="black"/>
                </a:solidFill>
                <a:effectLst/>
                <a:uLnTx/>
                <a:uFillTx/>
                <a:latin typeface="+mn-lt"/>
                <a:ea typeface="+mn-ea"/>
                <a:cs typeface="+mn-cs"/>
              </a:rPr>
              <a:t>※</a:t>
            </a:r>
            <a:r>
              <a:rPr kumimoji="1" lang="ja-JP" altLang="en-US" sz="1200" b="1" i="0" u="sng" strike="noStrike" kern="1200" cap="none" spc="0" normalizeH="0" baseline="0" noProof="0">
                <a:ln>
                  <a:noFill/>
                </a:ln>
                <a:solidFill>
                  <a:prstClr val="black"/>
                </a:solidFill>
                <a:effectLst/>
                <a:uLnTx/>
                <a:uFillTx/>
                <a:latin typeface="+mn-lt"/>
                <a:ea typeface="+mn-ea"/>
                <a:cs typeface="+mn-cs"/>
              </a:rPr>
              <a:t>変更箇所赤字</a:t>
            </a:r>
          </a:p>
        </p:txBody>
      </p:sp>
      <p:sp>
        <p:nvSpPr>
          <p:cNvPr id="27" name="テキスト ボックス 26">
            <a:extLst>
              <a:ext uri="{FF2B5EF4-FFF2-40B4-BE49-F238E27FC236}">
                <a16:creationId xmlns:a16="http://schemas.microsoft.com/office/drawing/2014/main" id="{0C783D7C-ED7B-2621-4964-9E8B208CFE91}"/>
              </a:ext>
            </a:extLst>
          </p:cNvPr>
          <p:cNvSpPr txBox="1"/>
          <p:nvPr/>
        </p:nvSpPr>
        <p:spPr bwMode="gray">
          <a:xfrm>
            <a:off x="1799425" y="1521931"/>
            <a:ext cx="1590142"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lt"/>
                <a:ea typeface="+mn-ea"/>
                <a:cs typeface="+mn-cs"/>
              </a:rPr>
              <a:t>詳細</a:t>
            </a:r>
          </a:p>
        </p:txBody>
      </p:sp>
    </p:spTree>
    <p:extLst>
      <p:ext uri="{BB962C8B-B14F-4D97-AF65-F5344CB8AC3E}">
        <p14:creationId xmlns:p14="http://schemas.microsoft.com/office/powerpoint/2010/main" val="1279497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2C612-E760-632C-EF68-1AD86FEF2671}"/>
            </a:ext>
          </a:extLst>
        </p:cNvPr>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17206563-3564-1D61-0325-0C20262F4BBA}"/>
              </a:ext>
            </a:extLst>
          </p:cNvPr>
          <p:cNvSpPr/>
          <p:nvPr/>
        </p:nvSpPr>
        <p:spPr bwMode="gray">
          <a:xfrm>
            <a:off x="1069173" y="2573658"/>
            <a:ext cx="8424000" cy="2206726"/>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許可等の申請時に、電子申請システムにて自動付番する。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申請者の申請方法によって付番までの流れが異なる。</a:t>
            </a:r>
            <a:endParaRPr kumimoji="1" lang="en-US" altLang="ja-JP" sz="1100">
              <a:latin typeface="+mn-ea"/>
            </a:endParaRPr>
          </a:p>
          <a:p>
            <a:pPr marL="357188"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電子申請システム：電子申請システムにて自動付番する。</a:t>
            </a:r>
            <a:endParaRPr kumimoji="1" lang="en-US" altLang="ja-JP" sz="1100">
              <a:latin typeface="+mn-ea"/>
            </a:endParaRPr>
          </a:p>
          <a:p>
            <a:pPr marL="357188"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対面（紙申請）：職員が許可システムに申請情報を登録するときに、電子申請システムが付番する申請番号を、連携により許可システムに登録する。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事前相談後、申請があった場合は事前相談番号と紐づけを行う。ただし、申請者の申請方法によって紐づけまでの流れが異なる。</a:t>
            </a:r>
            <a:endParaRPr kumimoji="1" lang="en-US" altLang="ja-JP" sz="1100">
              <a:latin typeface="+mn-ea"/>
            </a:endParaRPr>
          </a:p>
          <a:p>
            <a:pPr marL="357188"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電子申請システム（事前相談予約も電子申請）：電子申請システムにて自動付番する。電子申請システム上で事前相談番号と申請番号を自動で紐づける。</a:t>
            </a:r>
            <a:endParaRPr kumimoji="1" lang="en-US" altLang="ja-JP" sz="1100">
              <a:latin typeface="+mn-ea"/>
            </a:endParaRPr>
          </a:p>
          <a:p>
            <a:pPr marL="357188"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電子申請システム（事前相談予約は対面・電話）：申請者が申請情報とあわせて事前相談番号を電子申請システムヘ入力し、電子申請システム上で事前相談番号と申請番号を自動で紐づける。</a:t>
            </a:r>
            <a:endParaRPr kumimoji="1" lang="en-US" altLang="ja-JP" sz="1100">
              <a:latin typeface="+mn-ea"/>
            </a:endParaRPr>
          </a:p>
          <a:p>
            <a:pPr marL="357188"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対面・電話：職員が許可システムに申請情報とあわせて事前相談番号を登録するときに、電子申請システムが付番する申請番号を連携により許可システム内で事前相談番号と申請番号を自動で紐づける。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桁数や付番方法、および連携方法（枝番利用等）は、未定のため要件定義工程でベンダーと協議のうえ、決定する。</a:t>
            </a:r>
            <a:endParaRPr kumimoji="1" lang="en-US" altLang="ja-JP" sz="1100">
              <a:latin typeface="+mn-ea"/>
            </a:endParaRPr>
          </a:p>
        </p:txBody>
      </p:sp>
      <p:sp>
        <p:nvSpPr>
          <p:cNvPr id="2" name="フッター プレースホルダー 1">
            <a:extLst>
              <a:ext uri="{FF2B5EF4-FFF2-40B4-BE49-F238E27FC236}">
                <a16:creationId xmlns:a16="http://schemas.microsoft.com/office/drawing/2014/main" id="{788CE794-B82D-4FD5-0019-9D57A7FD9F6E}"/>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D9260C55-010B-3CBA-3AFE-542D8F7472EF}"/>
              </a:ext>
            </a:extLst>
          </p:cNvPr>
          <p:cNvSpPr>
            <a:spLocks noGrp="1"/>
          </p:cNvSpPr>
          <p:nvPr>
            <p:ph type="sldNum" sz="quarter" idx="11"/>
          </p:nvPr>
        </p:nvSpPr>
        <p:spPr/>
        <p:txBody>
          <a:bodyPr/>
          <a:lstStyle/>
          <a:p>
            <a:fld id="{AA5FCFE5-FE56-4EF1-80A8-07776887C2A1}" type="slidenum">
              <a:rPr lang="ja-JP" altLang="en-US" smtClean="0"/>
              <a:pPr/>
              <a:t>37</a:t>
            </a:fld>
            <a:endParaRPr lang="ja-JP" altLang="en-US"/>
          </a:p>
        </p:txBody>
      </p:sp>
      <p:sp>
        <p:nvSpPr>
          <p:cNvPr id="4" name="テキスト プレースホルダー 3">
            <a:extLst>
              <a:ext uri="{FF2B5EF4-FFF2-40B4-BE49-F238E27FC236}">
                <a16:creationId xmlns:a16="http://schemas.microsoft.com/office/drawing/2014/main" id="{8A380A48-0D17-0C2D-D355-073F602D5C08}"/>
              </a:ext>
            </a:extLst>
          </p:cNvPr>
          <p:cNvSpPr>
            <a:spLocks noGrp="1"/>
          </p:cNvSpPr>
          <p:nvPr>
            <p:ph type="body" sz="quarter" idx="15"/>
          </p:nvPr>
        </p:nvSpPr>
        <p:spPr/>
        <p:txBody>
          <a:bodyPr/>
          <a:lstStyle/>
          <a:p>
            <a:r>
              <a:rPr lang="ja-JP" altLang="en-US"/>
              <a:t>行政手続関連の各種番号の考え方（３</a:t>
            </a:r>
            <a:r>
              <a:rPr lang="en-US" altLang="ja-JP"/>
              <a:t>/</a:t>
            </a:r>
            <a:r>
              <a:rPr lang="ja-JP" altLang="en-US"/>
              <a:t>３）</a:t>
            </a:r>
          </a:p>
        </p:txBody>
      </p:sp>
      <p:sp>
        <p:nvSpPr>
          <p:cNvPr id="5" name="タイトル 4">
            <a:extLst>
              <a:ext uri="{FF2B5EF4-FFF2-40B4-BE49-F238E27FC236}">
                <a16:creationId xmlns:a16="http://schemas.microsoft.com/office/drawing/2014/main" id="{A186C99F-6F29-D12C-AEA9-E9C7956A6D22}"/>
              </a:ext>
            </a:extLst>
          </p:cNvPr>
          <p:cNvSpPr>
            <a:spLocks noGrp="1"/>
          </p:cNvSpPr>
          <p:nvPr>
            <p:ph type="title"/>
          </p:nvPr>
        </p:nvSpPr>
        <p:spPr/>
        <p:txBody>
          <a:bodyPr/>
          <a:lstStyle/>
          <a:p>
            <a:r>
              <a:rPr kumimoji="1" lang="ja-JP" altLang="en-US"/>
              <a:t>事前相談番号、</a:t>
            </a:r>
            <a:r>
              <a:rPr lang="ja-JP" altLang="en-US"/>
              <a:t>申請番号、 </a:t>
            </a:r>
            <a:r>
              <a:rPr lang="en-US" altLang="ja-JP" err="1"/>
              <a:t>eL</a:t>
            </a:r>
            <a:r>
              <a:rPr lang="ja-JP" altLang="en-US"/>
              <a:t>番号、債務者番号は今回のシステム化に合わせ新たに定義する番号。詳細な桁数などの要件に関してはベンダーと協議のうえで決定する。</a:t>
            </a:r>
            <a:endParaRPr kumimoji="1" lang="ja-JP" altLang="en-US"/>
          </a:p>
        </p:txBody>
      </p:sp>
      <p:sp>
        <p:nvSpPr>
          <p:cNvPr id="27" name="テキスト ボックス 26">
            <a:extLst>
              <a:ext uri="{FF2B5EF4-FFF2-40B4-BE49-F238E27FC236}">
                <a16:creationId xmlns:a16="http://schemas.microsoft.com/office/drawing/2014/main" id="{476D97FD-0665-802A-BC88-C549F38D4EC1}"/>
              </a:ext>
            </a:extLst>
          </p:cNvPr>
          <p:cNvSpPr txBox="1"/>
          <p:nvPr/>
        </p:nvSpPr>
        <p:spPr bwMode="gray">
          <a:xfrm>
            <a:off x="4636817" y="1190709"/>
            <a:ext cx="1590142" cy="184666"/>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sng" strike="noStrike" kern="1200" cap="none" spc="0" normalizeH="0" baseline="0" noProof="0">
                <a:ln>
                  <a:noFill/>
                </a:ln>
                <a:solidFill>
                  <a:prstClr val="black"/>
                </a:solidFill>
                <a:effectLst/>
                <a:uLnTx/>
                <a:uFillTx/>
                <a:latin typeface="+mn-lt"/>
                <a:ea typeface="+mn-ea"/>
                <a:cs typeface="+mn-cs"/>
              </a:rPr>
              <a:t>詳細</a:t>
            </a:r>
          </a:p>
        </p:txBody>
      </p:sp>
      <p:sp>
        <p:nvSpPr>
          <p:cNvPr id="38" name="正方形/長方形 37">
            <a:extLst>
              <a:ext uri="{FF2B5EF4-FFF2-40B4-BE49-F238E27FC236}">
                <a16:creationId xmlns:a16="http://schemas.microsoft.com/office/drawing/2014/main" id="{7CF61320-8DC8-8123-EF37-59A1AF4078E6}"/>
              </a:ext>
            </a:extLst>
          </p:cNvPr>
          <p:cNvSpPr/>
          <p:nvPr/>
        </p:nvSpPr>
        <p:spPr bwMode="gray">
          <a:xfrm>
            <a:off x="415925" y="5659111"/>
            <a:ext cx="576000" cy="936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mn-ea"/>
                <a:cs typeface="Arial" charset="0"/>
              </a:rPr>
              <a:t>債務者番号</a:t>
            </a:r>
            <a:endParaRPr kumimoji="1" lang="en-US" altLang="ja-JP" sz="1200" b="0" i="0" u="none" strike="noStrike" kern="1200" cap="none" spc="0" normalizeH="0" baseline="0" noProof="0">
              <a:ln>
                <a:noFill/>
              </a:ln>
              <a:solidFill>
                <a:prstClr val="black"/>
              </a:solidFill>
              <a:effectLst/>
              <a:uLnTx/>
              <a:uFillTx/>
              <a:latin typeface="+mn-ea"/>
              <a:cs typeface="Arial" charset="0"/>
            </a:endParaRPr>
          </a:p>
        </p:txBody>
      </p:sp>
      <p:sp>
        <p:nvSpPr>
          <p:cNvPr id="39" name="正方形/長方形 38">
            <a:extLst>
              <a:ext uri="{FF2B5EF4-FFF2-40B4-BE49-F238E27FC236}">
                <a16:creationId xmlns:a16="http://schemas.microsoft.com/office/drawing/2014/main" id="{21EE5B60-9003-DFC6-3A33-276C90653EF7}"/>
              </a:ext>
            </a:extLst>
          </p:cNvPr>
          <p:cNvSpPr/>
          <p:nvPr/>
        </p:nvSpPr>
        <p:spPr bwMode="gray">
          <a:xfrm>
            <a:off x="1069173" y="5659111"/>
            <a:ext cx="8424000" cy="936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物件や許可単位でなく、申請者に対して付番する。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許可システムでは道路、河川、公園、それぞれの債権管理をシステム上で行う想定。その際に債務者（申請者）を名寄せ管理するために付与する。（許可種別に依らず通番を想定しているが、推奨される付番方法があれば、提案いただきたい）</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既存データは未納者のみ附番したうえで、データ移行を想定している。（新しく付番するにあたり、未納がある申請者に対して手動で名寄せし、番号を付番する方法についても要件定義工程でベンダーと協議のうえで決定する）</a:t>
            </a:r>
            <a:endParaRPr kumimoji="1" lang="en-US" altLang="ja-JP" sz="1100">
              <a:latin typeface="+mn-ea"/>
            </a:endParaRPr>
          </a:p>
        </p:txBody>
      </p:sp>
      <p:sp>
        <p:nvSpPr>
          <p:cNvPr id="9" name="正方形/長方形 8">
            <a:extLst>
              <a:ext uri="{FF2B5EF4-FFF2-40B4-BE49-F238E27FC236}">
                <a16:creationId xmlns:a16="http://schemas.microsoft.com/office/drawing/2014/main" id="{6BFE05A8-E139-599F-8761-3B3732E1884E}"/>
              </a:ext>
            </a:extLst>
          </p:cNvPr>
          <p:cNvSpPr/>
          <p:nvPr/>
        </p:nvSpPr>
        <p:spPr bwMode="gray">
          <a:xfrm>
            <a:off x="415925" y="2573658"/>
            <a:ext cx="576000" cy="2206726"/>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mn-ea"/>
                <a:cs typeface="Arial" charset="0"/>
              </a:rPr>
              <a:t>申請番号</a:t>
            </a:r>
            <a:endParaRPr kumimoji="1" lang="en-US" altLang="ja-JP" sz="1200" b="0" i="0" u="none" strike="noStrike" kern="1200" cap="none" spc="0" normalizeH="0" baseline="0" noProof="0">
              <a:ln>
                <a:noFill/>
              </a:ln>
              <a:solidFill>
                <a:prstClr val="black"/>
              </a:solidFill>
              <a:effectLst/>
              <a:uLnTx/>
              <a:uFillTx/>
              <a:latin typeface="+mn-ea"/>
              <a:cs typeface="Arial" charset="0"/>
            </a:endParaRPr>
          </a:p>
        </p:txBody>
      </p:sp>
      <p:sp>
        <p:nvSpPr>
          <p:cNvPr id="16" name="正方形/長方形 15">
            <a:extLst>
              <a:ext uri="{FF2B5EF4-FFF2-40B4-BE49-F238E27FC236}">
                <a16:creationId xmlns:a16="http://schemas.microsoft.com/office/drawing/2014/main" id="{D8DBCDB8-67FA-5FC7-6864-10300E363021}"/>
              </a:ext>
            </a:extLst>
          </p:cNvPr>
          <p:cNvSpPr/>
          <p:nvPr/>
        </p:nvSpPr>
        <p:spPr bwMode="gray">
          <a:xfrm>
            <a:off x="415925" y="4823748"/>
            <a:ext cx="576000" cy="792000"/>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err="1">
                <a:solidFill>
                  <a:prstClr val="black"/>
                </a:solidFill>
                <a:latin typeface="+mn-ea"/>
              </a:rPr>
              <a:t>eL</a:t>
            </a:r>
            <a:r>
              <a:rPr kumimoji="1" lang="ja-JP" altLang="en-US" sz="1200">
                <a:solidFill>
                  <a:prstClr val="black"/>
                </a:solidFill>
                <a:latin typeface="+mn-ea"/>
              </a:rPr>
              <a:t>番号</a:t>
            </a:r>
            <a:endParaRPr kumimoji="1" lang="en-US" altLang="ja-JP" sz="1200" b="0" i="0" u="none" strike="noStrike" kern="1200" cap="none" spc="0" normalizeH="0" baseline="0" noProof="0">
              <a:ln>
                <a:noFill/>
              </a:ln>
              <a:solidFill>
                <a:prstClr val="black"/>
              </a:solidFill>
              <a:effectLst/>
              <a:uLnTx/>
              <a:uFillTx/>
              <a:latin typeface="+mn-ea"/>
              <a:cs typeface="Arial" charset="0"/>
            </a:endParaRPr>
          </a:p>
        </p:txBody>
      </p:sp>
      <p:sp>
        <p:nvSpPr>
          <p:cNvPr id="19" name="正方形/長方形 18">
            <a:extLst>
              <a:ext uri="{FF2B5EF4-FFF2-40B4-BE49-F238E27FC236}">
                <a16:creationId xmlns:a16="http://schemas.microsoft.com/office/drawing/2014/main" id="{29A05CF3-9C5E-FFC1-14BB-BE7B5474794B}"/>
              </a:ext>
            </a:extLst>
          </p:cNvPr>
          <p:cNvSpPr/>
          <p:nvPr/>
        </p:nvSpPr>
        <p:spPr bwMode="gray">
          <a:xfrm>
            <a:off x="1069173" y="4823748"/>
            <a:ext cx="8424000" cy="792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納付書に印字された共通納税機関コード（愛知県名古屋市は、</a:t>
            </a:r>
            <a:r>
              <a:rPr kumimoji="1" lang="en-US" altLang="ja-JP" sz="1100">
                <a:latin typeface="+mn-ea"/>
              </a:rPr>
              <a:t>23100</a:t>
            </a:r>
            <a:r>
              <a:rPr kumimoji="1" lang="ja-JP" altLang="en-US" sz="1100">
                <a:latin typeface="+mn-ea"/>
              </a:rPr>
              <a:t>） </a:t>
            </a:r>
            <a:r>
              <a:rPr kumimoji="1" lang="en-US" altLang="ja-JP" sz="1100">
                <a:latin typeface="+mn-ea"/>
              </a:rPr>
              <a:t>【5</a:t>
            </a:r>
            <a:r>
              <a:rPr kumimoji="1" lang="ja-JP" altLang="en-US" sz="1100">
                <a:latin typeface="+mn-ea"/>
              </a:rPr>
              <a:t>桁</a:t>
            </a:r>
            <a:r>
              <a:rPr kumimoji="1" lang="en-US" altLang="ja-JP" sz="1100">
                <a:latin typeface="+mn-ea"/>
              </a:rPr>
              <a:t>】</a:t>
            </a:r>
            <a:r>
              <a:rPr kumimoji="1" lang="ja-JP" altLang="en-US" sz="1100">
                <a:latin typeface="+mn-ea"/>
              </a:rPr>
              <a:t>、案件特定キー（</a:t>
            </a:r>
            <a:r>
              <a:rPr kumimoji="1" lang="en-US" altLang="ja-JP" sz="1100">
                <a:latin typeface="+mn-ea"/>
              </a:rPr>
              <a:t>DC</a:t>
            </a:r>
            <a:r>
              <a:rPr kumimoji="1" lang="ja-JP" altLang="en-US" sz="1100">
                <a:latin typeface="+mn-ea"/>
              </a:rPr>
              <a:t>コード（</a:t>
            </a:r>
            <a:r>
              <a:rPr kumimoji="1" lang="en-US" altLang="ja-JP" sz="1100">
                <a:latin typeface="+mn-ea"/>
              </a:rPr>
              <a:t>3</a:t>
            </a:r>
            <a:r>
              <a:rPr kumimoji="1" lang="ja-JP" altLang="en-US" sz="1100">
                <a:latin typeface="+mn-ea"/>
              </a:rPr>
              <a:t>桁）と自由使用桁（最大</a:t>
            </a:r>
            <a:r>
              <a:rPr kumimoji="1" lang="en-US" altLang="ja-JP" sz="1100">
                <a:latin typeface="+mn-ea"/>
              </a:rPr>
              <a:t>17</a:t>
            </a:r>
            <a:r>
              <a:rPr kumimoji="1" lang="ja-JP" altLang="en-US" sz="1100">
                <a:latin typeface="+mn-ea"/>
              </a:rPr>
              <a:t>桁））</a:t>
            </a:r>
            <a:r>
              <a:rPr kumimoji="1" lang="en-US" altLang="ja-JP" sz="1100">
                <a:latin typeface="+mn-ea"/>
              </a:rPr>
              <a:t>【</a:t>
            </a:r>
            <a:r>
              <a:rPr kumimoji="1" lang="ja-JP" altLang="en-US" sz="1100">
                <a:latin typeface="+mn-ea"/>
              </a:rPr>
              <a:t>最大</a:t>
            </a:r>
            <a:r>
              <a:rPr kumimoji="1" lang="en-US" altLang="ja-JP" sz="1100">
                <a:latin typeface="+mn-ea"/>
              </a:rPr>
              <a:t>20</a:t>
            </a:r>
            <a:r>
              <a:rPr kumimoji="1" lang="ja-JP" altLang="en-US" sz="1100">
                <a:latin typeface="+mn-ea"/>
              </a:rPr>
              <a:t>桁</a:t>
            </a:r>
            <a:r>
              <a:rPr kumimoji="1" lang="en-US" altLang="ja-JP" sz="1100">
                <a:latin typeface="+mn-ea"/>
              </a:rPr>
              <a:t>】</a:t>
            </a:r>
            <a:r>
              <a:rPr kumimoji="1" lang="ja-JP" altLang="en-US" sz="1100">
                <a:latin typeface="+mn-ea"/>
              </a:rPr>
              <a:t>、確認番号</a:t>
            </a:r>
            <a:r>
              <a:rPr kumimoji="1" lang="en-US" altLang="ja-JP" sz="1100">
                <a:latin typeface="+mn-ea"/>
              </a:rPr>
              <a:t>【6</a:t>
            </a:r>
            <a:r>
              <a:rPr kumimoji="1" lang="ja-JP" altLang="en-US" sz="1100">
                <a:latin typeface="+mn-ea"/>
              </a:rPr>
              <a:t>桁</a:t>
            </a:r>
            <a:r>
              <a:rPr kumimoji="1" lang="en-US" altLang="ja-JP" sz="1100">
                <a:latin typeface="+mn-ea"/>
              </a:rPr>
              <a:t>】</a:t>
            </a:r>
            <a:r>
              <a:rPr kumimoji="1" lang="ja-JP" altLang="en-US" sz="1100">
                <a:latin typeface="+mn-ea"/>
              </a:rPr>
              <a:t>、税目・料金番号</a:t>
            </a:r>
            <a:r>
              <a:rPr kumimoji="1" lang="en-US" altLang="ja-JP" sz="1100">
                <a:latin typeface="+mn-ea"/>
              </a:rPr>
              <a:t>【3</a:t>
            </a:r>
            <a:r>
              <a:rPr kumimoji="1" lang="ja-JP" altLang="en-US" sz="1100">
                <a:latin typeface="+mn-ea"/>
              </a:rPr>
              <a:t>桁</a:t>
            </a:r>
            <a:r>
              <a:rPr kumimoji="1" lang="en-US" altLang="ja-JP" sz="1100">
                <a:latin typeface="+mn-ea"/>
              </a:rPr>
              <a:t>】</a:t>
            </a:r>
            <a:r>
              <a:rPr kumimoji="1" lang="ja-JP" altLang="en-US" sz="1100">
                <a:latin typeface="+mn-ea"/>
              </a:rPr>
              <a:t>をハイフンでつないだ番号。</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自由使用桁は調定番号を想定しているが、他に適切な番号があれば要件定義工程でベンダーと協議のうえで決定する。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確認番号</a:t>
            </a:r>
            <a:r>
              <a:rPr kumimoji="1" lang="en-US" altLang="ja-JP" sz="1100">
                <a:latin typeface="+mn-ea"/>
              </a:rPr>
              <a:t>6</a:t>
            </a:r>
            <a:r>
              <a:rPr kumimoji="1" lang="ja-JP" altLang="en-US" sz="1100">
                <a:latin typeface="+mn-ea"/>
              </a:rPr>
              <a:t>桁についても、未定のため要件定義工程でベンダーと協議のうえ、決定する。</a:t>
            </a:r>
            <a:endParaRPr kumimoji="1" lang="en-US" altLang="ja-JP" sz="1100">
              <a:latin typeface="+mn-ea"/>
            </a:endParaRPr>
          </a:p>
        </p:txBody>
      </p:sp>
      <p:sp>
        <p:nvSpPr>
          <p:cNvPr id="8" name="正方形/長方形 7">
            <a:extLst>
              <a:ext uri="{FF2B5EF4-FFF2-40B4-BE49-F238E27FC236}">
                <a16:creationId xmlns:a16="http://schemas.microsoft.com/office/drawing/2014/main" id="{F70B08AD-CB90-6D2A-37A5-FFFA7D2812F9}"/>
              </a:ext>
            </a:extLst>
          </p:cNvPr>
          <p:cNvSpPr/>
          <p:nvPr/>
        </p:nvSpPr>
        <p:spPr bwMode="gray">
          <a:xfrm>
            <a:off x="1069173" y="1389242"/>
            <a:ext cx="8424000" cy="1141053"/>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事前相談予約時に、電子申請システムにて自動付番する。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100">
                <a:latin typeface="+mn-ea"/>
              </a:rPr>
              <a:t>申請者の予約方法によって付番までの流れが異なる。</a:t>
            </a:r>
            <a:endParaRPr kumimoji="1" lang="en-US" altLang="ja-JP" sz="1100">
              <a:latin typeface="+mn-ea"/>
            </a:endParaRPr>
          </a:p>
          <a:p>
            <a:pPr marL="358775"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電子申請システム：電子申請システムにて自動付番する。</a:t>
            </a:r>
            <a:endParaRPr kumimoji="1" lang="en-US" altLang="ja-JP" sz="1100">
              <a:latin typeface="+mn-ea"/>
            </a:endParaRPr>
          </a:p>
          <a:p>
            <a:pPr marL="358775" indent="-171450" defTabSz="990564" fontAlgn="auto">
              <a:spcBef>
                <a:spcPts val="0"/>
              </a:spcBef>
              <a:spcAft>
                <a:spcPts val="0"/>
              </a:spcAft>
              <a:buSzPct val="100000"/>
              <a:buFont typeface="Wingdings" panose="05000000000000000000" pitchFamily="2" charset="2"/>
              <a:buChar char="Ø"/>
            </a:pPr>
            <a:r>
              <a:rPr kumimoji="1" lang="ja-JP" altLang="en-US" sz="1100">
                <a:latin typeface="+mn-ea"/>
              </a:rPr>
              <a:t>対面・電話：職員が許可システムに予約情報を登録するときに、電子申請システムが付番する事前相談番号を、連携により許可システムに登録する。</a:t>
            </a:r>
            <a:endParaRPr kumimoji="1" lang="en-US" altLang="ja-JP" sz="1100">
              <a:latin typeface="+mn-ea"/>
            </a:endParaRPr>
          </a:p>
          <a:p>
            <a:pPr marL="171450" indent="-171450" defTabSz="990564" fontAlgn="auto">
              <a:spcBef>
                <a:spcPts val="0"/>
              </a:spcBef>
              <a:spcAft>
                <a:spcPts val="0"/>
              </a:spcAft>
              <a:buSzPct val="100000"/>
              <a:buFont typeface="Arial" panose="020B0604020202020204" pitchFamily="34" charset="0"/>
              <a:buChar char="•"/>
            </a:pPr>
            <a:r>
              <a:rPr lang="ja-JP" altLang="en-US" sz="1100"/>
              <a:t>桁数や申請番号とのすみ分け、および連携方法は、</a:t>
            </a:r>
            <a:r>
              <a:rPr kumimoji="1" lang="ja-JP" altLang="en-US" sz="1100">
                <a:latin typeface="+mn-ea"/>
              </a:rPr>
              <a:t>未定のため要件定義工程でベンダーと協議のうえ、決定する。 </a:t>
            </a:r>
            <a:endParaRPr kumimoji="1" lang="en-US" altLang="ja-JP" sz="1100">
              <a:latin typeface="+mn-ea"/>
            </a:endParaRPr>
          </a:p>
        </p:txBody>
      </p:sp>
      <p:sp>
        <p:nvSpPr>
          <p:cNvPr id="11" name="正方形/長方形 10">
            <a:extLst>
              <a:ext uri="{FF2B5EF4-FFF2-40B4-BE49-F238E27FC236}">
                <a16:creationId xmlns:a16="http://schemas.microsoft.com/office/drawing/2014/main" id="{1A7D993E-52C9-D932-0974-6C8FD8691933}"/>
              </a:ext>
            </a:extLst>
          </p:cNvPr>
          <p:cNvSpPr/>
          <p:nvPr/>
        </p:nvSpPr>
        <p:spPr bwMode="gray">
          <a:xfrm>
            <a:off x="415925" y="1389242"/>
            <a:ext cx="576000" cy="1141053"/>
          </a:xfrm>
          <a:prstGeom prst="rect">
            <a:avLst/>
          </a:prstGeom>
          <a:solidFill>
            <a:schemeClr val="bg1">
              <a:lumMod val="95000"/>
            </a:schemeClr>
          </a:solidFill>
          <a:ln w="12700" algn="ctr">
            <a:no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mn-ea"/>
                <a:cs typeface="Arial" charset="0"/>
              </a:rPr>
              <a:t>事前相談番号</a:t>
            </a:r>
            <a:endParaRPr kumimoji="1" lang="en-US" altLang="ja-JP" sz="1200" b="0" i="0" u="none" strike="noStrike" kern="1200" cap="none" spc="0" normalizeH="0" baseline="0" noProof="0">
              <a:ln>
                <a:noFill/>
              </a:ln>
              <a:solidFill>
                <a:prstClr val="black"/>
              </a:solidFill>
              <a:effectLst/>
              <a:uLnTx/>
              <a:uFillTx/>
              <a:latin typeface="+mn-ea"/>
              <a:cs typeface="Arial" charset="0"/>
            </a:endParaRPr>
          </a:p>
        </p:txBody>
      </p:sp>
    </p:spTree>
    <p:extLst>
      <p:ext uri="{BB962C8B-B14F-4D97-AF65-F5344CB8AC3E}">
        <p14:creationId xmlns:p14="http://schemas.microsoft.com/office/powerpoint/2010/main" val="24353733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3B807-C94F-FFD1-C135-DF65506F6EA2}"/>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803B048-BFA0-C025-A16C-0F87D1B3C5C8}"/>
              </a:ext>
            </a:extLst>
          </p:cNvPr>
          <p:cNvSpPr>
            <a:spLocks noGrp="1"/>
          </p:cNvSpPr>
          <p:nvPr>
            <p:ph type="body" sz="quarter" idx="10"/>
          </p:nvPr>
        </p:nvSpPr>
        <p:spPr/>
        <p:txBody>
          <a:bodyPr/>
          <a:lstStyle/>
          <a:p>
            <a:r>
              <a:rPr lang="ja-JP" altLang="en-US"/>
              <a:t>４ー３</a:t>
            </a:r>
            <a:r>
              <a:rPr kumimoji="1" lang="ja-JP" altLang="en-US"/>
              <a:t>．連携要件補足</a:t>
            </a:r>
          </a:p>
        </p:txBody>
      </p:sp>
      <p:sp>
        <p:nvSpPr>
          <p:cNvPr id="9" name="フッター プレースホルダー 8">
            <a:extLst>
              <a:ext uri="{FF2B5EF4-FFF2-40B4-BE49-F238E27FC236}">
                <a16:creationId xmlns:a16="http://schemas.microsoft.com/office/drawing/2014/main" id="{05EBD5B9-64A9-5F7C-EE3A-6FA4CE546A37}"/>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F340858E-5CC6-606C-6107-649334F3EB82}"/>
              </a:ext>
            </a:extLst>
          </p:cNvPr>
          <p:cNvSpPr>
            <a:spLocks noGrp="1"/>
          </p:cNvSpPr>
          <p:nvPr>
            <p:ph type="sldNum" sz="quarter" idx="11"/>
          </p:nvPr>
        </p:nvSpPr>
        <p:spPr/>
        <p:txBody>
          <a:bodyPr/>
          <a:lstStyle/>
          <a:p>
            <a:fld id="{AA5FCFE5-FE56-4EF1-80A8-07776887C2A1}" type="slidenum">
              <a:rPr lang="ja-JP" altLang="en-US" smtClean="0"/>
              <a:pPr/>
              <a:t>38</a:t>
            </a:fld>
            <a:endParaRPr lang="ja-JP" altLang="en-US"/>
          </a:p>
        </p:txBody>
      </p:sp>
    </p:spTree>
    <p:extLst>
      <p:ext uri="{BB962C8B-B14F-4D97-AF65-F5344CB8AC3E}">
        <p14:creationId xmlns:p14="http://schemas.microsoft.com/office/powerpoint/2010/main" val="42688982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6802CE9-D838-D50D-9110-28CFF4803D24}"/>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45CEDE5E-2993-3D2A-511A-31120B5CE257}"/>
              </a:ext>
            </a:extLst>
          </p:cNvPr>
          <p:cNvSpPr>
            <a:spLocks noGrp="1"/>
          </p:cNvSpPr>
          <p:nvPr>
            <p:ph type="sldNum" sz="quarter" idx="11"/>
          </p:nvPr>
        </p:nvSpPr>
        <p:spPr/>
        <p:txBody>
          <a:bodyPr/>
          <a:lstStyle/>
          <a:p>
            <a:fld id="{AA5FCFE5-FE56-4EF1-80A8-07776887C2A1}" type="slidenum">
              <a:rPr lang="ja-JP" altLang="en-US" smtClean="0"/>
              <a:pPr/>
              <a:t>39</a:t>
            </a:fld>
            <a:endParaRPr lang="ja-JP" altLang="en-US"/>
          </a:p>
        </p:txBody>
      </p:sp>
      <p:sp>
        <p:nvSpPr>
          <p:cNvPr id="4" name="テキスト プレースホルダー 3">
            <a:extLst>
              <a:ext uri="{FF2B5EF4-FFF2-40B4-BE49-F238E27FC236}">
                <a16:creationId xmlns:a16="http://schemas.microsoft.com/office/drawing/2014/main" id="{AEB3E4F4-AA03-ECDE-F7D7-7C68382F2C86}"/>
              </a:ext>
            </a:extLst>
          </p:cNvPr>
          <p:cNvSpPr>
            <a:spLocks noGrp="1"/>
          </p:cNvSpPr>
          <p:nvPr>
            <p:ph type="body" sz="quarter" idx="15"/>
          </p:nvPr>
        </p:nvSpPr>
        <p:spPr/>
        <p:txBody>
          <a:bodyPr vert="horz" wrap="none" lIns="0" tIns="0" rIns="0" bIns="0" rtlCol="0" anchor="ctr">
            <a:noAutofit/>
          </a:bodyPr>
          <a:lstStyle/>
          <a:p>
            <a:r>
              <a:rPr lang="ja-JP" altLang="en-US" sz="1400">
                <a:solidFill>
                  <a:schemeClr val="accent1"/>
                </a:solidFill>
              </a:rPr>
              <a:t>共通</a:t>
            </a:r>
            <a:r>
              <a:rPr lang="en-US" altLang="ja-JP" sz="1400">
                <a:solidFill>
                  <a:schemeClr val="accent1"/>
                </a:solidFill>
              </a:rPr>
              <a:t>DB</a:t>
            </a:r>
            <a:r>
              <a:rPr lang="ja-JP" altLang="en-US" sz="1400">
                <a:solidFill>
                  <a:schemeClr val="accent1"/>
                </a:solidFill>
              </a:rPr>
              <a:t>の位置づけ（概要）</a:t>
            </a:r>
          </a:p>
        </p:txBody>
      </p:sp>
      <p:sp>
        <p:nvSpPr>
          <p:cNvPr id="5" name="タイトル 4">
            <a:extLst>
              <a:ext uri="{FF2B5EF4-FFF2-40B4-BE49-F238E27FC236}">
                <a16:creationId xmlns:a16="http://schemas.microsoft.com/office/drawing/2014/main" id="{1B260700-1602-3C9C-3B91-5D5A34F29CAE}"/>
              </a:ext>
            </a:extLst>
          </p:cNvPr>
          <p:cNvSpPr>
            <a:spLocks noGrp="1"/>
          </p:cNvSpPr>
          <p:nvPr>
            <p:ph type="title"/>
          </p:nvPr>
        </p:nvSpPr>
        <p:spPr>
          <a:xfrm>
            <a:off x="417000" y="180000"/>
            <a:ext cx="9221270" cy="615600"/>
          </a:xfrm>
        </p:spPr>
        <p:txBody>
          <a:bodyPr/>
          <a:lstStyle/>
          <a:p>
            <a:r>
              <a:rPr kumimoji="1" lang="ja-JP" altLang="en-US"/>
              <a:t>共通</a:t>
            </a:r>
            <a:r>
              <a:rPr kumimoji="1" lang="en-US" altLang="ja-JP"/>
              <a:t>DB</a:t>
            </a:r>
            <a:r>
              <a:rPr kumimoji="1" lang="ja-JP" altLang="en-US"/>
              <a:t>は、各業務システムが生成したデータを他のシステムで利活用（再利用）することを目的とした</a:t>
            </a:r>
            <a:r>
              <a:rPr lang="en-US" altLang="ja-JP"/>
              <a:t>DB</a:t>
            </a:r>
            <a:r>
              <a:rPr lang="ja-JP" altLang="en-US"/>
              <a:t>・ストレージと位置付ける。データ利活用は統合型</a:t>
            </a:r>
            <a:r>
              <a:rPr lang="en-US" altLang="ja-JP"/>
              <a:t>GIS</a:t>
            </a:r>
            <a:r>
              <a:rPr lang="ja-JP" altLang="en-US"/>
              <a:t>、</a:t>
            </a:r>
            <a:r>
              <a:rPr lang="en-US" altLang="ja-JP"/>
              <a:t>BI</a:t>
            </a:r>
            <a:r>
              <a:rPr lang="ja-JP" altLang="en-US"/>
              <a:t>ツールが担う。</a:t>
            </a:r>
            <a:endParaRPr kumimoji="1" lang="ja-JP" altLang="en-US"/>
          </a:p>
        </p:txBody>
      </p:sp>
      <p:grpSp>
        <p:nvGrpSpPr>
          <p:cNvPr id="9" name="グループ化 8">
            <a:extLst>
              <a:ext uri="{FF2B5EF4-FFF2-40B4-BE49-F238E27FC236}">
                <a16:creationId xmlns:a16="http://schemas.microsoft.com/office/drawing/2014/main" id="{771B1488-445B-FF26-4796-3F423153DC6A}"/>
              </a:ext>
            </a:extLst>
          </p:cNvPr>
          <p:cNvGrpSpPr/>
          <p:nvPr/>
        </p:nvGrpSpPr>
        <p:grpSpPr>
          <a:xfrm>
            <a:off x="1619956" y="1596869"/>
            <a:ext cx="7772400" cy="396128"/>
            <a:chOff x="1619956" y="1631244"/>
            <a:chExt cx="6338711" cy="327378"/>
          </a:xfrm>
          <a:solidFill>
            <a:schemeClr val="accent1"/>
          </a:solidFill>
        </p:grpSpPr>
        <p:sp>
          <p:nvSpPr>
            <p:cNvPr id="6" name="矢印: 五方向 5">
              <a:extLst>
                <a:ext uri="{FF2B5EF4-FFF2-40B4-BE49-F238E27FC236}">
                  <a16:creationId xmlns:a16="http://schemas.microsoft.com/office/drawing/2014/main" id="{7CE85788-ECAA-6761-811A-ED6746AA9D27}"/>
                </a:ext>
              </a:extLst>
            </p:cNvPr>
            <p:cNvSpPr/>
            <p:nvPr/>
          </p:nvSpPr>
          <p:spPr bwMode="gray">
            <a:xfrm>
              <a:off x="1619956" y="1631244"/>
              <a:ext cx="2048933" cy="327378"/>
            </a:xfrm>
            <a:prstGeom prst="homePlat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n-lt"/>
                  <a:ea typeface="+mn-ea"/>
                  <a:cs typeface="+mn-cs"/>
                </a:rPr>
                <a:t>業務システム</a:t>
              </a:r>
            </a:p>
          </p:txBody>
        </p:sp>
        <p:sp>
          <p:nvSpPr>
            <p:cNvPr id="7" name="矢印: 五方向 6">
              <a:extLst>
                <a:ext uri="{FF2B5EF4-FFF2-40B4-BE49-F238E27FC236}">
                  <a16:creationId xmlns:a16="http://schemas.microsoft.com/office/drawing/2014/main" id="{168B593F-0635-7EFB-C288-A7760A59E7A6}"/>
                </a:ext>
              </a:extLst>
            </p:cNvPr>
            <p:cNvSpPr/>
            <p:nvPr/>
          </p:nvSpPr>
          <p:spPr bwMode="gray">
            <a:xfrm>
              <a:off x="3764845" y="1631244"/>
              <a:ext cx="2048933" cy="327378"/>
            </a:xfrm>
            <a:prstGeom prst="homePlat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prstClr val="black"/>
                  </a:solidFill>
                  <a:effectLst/>
                  <a:uLnTx/>
                  <a:uFillTx/>
                  <a:latin typeface="+mn-lt"/>
                  <a:ea typeface="+mn-ea"/>
                  <a:cs typeface="+mn-cs"/>
                </a:rPr>
                <a:t>共通</a:t>
              </a:r>
              <a:r>
                <a:rPr kumimoji="1" lang="en-US" altLang="ja-JP" sz="1200" b="1" i="0" u="none" strike="noStrike" kern="1200" cap="none" spc="0" normalizeH="0" baseline="0" noProof="0">
                  <a:ln>
                    <a:noFill/>
                  </a:ln>
                  <a:solidFill>
                    <a:prstClr val="black"/>
                  </a:solidFill>
                  <a:effectLst/>
                  <a:uLnTx/>
                  <a:uFillTx/>
                  <a:latin typeface="+mn-lt"/>
                  <a:ea typeface="+mn-ea"/>
                  <a:cs typeface="+mn-cs"/>
                </a:rPr>
                <a:t>DB</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sp>
          <p:nvSpPr>
            <p:cNvPr id="8" name="矢印: 五方向 7">
              <a:extLst>
                <a:ext uri="{FF2B5EF4-FFF2-40B4-BE49-F238E27FC236}">
                  <a16:creationId xmlns:a16="http://schemas.microsoft.com/office/drawing/2014/main" id="{225FDBA4-94DC-1096-9EE5-51091ED0465A}"/>
                </a:ext>
              </a:extLst>
            </p:cNvPr>
            <p:cNvSpPr/>
            <p:nvPr/>
          </p:nvSpPr>
          <p:spPr bwMode="gray">
            <a:xfrm>
              <a:off x="5909734" y="1631244"/>
              <a:ext cx="2048933" cy="327378"/>
            </a:xfrm>
            <a:prstGeom prst="homePlat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prstClr val="black"/>
                  </a:solidFill>
                  <a:latin typeface="+mn-lt"/>
                  <a:cs typeface="+mn-cs"/>
                </a:rPr>
                <a:t>データ利活用</a:t>
              </a:r>
              <a:endParaRPr kumimoji="1" lang="ja-JP" altLang="en-US" sz="1200" b="1" i="0" u="none" strike="noStrike" kern="1200" cap="none" spc="0" normalizeH="0" baseline="0" noProof="0">
                <a:ln>
                  <a:noFill/>
                </a:ln>
                <a:solidFill>
                  <a:prstClr val="black"/>
                </a:solidFill>
                <a:effectLst/>
                <a:uLnTx/>
                <a:uFillTx/>
                <a:latin typeface="+mn-lt"/>
                <a:ea typeface="+mn-ea"/>
                <a:cs typeface="+mn-cs"/>
              </a:endParaRPr>
            </a:p>
          </p:txBody>
        </p:sp>
      </p:grpSp>
      <p:graphicFrame>
        <p:nvGraphicFramePr>
          <p:cNvPr id="10" name="表 9">
            <a:extLst>
              <a:ext uri="{FF2B5EF4-FFF2-40B4-BE49-F238E27FC236}">
                <a16:creationId xmlns:a16="http://schemas.microsoft.com/office/drawing/2014/main" id="{C96A3EED-8240-CA56-CF5D-3C6F90907ECC}"/>
              </a:ext>
            </a:extLst>
          </p:cNvPr>
          <p:cNvGraphicFramePr>
            <a:graphicFrameLocks noGrp="1"/>
          </p:cNvGraphicFramePr>
          <p:nvPr>
            <p:extLst>
              <p:ext uri="{D42A27DB-BD31-4B8C-83A1-F6EECF244321}">
                <p14:modId xmlns:p14="http://schemas.microsoft.com/office/powerpoint/2010/main" val="2275122555"/>
              </p:ext>
            </p:extLst>
          </p:nvPr>
        </p:nvGraphicFramePr>
        <p:xfrm>
          <a:off x="416496" y="1667958"/>
          <a:ext cx="8975860" cy="4742454"/>
        </p:xfrm>
        <a:graphic>
          <a:graphicData uri="http://schemas.openxmlformats.org/drawingml/2006/table">
            <a:tbl>
              <a:tblPr firstRow="1" bandRow="1">
                <a:tableStyleId>{5C22544A-7EE6-4342-B048-85BDC9FD1C3A}</a:tableStyleId>
              </a:tblPr>
              <a:tblGrid>
                <a:gridCol w="1147015">
                  <a:extLst>
                    <a:ext uri="{9D8B030D-6E8A-4147-A177-3AD203B41FA5}">
                      <a16:colId xmlns:a16="http://schemas.microsoft.com/office/drawing/2014/main" val="3966369023"/>
                    </a:ext>
                  </a:extLst>
                </a:gridCol>
                <a:gridCol w="2609615">
                  <a:extLst>
                    <a:ext uri="{9D8B030D-6E8A-4147-A177-3AD203B41FA5}">
                      <a16:colId xmlns:a16="http://schemas.microsoft.com/office/drawing/2014/main" val="1117089217"/>
                    </a:ext>
                  </a:extLst>
                </a:gridCol>
                <a:gridCol w="2609615">
                  <a:extLst>
                    <a:ext uri="{9D8B030D-6E8A-4147-A177-3AD203B41FA5}">
                      <a16:colId xmlns:a16="http://schemas.microsoft.com/office/drawing/2014/main" val="3453553506"/>
                    </a:ext>
                  </a:extLst>
                </a:gridCol>
                <a:gridCol w="2609615">
                  <a:extLst>
                    <a:ext uri="{9D8B030D-6E8A-4147-A177-3AD203B41FA5}">
                      <a16:colId xmlns:a16="http://schemas.microsoft.com/office/drawing/2014/main" val="745650862"/>
                    </a:ext>
                  </a:extLst>
                </a:gridCol>
              </a:tblGrid>
              <a:tr h="398847">
                <a:tc>
                  <a:txBody>
                    <a:bodyPr/>
                    <a:lstStyle/>
                    <a:p>
                      <a:endParaRPr kumimoji="1" lang="ja-JP" altLang="en-US" sz="1400"/>
                    </a:p>
                  </a:txBody>
                  <a:tcPr>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noFill/>
                  </a:tcPr>
                </a:tc>
                <a:tc>
                  <a:txBody>
                    <a:bodyPr/>
                    <a:lstStyle/>
                    <a:p>
                      <a:endParaRPr kumimoji="1" lang="ja-JP" altLang="en-US"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noFill/>
                  </a:tcPr>
                </a:tc>
                <a:tc>
                  <a:txBody>
                    <a:bodyPr/>
                    <a:lstStyle/>
                    <a:p>
                      <a:endParaRPr kumimoji="1" lang="ja-JP" altLang="en-US"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noFill/>
                  </a:tcPr>
                </a:tc>
                <a:tc>
                  <a:txBody>
                    <a:bodyPr/>
                    <a:lstStyle/>
                    <a:p>
                      <a:endParaRPr kumimoji="1" lang="ja-JP" altLang="en-US" sz="1400"/>
                    </a:p>
                  </a:txBody>
                  <a:tcPr>
                    <a:lnL w="12700" cap="flat" cmpd="sng" algn="ctr">
                      <a:solidFill>
                        <a:schemeClr val="bg1">
                          <a:lumMod val="75000"/>
                        </a:schemeClr>
                      </a:solidFill>
                      <a:prstDash val="solid"/>
                      <a:round/>
                      <a:headEnd type="none" w="med" len="med"/>
                      <a:tailEnd type="none" w="med" len="med"/>
                    </a:lnL>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6631863"/>
                  </a:ext>
                </a:extLst>
              </a:tr>
              <a:tr h="1958721">
                <a:tc>
                  <a:txBody>
                    <a:bodyPr/>
                    <a:lstStyle/>
                    <a:p>
                      <a:pPr>
                        <a:spcBef>
                          <a:spcPts val="300"/>
                        </a:spcBef>
                      </a:pPr>
                      <a:r>
                        <a:rPr kumimoji="1" lang="ja-JP" altLang="en-US" sz="1200" b="1"/>
                        <a:t>イメージ</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1">
                        <a:lumMod val="20000"/>
                        <a:lumOff val="80000"/>
                      </a:schemeClr>
                    </a:solidFill>
                  </a:tcPr>
                </a:tc>
                <a:tc>
                  <a:txBody>
                    <a:bodyPr/>
                    <a:lstStyle/>
                    <a:p>
                      <a:pPr>
                        <a:spcBef>
                          <a:spcPts val="300"/>
                        </a:spcBef>
                      </a:pPr>
                      <a:endParaRPr kumimoji="1" lang="en-US" altLang="ja-JP" sz="1200"/>
                    </a:p>
                    <a:p>
                      <a:pPr>
                        <a:spcBef>
                          <a:spcPts val="300"/>
                        </a:spcBef>
                      </a:pPr>
                      <a:endParaRPr kumimoji="1" lang="en-US" altLang="ja-JP" sz="1200"/>
                    </a:p>
                    <a:p>
                      <a:pPr>
                        <a:spcBef>
                          <a:spcPts val="300"/>
                        </a:spcBef>
                      </a:pPr>
                      <a:endParaRPr kumimoji="1" lang="en-US" altLang="ja-JP" sz="1200"/>
                    </a:p>
                    <a:p>
                      <a:pPr>
                        <a:spcBef>
                          <a:spcPts val="300"/>
                        </a:spcBef>
                      </a:pPr>
                      <a:endParaRPr kumimoji="1" lang="en-US" altLang="ja-JP" sz="1200"/>
                    </a:p>
                    <a:p>
                      <a:pPr>
                        <a:spcBef>
                          <a:spcPts val="300"/>
                        </a:spcBef>
                      </a:pPr>
                      <a:endParaRPr kumimoji="1" lang="en-US" altLang="ja-JP" sz="1200"/>
                    </a:p>
                    <a:p>
                      <a:pPr>
                        <a:spcBef>
                          <a:spcPts val="300"/>
                        </a:spcBef>
                      </a:pPr>
                      <a:endParaRPr kumimoji="1" lang="en-US" altLang="ja-JP" sz="1200"/>
                    </a:p>
                    <a:p>
                      <a:pPr>
                        <a:spcBef>
                          <a:spcPts val="300"/>
                        </a:spcBef>
                      </a:pPr>
                      <a:endParaRPr kumimoji="1" lang="en-US" altLang="ja-JP" sz="1200"/>
                    </a:p>
                    <a:p>
                      <a:pPr>
                        <a:spcBef>
                          <a:spcPts val="300"/>
                        </a:spcBef>
                      </a:pPr>
                      <a:endParaRPr kumimoji="1" lang="ja-JP" altLang="en-US"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spcBef>
                          <a:spcPts val="300"/>
                        </a:spcBef>
                      </a:pPr>
                      <a:endParaRPr kumimoji="1" lang="ja-JP" altLang="en-US"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spcBef>
                          <a:spcPts val="300"/>
                        </a:spcBef>
                      </a:pPr>
                      <a:endParaRPr kumimoji="1" lang="ja-JP" altLang="en-US"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73233838"/>
                  </a:ext>
                </a:extLst>
              </a:tr>
              <a:tr h="2384886">
                <a:tc>
                  <a:txBody>
                    <a:bodyPr/>
                    <a:lstStyle/>
                    <a:p>
                      <a:pPr>
                        <a:spcBef>
                          <a:spcPts val="300"/>
                        </a:spcBef>
                      </a:pPr>
                      <a:r>
                        <a:rPr kumimoji="1" lang="ja-JP" altLang="en-US" sz="1200" b="1"/>
                        <a:t>説明</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1">
                        <a:lumMod val="20000"/>
                        <a:lumOff val="80000"/>
                      </a:schemeClr>
                    </a:solidFill>
                  </a:tcPr>
                </a:tc>
                <a:tc>
                  <a:txBody>
                    <a:bodyPr/>
                    <a:lstStyle/>
                    <a:p>
                      <a:pPr marL="285750" indent="-285750">
                        <a:spcBef>
                          <a:spcPts val="300"/>
                        </a:spcBef>
                        <a:buFont typeface="Arial" panose="020B0604020202020204" pitchFamily="34" charset="0"/>
                        <a:buChar char="•"/>
                      </a:pPr>
                      <a:r>
                        <a:rPr kumimoji="1" lang="ja-JP" altLang="en-US" sz="1200">
                          <a:solidFill>
                            <a:schemeClr val="tx1"/>
                          </a:solidFill>
                        </a:rPr>
                        <a:t>業務システムで入力や業務処理を実施し、データを生成・更新する。</a:t>
                      </a:r>
                      <a:endParaRPr kumimoji="1" lang="en-US" altLang="ja-JP" sz="1200" u="sng">
                        <a:solidFill>
                          <a:schemeClr val="tx1"/>
                        </a:solidFill>
                      </a:endParaRPr>
                    </a:p>
                    <a:p>
                      <a:pPr marL="285750" indent="-285750">
                        <a:spcBef>
                          <a:spcPts val="300"/>
                        </a:spcBef>
                        <a:buFont typeface="Arial" panose="020B0604020202020204" pitchFamily="34" charset="0"/>
                        <a:buChar char="•"/>
                      </a:pPr>
                      <a:r>
                        <a:rPr kumimoji="1" lang="ja-JP" altLang="en-US" sz="1200" u="sng">
                          <a:solidFill>
                            <a:schemeClr val="tx1"/>
                          </a:solidFill>
                        </a:rPr>
                        <a:t>各システムで使用するデータは各システムで</a:t>
                      </a:r>
                      <a:r>
                        <a:rPr kumimoji="1" lang="ja-JP" altLang="en-US" sz="1200">
                          <a:solidFill>
                            <a:schemeClr val="tx1"/>
                          </a:solidFill>
                        </a:rPr>
                        <a:t>「</a:t>
                      </a:r>
                      <a:r>
                        <a:rPr kumimoji="1" lang="ja-JP" altLang="en-US" sz="1200" u="sng">
                          <a:solidFill>
                            <a:schemeClr val="tx1"/>
                          </a:solidFill>
                        </a:rPr>
                        <a:t>正のデータ」（プライマリーデータ）として保管し、管理する。</a:t>
                      </a:r>
                      <a:endParaRPr kumimoji="1" lang="en-US" altLang="ja-JP" sz="1200" u="sng">
                        <a:solidFill>
                          <a:schemeClr val="tx1"/>
                        </a:solidFill>
                      </a:endParaRPr>
                    </a:p>
                    <a:p>
                      <a:pPr marL="557213" indent="-285750">
                        <a:spcBef>
                          <a:spcPts val="300"/>
                        </a:spcBef>
                        <a:buFont typeface="Wingdings" panose="05000000000000000000" pitchFamily="2" charset="2"/>
                        <a:buChar char="à"/>
                        <a:tabLst>
                          <a:tab pos="446088" algn="l"/>
                        </a:tabLst>
                      </a:pPr>
                      <a:r>
                        <a:rPr kumimoji="1" lang="ja-JP" altLang="en-US" sz="1200">
                          <a:solidFill>
                            <a:schemeClr val="tx1"/>
                          </a:solidFill>
                        </a:rPr>
                        <a:t>文書の保存規定をもとに、各業務システムで保存期間を定め、管理をする。</a:t>
                      </a:r>
                      <a:endParaRPr kumimoji="1" lang="en-US" altLang="ja-JP" sz="1200" u="sng">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85750" indent="-285750">
                        <a:spcBef>
                          <a:spcPts val="300"/>
                        </a:spcBef>
                        <a:buFont typeface="Arial" panose="020B0604020202020204" pitchFamily="34" charset="0"/>
                        <a:buChar char="•"/>
                      </a:pPr>
                      <a:r>
                        <a:rPr kumimoji="1" lang="ja-JP" altLang="en-US" sz="1200">
                          <a:solidFill>
                            <a:schemeClr val="tx1"/>
                          </a:solidFill>
                        </a:rPr>
                        <a:t>緑政土木局内で</a:t>
                      </a:r>
                      <a:r>
                        <a:rPr kumimoji="1" lang="ja-JP" altLang="en-US" sz="1200" u="sng">
                          <a:solidFill>
                            <a:schemeClr val="tx1"/>
                          </a:solidFill>
                        </a:rPr>
                        <a:t>共通して利用するデータを取得・蓄積する。</a:t>
                      </a:r>
                      <a:endParaRPr kumimoji="1" lang="en-US" altLang="ja-JP" sz="1200" u="sng">
                        <a:solidFill>
                          <a:schemeClr val="tx1"/>
                        </a:solidFill>
                      </a:endParaRPr>
                    </a:p>
                    <a:p>
                      <a:pPr marL="285750" indent="-285750">
                        <a:spcBef>
                          <a:spcPts val="300"/>
                        </a:spcBef>
                        <a:buFont typeface="Arial" panose="020B0604020202020204" pitchFamily="34" charset="0"/>
                        <a:buChar char="•"/>
                      </a:pPr>
                      <a:r>
                        <a:rPr kumimoji="1" lang="ja-JP" altLang="en-US" sz="1200" u="none">
                          <a:solidFill>
                            <a:schemeClr val="tx1"/>
                          </a:solidFill>
                        </a:rPr>
                        <a:t>利活用に向け、</a:t>
                      </a:r>
                      <a:r>
                        <a:rPr kumimoji="1" lang="ja-JP" altLang="en-US" sz="1200" u="sng">
                          <a:solidFill>
                            <a:schemeClr val="tx1"/>
                          </a:solidFill>
                        </a:rPr>
                        <a:t>各システムのデータを加工・成型する</a:t>
                      </a:r>
                      <a:r>
                        <a:rPr kumimoji="1" lang="ja-JP" altLang="en-US" sz="1200" u="none">
                          <a:solidFill>
                            <a:schemeClr val="tx1"/>
                          </a:solidFill>
                        </a:rPr>
                        <a:t>（型、桁等）。</a:t>
                      </a:r>
                      <a:endParaRPr kumimoji="1" lang="en-US" altLang="ja-JP" sz="1200" u="none">
                        <a:solidFill>
                          <a:schemeClr val="tx1"/>
                        </a:solidFill>
                      </a:endParaRPr>
                    </a:p>
                    <a:p>
                      <a:pPr marL="285750" marR="0" lvl="0" indent="-285750" algn="l" defTabSz="990564"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1" lang="ja-JP" altLang="en-US" sz="1200">
                          <a:solidFill>
                            <a:schemeClr val="tx1"/>
                          </a:solidFill>
                        </a:rPr>
                        <a:t>あくまでデータ利活用のためのシステムであり、</a:t>
                      </a:r>
                      <a:r>
                        <a:rPr kumimoji="1" lang="ja-JP" altLang="en-US" sz="1200" u="sng">
                          <a:solidFill>
                            <a:schemeClr val="tx1"/>
                          </a:solidFill>
                        </a:rPr>
                        <a:t>データバックアップや保存期間中の文書（データ）の保管先ではない。</a:t>
                      </a:r>
                      <a:endParaRPr kumimoji="1" lang="en-US" altLang="ja-JP" sz="1200" u="sng">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85750" indent="-285750">
                        <a:spcBef>
                          <a:spcPts val="300"/>
                        </a:spcBef>
                        <a:buFont typeface="Arial" panose="020B0604020202020204" pitchFamily="34" charset="0"/>
                        <a:buChar char="•"/>
                      </a:pPr>
                      <a:r>
                        <a:rPr kumimoji="1" lang="ja-JP" altLang="en-US" sz="1200">
                          <a:solidFill>
                            <a:schemeClr val="tx1"/>
                          </a:solidFill>
                        </a:rPr>
                        <a:t>統合型</a:t>
                      </a:r>
                      <a:r>
                        <a:rPr kumimoji="1" lang="en-US" altLang="ja-JP" sz="1200">
                          <a:solidFill>
                            <a:schemeClr val="tx1"/>
                          </a:solidFill>
                        </a:rPr>
                        <a:t>GIS</a:t>
                      </a:r>
                      <a:r>
                        <a:rPr kumimoji="1" lang="ja-JP" altLang="en-US" sz="1200">
                          <a:solidFill>
                            <a:schemeClr val="tx1"/>
                          </a:solidFill>
                        </a:rPr>
                        <a:t>をはじめ、</a:t>
                      </a:r>
                      <a:r>
                        <a:rPr kumimoji="1" lang="ja-JP" altLang="en-US" sz="1200" u="sng">
                          <a:solidFill>
                            <a:schemeClr val="tx1"/>
                          </a:solidFill>
                        </a:rPr>
                        <a:t>他システムのデータが必要な場合、共通</a:t>
                      </a:r>
                      <a:r>
                        <a:rPr kumimoji="1" lang="en-US" altLang="ja-JP" sz="1200" u="sng">
                          <a:solidFill>
                            <a:schemeClr val="tx1"/>
                          </a:solidFill>
                        </a:rPr>
                        <a:t>DB</a:t>
                      </a:r>
                      <a:r>
                        <a:rPr kumimoji="1" lang="ja-JP" altLang="en-US" sz="1200" u="sng">
                          <a:solidFill>
                            <a:schemeClr val="tx1"/>
                          </a:solidFill>
                        </a:rPr>
                        <a:t>を参照する。</a:t>
                      </a:r>
                      <a:endParaRPr kumimoji="1" lang="en-US" altLang="ja-JP" sz="1200" u="sng">
                        <a:solidFill>
                          <a:schemeClr val="tx1"/>
                        </a:solidFill>
                      </a:endParaRPr>
                    </a:p>
                    <a:p>
                      <a:pPr marL="285750" indent="-285750">
                        <a:spcBef>
                          <a:spcPts val="300"/>
                        </a:spcBef>
                        <a:buFont typeface="Arial" panose="020B0604020202020204" pitchFamily="34" charset="0"/>
                        <a:buChar char="•"/>
                      </a:pPr>
                      <a:r>
                        <a:rPr kumimoji="1" lang="ja-JP" altLang="en-US" sz="1200">
                          <a:solidFill>
                            <a:schemeClr val="tx1"/>
                          </a:solidFill>
                        </a:rPr>
                        <a:t>データ連携するシステムの扱い。</a:t>
                      </a:r>
                      <a:endParaRPr kumimoji="1" lang="en-US" altLang="ja-JP" sz="1200">
                        <a:solidFill>
                          <a:schemeClr val="tx1"/>
                        </a:solidFill>
                      </a:endParaRPr>
                    </a:p>
                    <a:p>
                      <a:pPr marL="608013" indent="-342900">
                        <a:spcBef>
                          <a:spcPts val="300"/>
                        </a:spcBef>
                        <a:buFont typeface="+mj-ea"/>
                        <a:buAutoNum type="circleNumDbPlain"/>
                      </a:pPr>
                      <a:r>
                        <a:rPr kumimoji="1" lang="ja-JP" altLang="en-US" sz="1200">
                          <a:solidFill>
                            <a:schemeClr val="tx1"/>
                          </a:solidFill>
                        </a:rPr>
                        <a:t>原則、</a:t>
                      </a:r>
                      <a:r>
                        <a:rPr kumimoji="1" lang="ja-JP" altLang="en-US" sz="1200" u="sng">
                          <a:solidFill>
                            <a:schemeClr val="tx1"/>
                          </a:solidFill>
                        </a:rPr>
                        <a:t>データ連携は認めず、共通</a:t>
                      </a:r>
                      <a:r>
                        <a:rPr kumimoji="1" lang="en-US" altLang="ja-JP" sz="1200" u="sng">
                          <a:solidFill>
                            <a:schemeClr val="tx1"/>
                          </a:solidFill>
                        </a:rPr>
                        <a:t>DB</a:t>
                      </a:r>
                      <a:r>
                        <a:rPr kumimoji="1" lang="ja-JP" altLang="en-US" sz="1200" u="sng">
                          <a:solidFill>
                            <a:schemeClr val="tx1"/>
                          </a:solidFill>
                        </a:rPr>
                        <a:t>を参照する</a:t>
                      </a:r>
                      <a:r>
                        <a:rPr kumimoji="1" lang="ja-JP" altLang="en-US" sz="1200">
                          <a:solidFill>
                            <a:schemeClr val="tx1"/>
                          </a:solidFill>
                        </a:rPr>
                        <a:t>。</a:t>
                      </a:r>
                      <a:r>
                        <a:rPr kumimoji="1" lang="en-US" altLang="ja-JP" sz="1200">
                          <a:solidFill>
                            <a:schemeClr val="tx1"/>
                          </a:solidFill>
                        </a:rPr>
                        <a:t>※</a:t>
                      </a:r>
                    </a:p>
                    <a:p>
                      <a:pPr marL="608013" indent="-342900">
                        <a:spcBef>
                          <a:spcPts val="300"/>
                        </a:spcBef>
                        <a:buFont typeface="+mj-ea"/>
                        <a:buAutoNum type="circleNumDbPlain"/>
                      </a:pPr>
                      <a:r>
                        <a:rPr kumimoji="1" lang="ja-JP" altLang="en-US" sz="1200">
                          <a:solidFill>
                            <a:schemeClr val="tx1"/>
                          </a:solidFill>
                        </a:rPr>
                        <a:t>適宜性や機密性を考慮し、共通</a:t>
                      </a:r>
                      <a:r>
                        <a:rPr kumimoji="1" lang="en-US" altLang="ja-JP" sz="1200">
                          <a:solidFill>
                            <a:schemeClr val="tx1"/>
                          </a:solidFill>
                        </a:rPr>
                        <a:t>DB</a:t>
                      </a:r>
                      <a:r>
                        <a:rPr kumimoji="1" lang="ja-JP" altLang="en-US" sz="1200">
                          <a:solidFill>
                            <a:schemeClr val="tx1"/>
                          </a:solidFill>
                        </a:rPr>
                        <a:t>からのデータ取得が難しい場合、</a:t>
                      </a:r>
                      <a:r>
                        <a:rPr kumimoji="1" lang="ja-JP" altLang="en-US" sz="1200" u="sng">
                          <a:solidFill>
                            <a:schemeClr val="tx1"/>
                          </a:solidFill>
                        </a:rPr>
                        <a:t>業務システムと直接連携を認める</a:t>
                      </a:r>
                      <a:r>
                        <a:rPr kumimoji="1" lang="ja-JP" altLang="en-US" sz="1200">
                          <a:solidFill>
                            <a:schemeClr val="tx1"/>
                          </a:solidFill>
                        </a:rPr>
                        <a:t>。</a:t>
                      </a:r>
                      <a:endParaRPr kumimoji="1" lang="en-US" altLang="ja-JP" sz="12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935162223"/>
                  </a:ext>
                </a:extLst>
              </a:tr>
            </a:tbl>
          </a:graphicData>
        </a:graphic>
      </p:graphicFrame>
      <p:sp>
        <p:nvSpPr>
          <p:cNvPr id="12" name="フローチャート: 磁気ディスク 11">
            <a:extLst>
              <a:ext uri="{FF2B5EF4-FFF2-40B4-BE49-F238E27FC236}">
                <a16:creationId xmlns:a16="http://schemas.microsoft.com/office/drawing/2014/main" id="{C67C33AA-1C59-F899-0C0E-D838A8B3701F}"/>
              </a:ext>
            </a:extLst>
          </p:cNvPr>
          <p:cNvSpPr/>
          <p:nvPr/>
        </p:nvSpPr>
        <p:spPr bwMode="gray">
          <a:xfrm>
            <a:off x="2100650" y="2211859"/>
            <a:ext cx="667265" cy="599303"/>
          </a:xfrm>
          <a:prstGeom prst="flowChartMagneticDisk">
            <a:avLst/>
          </a:prstGeom>
          <a:solidFill>
            <a:schemeClr val="accent6">
              <a:lumMod val="20000"/>
              <a:lumOff val="8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業務</a:t>
            </a:r>
            <a:br>
              <a:rPr kumimoji="1" lang="en-US" altLang="ja-JP" sz="1200" b="0" i="0" u="none" strike="noStrike" kern="1200" cap="none" spc="0" normalizeH="0" baseline="0" noProof="0">
                <a:ln>
                  <a:noFill/>
                </a:ln>
                <a:solidFill>
                  <a:prstClr val="black"/>
                </a:solidFill>
                <a:effectLst/>
                <a:uLnTx/>
                <a:uFillTx/>
                <a:latin typeface="+mn-lt"/>
                <a:ea typeface="+mn-ea"/>
                <a:cs typeface="+mn-cs"/>
              </a:rPr>
            </a:br>
            <a:r>
              <a:rPr kumimoji="1" lang="ja-JP" altLang="en-US" sz="1200" b="0" i="0" u="none" strike="noStrike" kern="1200" cap="none" spc="0" normalizeH="0" baseline="0" noProof="0">
                <a:ln>
                  <a:noFill/>
                </a:ln>
                <a:solidFill>
                  <a:prstClr val="black"/>
                </a:solidFill>
                <a:effectLst/>
                <a:uLnTx/>
                <a:uFillTx/>
                <a:latin typeface="+mn-lt"/>
                <a:ea typeface="+mn-ea"/>
                <a:cs typeface="+mn-cs"/>
              </a:rPr>
              <a:t>システム</a:t>
            </a:r>
            <a:r>
              <a:rPr kumimoji="1" lang="en-US" altLang="ja-JP" sz="1200" b="0" i="0" u="none" strike="noStrike" kern="1200" cap="none" spc="0" normalizeH="0" baseline="0" noProof="0">
                <a:ln>
                  <a:noFill/>
                </a:ln>
                <a:solidFill>
                  <a:prstClr val="black"/>
                </a:solidFill>
                <a:effectLst/>
                <a:uLnTx/>
                <a:uFillTx/>
                <a:latin typeface="+mn-lt"/>
                <a:ea typeface="+mn-ea"/>
                <a:cs typeface="+mn-cs"/>
              </a:rPr>
              <a:t>A</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3" name="フローチャート: 磁気ディスク 12">
            <a:extLst>
              <a:ext uri="{FF2B5EF4-FFF2-40B4-BE49-F238E27FC236}">
                <a16:creationId xmlns:a16="http://schemas.microsoft.com/office/drawing/2014/main" id="{4E52CB09-E808-174F-0F9D-DE634B3608AF}"/>
              </a:ext>
            </a:extLst>
          </p:cNvPr>
          <p:cNvSpPr/>
          <p:nvPr/>
        </p:nvSpPr>
        <p:spPr bwMode="gray">
          <a:xfrm>
            <a:off x="2530148" y="3129348"/>
            <a:ext cx="667265" cy="599303"/>
          </a:xfrm>
          <a:prstGeom prst="flowChartMagneticDisk">
            <a:avLst/>
          </a:prstGeom>
          <a:solidFill>
            <a:schemeClr val="accent6">
              <a:lumMod val="20000"/>
              <a:lumOff val="8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a:solidFill>
                  <a:prstClr val="black"/>
                </a:solidFill>
              </a:rPr>
              <a:t>業務</a:t>
            </a:r>
            <a:br>
              <a:rPr kumimoji="1" lang="en-US" altLang="ja-JP" sz="1200">
                <a:solidFill>
                  <a:prstClr val="black"/>
                </a:solidFill>
              </a:rPr>
            </a:br>
            <a:r>
              <a:rPr kumimoji="1" lang="ja-JP" altLang="en-US" sz="1200">
                <a:solidFill>
                  <a:prstClr val="black"/>
                </a:solidFill>
              </a:rPr>
              <a:t>システム</a:t>
            </a:r>
            <a:r>
              <a:rPr kumimoji="1" lang="en-US" altLang="ja-JP" sz="1200">
                <a:solidFill>
                  <a:prstClr val="black"/>
                </a:solidFill>
              </a:rPr>
              <a:t>B</a:t>
            </a:r>
            <a:endParaRPr kumimoji="1" lang="ja-JP" altLang="en-US" sz="1200">
              <a:solidFill>
                <a:prstClr val="black"/>
              </a:solidFill>
            </a:endParaRPr>
          </a:p>
        </p:txBody>
      </p:sp>
      <p:sp>
        <p:nvSpPr>
          <p:cNvPr id="14" name="フローチャート: 磁気ディスク 13">
            <a:extLst>
              <a:ext uri="{FF2B5EF4-FFF2-40B4-BE49-F238E27FC236}">
                <a16:creationId xmlns:a16="http://schemas.microsoft.com/office/drawing/2014/main" id="{A1103404-FF9C-AA49-FF7E-00BB30179F11}"/>
              </a:ext>
            </a:extLst>
          </p:cNvPr>
          <p:cNvSpPr/>
          <p:nvPr/>
        </p:nvSpPr>
        <p:spPr bwMode="gray">
          <a:xfrm>
            <a:off x="5265234" y="2511510"/>
            <a:ext cx="987895" cy="782977"/>
          </a:xfrm>
          <a:prstGeom prst="flowChartMagneticDisk">
            <a:avLst/>
          </a:prstGeom>
          <a:solidFill>
            <a:schemeClr val="accent6">
              <a:lumMod val="20000"/>
              <a:lumOff val="8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共通</a:t>
            </a:r>
            <a:r>
              <a:rPr kumimoji="1" lang="en-US" altLang="ja-JP" sz="1200" b="0" i="0" u="none" strike="noStrike" kern="1200" cap="none" spc="0" normalizeH="0" baseline="0" noProof="0">
                <a:ln>
                  <a:noFill/>
                </a:ln>
                <a:solidFill>
                  <a:prstClr val="black"/>
                </a:solidFill>
                <a:effectLst/>
                <a:uLnTx/>
                <a:uFillTx/>
                <a:latin typeface="+mn-lt"/>
                <a:ea typeface="+mn-ea"/>
                <a:cs typeface="+mn-cs"/>
              </a:rPr>
              <a:t>DB</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5" name="フローチャート: 磁気ディスク 14">
            <a:extLst>
              <a:ext uri="{FF2B5EF4-FFF2-40B4-BE49-F238E27FC236}">
                <a16:creationId xmlns:a16="http://schemas.microsoft.com/office/drawing/2014/main" id="{D730A8BE-2912-33C0-6C53-300DB0386414}"/>
              </a:ext>
            </a:extLst>
          </p:cNvPr>
          <p:cNvSpPr/>
          <p:nvPr/>
        </p:nvSpPr>
        <p:spPr bwMode="gray">
          <a:xfrm>
            <a:off x="8214255" y="3129347"/>
            <a:ext cx="667265" cy="599303"/>
          </a:xfrm>
          <a:prstGeom prst="flowChartMagneticDisk">
            <a:avLst/>
          </a:prstGeom>
          <a:solidFill>
            <a:schemeClr val="accent6">
              <a:lumMod val="20000"/>
              <a:lumOff val="8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200">
                <a:solidFill>
                  <a:prstClr val="black"/>
                </a:solidFill>
              </a:rPr>
              <a:t>BI</a:t>
            </a:r>
            <a:r>
              <a:rPr kumimoji="1" lang="ja-JP" altLang="en-US" sz="1200">
                <a:solidFill>
                  <a:prstClr val="black"/>
                </a:solidFill>
              </a:rPr>
              <a:t>ツール</a:t>
            </a:r>
          </a:p>
        </p:txBody>
      </p:sp>
      <p:pic>
        <p:nvPicPr>
          <p:cNvPr id="16" name="Picture 2">
            <a:extLst>
              <a:ext uri="{FF2B5EF4-FFF2-40B4-BE49-F238E27FC236}">
                <a16:creationId xmlns:a16="http://schemas.microsoft.com/office/drawing/2014/main" id="{6878ED16-553A-7688-E895-A17DA2DEBD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5855" y="2211859"/>
            <a:ext cx="537088" cy="537088"/>
          </a:xfrm>
          <a:prstGeom prst="rect">
            <a:avLst/>
          </a:prstGeom>
          <a:noFill/>
          <a:extLst>
            <a:ext uri="{909E8E84-426E-40DD-AFC4-6F175D3DCCD1}">
              <a14:hiddenFill xmlns:a14="http://schemas.microsoft.com/office/drawing/2010/main">
                <a:solidFill>
                  <a:srgbClr val="FFFFFF"/>
                </a:solidFill>
              </a14:hiddenFill>
            </a:ext>
          </a:extLst>
        </p:spPr>
      </p:pic>
      <p:sp>
        <p:nvSpPr>
          <p:cNvPr id="17" name="正方形/長方形 16">
            <a:extLst>
              <a:ext uri="{FF2B5EF4-FFF2-40B4-BE49-F238E27FC236}">
                <a16:creationId xmlns:a16="http://schemas.microsoft.com/office/drawing/2014/main" id="{2B632DE5-7F55-5388-ED0F-CD59E77EEA45}"/>
              </a:ext>
            </a:extLst>
          </p:cNvPr>
          <p:cNvSpPr/>
          <p:nvPr/>
        </p:nvSpPr>
        <p:spPr bwMode="gray">
          <a:xfrm>
            <a:off x="4473552" y="2250409"/>
            <a:ext cx="426308" cy="1424002"/>
          </a:xfrm>
          <a:prstGeom prst="rect">
            <a:avLst/>
          </a:prstGeom>
          <a:solidFill>
            <a:schemeClr val="accent6">
              <a:lumMod val="20000"/>
              <a:lumOff val="80000"/>
            </a:schemeClr>
          </a:solidFill>
          <a:ln w="12700" algn="ctr">
            <a:solidFill>
              <a:srgbClr val="BBBCBC"/>
            </a:solidFill>
            <a:miter lim="800000"/>
            <a:headEnd/>
            <a:tailEnd/>
          </a:ln>
        </p:spPr>
        <p:txBody>
          <a:bodyPr rot="0" spcFirstLastPara="0" vertOverflow="overflow" horzOverflow="overflow" vert="vert"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prstClr val="black"/>
                </a:solidFill>
                <a:effectLst/>
                <a:uLnTx/>
                <a:uFillTx/>
                <a:latin typeface="+mn-lt"/>
                <a:ea typeface="+mn-ea"/>
                <a:cs typeface="+mn-cs"/>
              </a:rPr>
              <a:t>ETL</a:t>
            </a: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（データ加工・成型）</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p:txBody>
      </p:sp>
      <p:grpSp>
        <p:nvGrpSpPr>
          <p:cNvPr id="20" name="グループ化 19">
            <a:extLst>
              <a:ext uri="{FF2B5EF4-FFF2-40B4-BE49-F238E27FC236}">
                <a16:creationId xmlns:a16="http://schemas.microsoft.com/office/drawing/2014/main" id="{8726A5C0-F0D3-C424-6ED0-06E01D50FB14}"/>
              </a:ext>
            </a:extLst>
          </p:cNvPr>
          <p:cNvGrpSpPr/>
          <p:nvPr/>
        </p:nvGrpSpPr>
        <p:grpSpPr>
          <a:xfrm>
            <a:off x="1758332" y="2501312"/>
            <a:ext cx="247676" cy="328466"/>
            <a:chOff x="-2216974" y="2045043"/>
            <a:chExt cx="283681" cy="416955"/>
          </a:xfrm>
          <a:solidFill>
            <a:schemeClr val="accent6">
              <a:lumMod val="20000"/>
              <a:lumOff val="80000"/>
            </a:schemeClr>
          </a:solidFill>
        </p:grpSpPr>
        <p:sp>
          <p:nvSpPr>
            <p:cNvPr id="18" name="楕円 17">
              <a:extLst>
                <a:ext uri="{FF2B5EF4-FFF2-40B4-BE49-F238E27FC236}">
                  <a16:creationId xmlns:a16="http://schemas.microsoft.com/office/drawing/2014/main" id="{6A685269-3DF5-ACA4-1C9E-37879D484B75}"/>
                </a:ext>
              </a:extLst>
            </p:cNvPr>
            <p:cNvSpPr/>
            <p:nvPr/>
          </p:nvSpPr>
          <p:spPr bwMode="gray">
            <a:xfrm>
              <a:off x="-2180968" y="2045043"/>
              <a:ext cx="211670" cy="205366"/>
            </a:xfrm>
            <a:prstGeom prst="ellips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9" name="二等辺三角形 18">
              <a:extLst>
                <a:ext uri="{FF2B5EF4-FFF2-40B4-BE49-F238E27FC236}">
                  <a16:creationId xmlns:a16="http://schemas.microsoft.com/office/drawing/2014/main" id="{AA62C897-7966-C8E2-6173-8CB4D39392A5}"/>
                </a:ext>
              </a:extLst>
            </p:cNvPr>
            <p:cNvSpPr/>
            <p:nvPr/>
          </p:nvSpPr>
          <p:spPr bwMode="gray">
            <a:xfrm>
              <a:off x="-2216974" y="2117488"/>
              <a:ext cx="283681" cy="344510"/>
            </a:xfrm>
            <a:prstGeom prst="triangl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21" name="グループ化 20">
            <a:extLst>
              <a:ext uri="{FF2B5EF4-FFF2-40B4-BE49-F238E27FC236}">
                <a16:creationId xmlns:a16="http://schemas.microsoft.com/office/drawing/2014/main" id="{F020B80A-E242-A179-6596-2FCDA1DD97C9}"/>
              </a:ext>
            </a:extLst>
          </p:cNvPr>
          <p:cNvGrpSpPr/>
          <p:nvPr/>
        </p:nvGrpSpPr>
        <p:grpSpPr>
          <a:xfrm>
            <a:off x="2112009" y="3301942"/>
            <a:ext cx="247677" cy="291544"/>
            <a:chOff x="-2216974" y="2045043"/>
            <a:chExt cx="283681" cy="416955"/>
          </a:xfrm>
          <a:solidFill>
            <a:schemeClr val="accent6">
              <a:lumMod val="20000"/>
              <a:lumOff val="80000"/>
            </a:schemeClr>
          </a:solidFill>
        </p:grpSpPr>
        <p:sp>
          <p:nvSpPr>
            <p:cNvPr id="22" name="楕円 21">
              <a:extLst>
                <a:ext uri="{FF2B5EF4-FFF2-40B4-BE49-F238E27FC236}">
                  <a16:creationId xmlns:a16="http://schemas.microsoft.com/office/drawing/2014/main" id="{7C2B18AA-2D40-94E9-EDB8-C05AC2879F3D}"/>
                </a:ext>
              </a:extLst>
            </p:cNvPr>
            <p:cNvSpPr/>
            <p:nvPr/>
          </p:nvSpPr>
          <p:spPr bwMode="gray">
            <a:xfrm>
              <a:off x="-2180968" y="2045043"/>
              <a:ext cx="211670" cy="205366"/>
            </a:xfrm>
            <a:prstGeom prst="ellips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3" name="二等辺三角形 22">
              <a:extLst>
                <a:ext uri="{FF2B5EF4-FFF2-40B4-BE49-F238E27FC236}">
                  <a16:creationId xmlns:a16="http://schemas.microsoft.com/office/drawing/2014/main" id="{280C93F4-F6E8-493E-86F1-F8008F46853B}"/>
                </a:ext>
              </a:extLst>
            </p:cNvPr>
            <p:cNvSpPr/>
            <p:nvPr/>
          </p:nvSpPr>
          <p:spPr bwMode="gray">
            <a:xfrm>
              <a:off x="-2216974" y="2117488"/>
              <a:ext cx="283681" cy="344510"/>
            </a:xfrm>
            <a:prstGeom prst="triangle">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grpSp>
      <p:cxnSp>
        <p:nvCxnSpPr>
          <p:cNvPr id="25" name="コネクタ: カギ線 24">
            <a:extLst>
              <a:ext uri="{FF2B5EF4-FFF2-40B4-BE49-F238E27FC236}">
                <a16:creationId xmlns:a16="http://schemas.microsoft.com/office/drawing/2014/main" id="{FCF0C9E7-99F5-80EE-204B-702AC7CDB6DD}"/>
              </a:ext>
            </a:extLst>
          </p:cNvPr>
          <p:cNvCxnSpPr>
            <a:stCxn id="12" idx="4"/>
            <a:endCxn id="17" idx="1"/>
          </p:cNvCxnSpPr>
          <p:nvPr/>
        </p:nvCxnSpPr>
        <p:spPr bwMode="gray">
          <a:xfrm>
            <a:off x="2767915" y="2511511"/>
            <a:ext cx="1705637" cy="450899"/>
          </a:xfrm>
          <a:prstGeom prst="bentConnector3">
            <a:avLst>
              <a:gd name="adj1" fmla="val 50000"/>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CDDABCE0-AF7F-FE7A-7CDA-2CD54CC4FFE6}"/>
              </a:ext>
            </a:extLst>
          </p:cNvPr>
          <p:cNvCxnSpPr>
            <a:cxnSpLocks/>
            <a:stCxn id="13" idx="4"/>
            <a:endCxn id="17" idx="1"/>
          </p:cNvCxnSpPr>
          <p:nvPr/>
        </p:nvCxnSpPr>
        <p:spPr bwMode="gray">
          <a:xfrm flipV="1">
            <a:off x="3197413" y="2962410"/>
            <a:ext cx="1276139" cy="466590"/>
          </a:xfrm>
          <a:prstGeom prst="bentConnector3">
            <a:avLst>
              <a:gd name="adj1" fmla="val 33055"/>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コネクタ: カギ線 29">
            <a:extLst>
              <a:ext uri="{FF2B5EF4-FFF2-40B4-BE49-F238E27FC236}">
                <a16:creationId xmlns:a16="http://schemas.microsoft.com/office/drawing/2014/main" id="{643B1D96-3515-49C2-4398-DA019838AD07}"/>
              </a:ext>
            </a:extLst>
          </p:cNvPr>
          <p:cNvCxnSpPr>
            <a:cxnSpLocks/>
            <a:stCxn id="14" idx="4"/>
            <a:endCxn id="16" idx="1"/>
          </p:cNvCxnSpPr>
          <p:nvPr/>
        </p:nvCxnSpPr>
        <p:spPr bwMode="gray">
          <a:xfrm flipV="1">
            <a:off x="6253129" y="2480403"/>
            <a:ext cx="1892726" cy="422596"/>
          </a:xfrm>
          <a:prstGeom prst="bentConnector3">
            <a:avLst>
              <a:gd name="adj1" fmla="val 19316"/>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C76B4894-1B34-2F5C-8BFD-A04541195DE8}"/>
              </a:ext>
            </a:extLst>
          </p:cNvPr>
          <p:cNvCxnSpPr>
            <a:cxnSpLocks/>
            <a:stCxn id="14" idx="4"/>
            <a:endCxn id="15" idx="2"/>
          </p:cNvCxnSpPr>
          <p:nvPr/>
        </p:nvCxnSpPr>
        <p:spPr bwMode="gray">
          <a:xfrm>
            <a:off x="6253129" y="2902999"/>
            <a:ext cx="1961126" cy="526000"/>
          </a:xfrm>
          <a:prstGeom prst="bentConnector3">
            <a:avLst>
              <a:gd name="adj1" fmla="val 18496"/>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0AA483CA-7231-6CCC-EDE8-85FD41077DC5}"/>
              </a:ext>
            </a:extLst>
          </p:cNvPr>
          <p:cNvCxnSpPr>
            <a:cxnSpLocks/>
          </p:cNvCxnSpPr>
          <p:nvPr/>
        </p:nvCxnSpPr>
        <p:spPr bwMode="gray">
          <a:xfrm>
            <a:off x="4897861" y="2962410"/>
            <a:ext cx="39283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3" name="円弧 42">
            <a:extLst>
              <a:ext uri="{FF2B5EF4-FFF2-40B4-BE49-F238E27FC236}">
                <a16:creationId xmlns:a16="http://schemas.microsoft.com/office/drawing/2014/main" id="{CA22892E-9C89-EB6A-1D1D-B82724A2466B}"/>
              </a:ext>
            </a:extLst>
          </p:cNvPr>
          <p:cNvSpPr/>
          <p:nvPr/>
        </p:nvSpPr>
        <p:spPr bwMode="gray">
          <a:xfrm>
            <a:off x="2651587" y="2621294"/>
            <a:ext cx="271848" cy="290172"/>
          </a:xfrm>
          <a:prstGeom prst="arc">
            <a:avLst>
              <a:gd name="adj1" fmla="val 16200000"/>
              <a:gd name="adj2" fmla="val 9693903"/>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4" name="円弧 43">
            <a:extLst>
              <a:ext uri="{FF2B5EF4-FFF2-40B4-BE49-F238E27FC236}">
                <a16:creationId xmlns:a16="http://schemas.microsoft.com/office/drawing/2014/main" id="{349D5C2C-1F0F-B853-99C5-68A2D697FFE4}"/>
              </a:ext>
            </a:extLst>
          </p:cNvPr>
          <p:cNvSpPr/>
          <p:nvPr/>
        </p:nvSpPr>
        <p:spPr bwMode="gray">
          <a:xfrm>
            <a:off x="3080101" y="3529325"/>
            <a:ext cx="271848" cy="290172"/>
          </a:xfrm>
          <a:prstGeom prst="arc">
            <a:avLst>
              <a:gd name="adj1" fmla="val 16200000"/>
              <a:gd name="adj2" fmla="val 9693903"/>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DB9F2F2A-7ACE-A725-9C1E-8D796935D5EB}"/>
              </a:ext>
            </a:extLst>
          </p:cNvPr>
          <p:cNvSpPr txBox="1"/>
          <p:nvPr/>
        </p:nvSpPr>
        <p:spPr bwMode="gray">
          <a:xfrm>
            <a:off x="1645956" y="2868232"/>
            <a:ext cx="642805" cy="184666"/>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データ入力</a:t>
            </a:r>
          </a:p>
        </p:txBody>
      </p:sp>
      <p:sp>
        <p:nvSpPr>
          <p:cNvPr id="46" name="テキスト ボックス 45">
            <a:extLst>
              <a:ext uri="{FF2B5EF4-FFF2-40B4-BE49-F238E27FC236}">
                <a16:creationId xmlns:a16="http://schemas.microsoft.com/office/drawing/2014/main" id="{D88A10A4-60C6-414C-EA80-0D705E518DE9}"/>
              </a:ext>
            </a:extLst>
          </p:cNvPr>
          <p:cNvSpPr txBox="1"/>
          <p:nvPr/>
        </p:nvSpPr>
        <p:spPr bwMode="gray">
          <a:xfrm>
            <a:off x="1852148" y="3638755"/>
            <a:ext cx="642805" cy="184666"/>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データ入力</a:t>
            </a:r>
          </a:p>
        </p:txBody>
      </p:sp>
      <p:sp>
        <p:nvSpPr>
          <p:cNvPr id="47" name="テキスト ボックス 46">
            <a:extLst>
              <a:ext uri="{FF2B5EF4-FFF2-40B4-BE49-F238E27FC236}">
                <a16:creationId xmlns:a16="http://schemas.microsoft.com/office/drawing/2014/main" id="{12F8632A-F0EC-3843-A8BF-395A183501CF}"/>
              </a:ext>
            </a:extLst>
          </p:cNvPr>
          <p:cNvSpPr txBox="1"/>
          <p:nvPr/>
        </p:nvSpPr>
        <p:spPr bwMode="gray">
          <a:xfrm>
            <a:off x="2852358" y="2876834"/>
            <a:ext cx="612347" cy="184666"/>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更新処理</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48" name="テキスト ボックス 47">
            <a:extLst>
              <a:ext uri="{FF2B5EF4-FFF2-40B4-BE49-F238E27FC236}">
                <a16:creationId xmlns:a16="http://schemas.microsoft.com/office/drawing/2014/main" id="{574ABB39-F890-DB0A-530D-F19D134C662C}"/>
              </a:ext>
            </a:extLst>
          </p:cNvPr>
          <p:cNvSpPr txBox="1"/>
          <p:nvPr/>
        </p:nvSpPr>
        <p:spPr bwMode="gray">
          <a:xfrm>
            <a:off x="3409099" y="3638755"/>
            <a:ext cx="612347" cy="184666"/>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更新処理</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49" name="テキスト ボックス 48">
            <a:extLst>
              <a:ext uri="{FF2B5EF4-FFF2-40B4-BE49-F238E27FC236}">
                <a16:creationId xmlns:a16="http://schemas.microsoft.com/office/drawing/2014/main" id="{FBC44C02-E703-A24F-7211-7FF62E0C8655}"/>
              </a:ext>
            </a:extLst>
          </p:cNvPr>
          <p:cNvSpPr txBox="1"/>
          <p:nvPr/>
        </p:nvSpPr>
        <p:spPr bwMode="gray">
          <a:xfrm>
            <a:off x="8173188" y="2771147"/>
            <a:ext cx="663643" cy="184666"/>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統合型</a:t>
            </a:r>
            <a:r>
              <a:rPr kumimoji="1" lang="en-US" altLang="ja-JP" sz="1200">
                <a:solidFill>
                  <a:prstClr val="black"/>
                </a:solidFill>
                <a:latin typeface="+mn-lt"/>
                <a:cs typeface="+mn-cs"/>
              </a:rPr>
              <a:t>GIS</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50" name="フローチャート: 複数書類 49">
            <a:extLst>
              <a:ext uri="{FF2B5EF4-FFF2-40B4-BE49-F238E27FC236}">
                <a16:creationId xmlns:a16="http://schemas.microsoft.com/office/drawing/2014/main" id="{35580F7E-B2A2-8819-ADD6-5EC892B77D5C}"/>
              </a:ext>
            </a:extLst>
          </p:cNvPr>
          <p:cNvSpPr/>
          <p:nvPr/>
        </p:nvSpPr>
        <p:spPr bwMode="gray">
          <a:xfrm>
            <a:off x="3779180" y="2684956"/>
            <a:ext cx="532673" cy="450899"/>
          </a:xfrm>
          <a:prstGeom prst="flowChartMultidocument">
            <a:avLst/>
          </a:prstGeom>
          <a:solidFill>
            <a:schemeClr val="accent1">
              <a:lumMod val="20000"/>
              <a:lumOff val="80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51" name="テキスト ボックス 50">
            <a:extLst>
              <a:ext uri="{FF2B5EF4-FFF2-40B4-BE49-F238E27FC236}">
                <a16:creationId xmlns:a16="http://schemas.microsoft.com/office/drawing/2014/main" id="{78E46893-4DA6-BE27-9CDB-35B4DF0FE340}"/>
              </a:ext>
            </a:extLst>
          </p:cNvPr>
          <p:cNvSpPr txBox="1"/>
          <p:nvPr/>
        </p:nvSpPr>
        <p:spPr bwMode="gray">
          <a:xfrm>
            <a:off x="3797958" y="2752298"/>
            <a:ext cx="436017" cy="369332"/>
          </a:xfrm>
          <a:prstGeom prst="rect">
            <a:avLst/>
          </a:prstGeom>
          <a:noFill/>
        </p:spPr>
        <p:txBody>
          <a:bodyPr wrap="non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ファイル</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連携</a:t>
            </a:r>
          </a:p>
        </p:txBody>
      </p:sp>
      <p:sp>
        <p:nvSpPr>
          <p:cNvPr id="52" name="楕円 51">
            <a:extLst>
              <a:ext uri="{FF2B5EF4-FFF2-40B4-BE49-F238E27FC236}">
                <a16:creationId xmlns:a16="http://schemas.microsoft.com/office/drawing/2014/main" id="{BA509CD8-FF2C-ECDF-383A-49F05CD0B6C3}"/>
              </a:ext>
            </a:extLst>
          </p:cNvPr>
          <p:cNvSpPr/>
          <p:nvPr/>
        </p:nvSpPr>
        <p:spPr bwMode="gray">
          <a:xfrm>
            <a:off x="6449977" y="2766405"/>
            <a:ext cx="288000" cy="288000"/>
          </a:xfrm>
          <a:prstGeom prst="ellipse">
            <a:avLst/>
          </a:prstGeom>
          <a:solidFill>
            <a:schemeClr val="accent1">
              <a:lumMod val="20000"/>
              <a:lumOff val="8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prstClr val="black"/>
                </a:solidFill>
                <a:effectLst/>
                <a:uLnTx/>
                <a:uFillTx/>
                <a:latin typeface="+mn-lt"/>
                <a:ea typeface="+mn-ea"/>
                <a:cs typeface="+mn-cs"/>
              </a:rPr>
              <a:t>API</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53" name="テキスト ボックス 52">
            <a:extLst>
              <a:ext uri="{FF2B5EF4-FFF2-40B4-BE49-F238E27FC236}">
                <a16:creationId xmlns:a16="http://schemas.microsoft.com/office/drawing/2014/main" id="{9BBB282C-4A20-530D-4280-C23491CBE366}"/>
              </a:ext>
            </a:extLst>
          </p:cNvPr>
          <p:cNvSpPr txBox="1"/>
          <p:nvPr/>
        </p:nvSpPr>
        <p:spPr bwMode="gray">
          <a:xfrm>
            <a:off x="6842063" y="2714123"/>
            <a:ext cx="746999" cy="369332"/>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必要な情報</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を都度参照</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p:txBody>
      </p:sp>
      <p:sp>
        <p:nvSpPr>
          <p:cNvPr id="24" name="テキスト ボックス 23">
            <a:extLst>
              <a:ext uri="{FF2B5EF4-FFF2-40B4-BE49-F238E27FC236}">
                <a16:creationId xmlns:a16="http://schemas.microsoft.com/office/drawing/2014/main" id="{40F4DB2F-244B-9A8C-E67C-B8661047B666}"/>
              </a:ext>
            </a:extLst>
          </p:cNvPr>
          <p:cNvSpPr txBox="1"/>
          <p:nvPr/>
        </p:nvSpPr>
        <p:spPr bwMode="gray">
          <a:xfrm>
            <a:off x="1699609" y="6410412"/>
            <a:ext cx="7832395" cy="276999"/>
          </a:xfrm>
          <a:prstGeom prst="rect">
            <a:avLst/>
          </a:prstGeom>
          <a:noFill/>
        </p:spPr>
        <p:txBody>
          <a:bodyPr wrap="square">
            <a:spAutoFit/>
          </a:bodyPr>
          <a:lstStyle/>
          <a:p>
            <a:r>
              <a:rPr kumimoji="1" lang="en-US" altLang="ja-JP" sz="1200"/>
              <a:t>※</a:t>
            </a:r>
            <a:r>
              <a:rPr kumimoji="1" lang="ja-JP" altLang="en-US" sz="1200"/>
              <a:t>例外として、新たな構築する許可システムや施設点検システム（プラットフォーム）とは直接</a:t>
            </a:r>
            <a:r>
              <a:rPr kumimoji="1" lang="en-US" altLang="ja-JP" sz="1200"/>
              <a:t>API</a:t>
            </a:r>
            <a:r>
              <a:rPr kumimoji="1" lang="ja-JP" altLang="en-US" sz="1200"/>
              <a:t>連携することも許容する。</a:t>
            </a:r>
            <a:endParaRPr lang="ja-JP" altLang="en-US" sz="1200"/>
          </a:p>
        </p:txBody>
      </p:sp>
      <p:sp>
        <p:nvSpPr>
          <p:cNvPr id="27" name="正方形/長方形 26">
            <a:extLst>
              <a:ext uri="{FF2B5EF4-FFF2-40B4-BE49-F238E27FC236}">
                <a16:creationId xmlns:a16="http://schemas.microsoft.com/office/drawing/2014/main" id="{DB4C3000-5ABF-7097-F7E8-CD152CF92C68}"/>
              </a:ext>
            </a:extLst>
          </p:cNvPr>
          <p:cNvSpPr/>
          <p:nvPr/>
        </p:nvSpPr>
        <p:spPr bwMode="gray">
          <a:xfrm rot="16200000">
            <a:off x="5857202" y="3071803"/>
            <a:ext cx="426308" cy="987895"/>
          </a:xfrm>
          <a:prstGeom prst="rect">
            <a:avLst/>
          </a:prstGeom>
          <a:solidFill>
            <a:schemeClr val="accent6">
              <a:lumMod val="20000"/>
              <a:lumOff val="80000"/>
            </a:schemeClr>
          </a:solidFill>
          <a:ln w="12700" algn="ctr">
            <a:solidFill>
              <a:srgbClr val="BBBCBC"/>
            </a:solidFill>
            <a:miter lim="800000"/>
            <a:headEnd/>
            <a:tailEnd/>
          </a:ln>
        </p:spPr>
        <p:txBody>
          <a:bodyPr rot="0" spcFirstLastPara="0" vertOverflow="overflow" horzOverflow="overflow" vert="vert"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メタデータ管理</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algn="ctr" defTabSz="990564" fontAlgn="auto">
              <a:spcBef>
                <a:spcPts val="0"/>
              </a:spcBef>
              <a:spcAft>
                <a:spcPts val="0"/>
              </a:spcAft>
              <a:buSzPct val="100000"/>
            </a:pPr>
            <a:r>
              <a:rPr kumimoji="1" lang="ja-JP" altLang="en-US" sz="1200">
                <a:solidFill>
                  <a:prstClr val="black"/>
                </a:solidFill>
                <a:latin typeface="+mn-lt"/>
                <a:cs typeface="+mn-cs"/>
              </a:rPr>
              <a:t>ツール</a:t>
            </a:r>
            <a:r>
              <a:rPr kumimoji="1" lang="en-US" altLang="ja-JP" sz="1200">
                <a:solidFill>
                  <a:prstClr val="black"/>
                </a:solidFill>
                <a:latin typeface="+mn-lt"/>
                <a:cs typeface="+mn-cs"/>
              </a:rPr>
              <a:t>(</a:t>
            </a:r>
            <a:r>
              <a:rPr kumimoji="1" lang="ja-JP" altLang="en-US" sz="1200">
                <a:solidFill>
                  <a:prstClr val="black"/>
                </a:solidFill>
                <a:latin typeface="+mn-lt"/>
                <a:cs typeface="+mn-cs"/>
              </a:rPr>
              <a:t>辞書</a:t>
            </a:r>
            <a:r>
              <a:rPr kumimoji="1" lang="en-US" altLang="ja-JP" sz="1200">
                <a:solidFill>
                  <a:prstClr val="black"/>
                </a:solidFill>
              </a:rPr>
              <a:t>)</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p:txBody>
      </p:sp>
      <p:cxnSp>
        <p:nvCxnSpPr>
          <p:cNvPr id="28" name="直線矢印コネクタ 27">
            <a:extLst>
              <a:ext uri="{FF2B5EF4-FFF2-40B4-BE49-F238E27FC236}">
                <a16:creationId xmlns:a16="http://schemas.microsoft.com/office/drawing/2014/main" id="{DAE725C6-729C-236A-75C5-6351B6C86EF6}"/>
              </a:ext>
            </a:extLst>
          </p:cNvPr>
          <p:cNvCxnSpPr>
            <a:cxnSpLocks/>
            <a:endCxn id="27" idx="0"/>
          </p:cNvCxnSpPr>
          <p:nvPr/>
        </p:nvCxnSpPr>
        <p:spPr bwMode="gray">
          <a:xfrm rot="16200000" flipH="1">
            <a:off x="5352358" y="3341699"/>
            <a:ext cx="305149" cy="142953"/>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7707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F0B1FBD-D126-D708-092B-114CCCFC2FD4}"/>
              </a:ext>
            </a:extLst>
          </p:cNvPr>
          <p:cNvSpPr>
            <a:spLocks noGrp="1"/>
          </p:cNvSpPr>
          <p:nvPr>
            <p:ph type="body" sz="quarter" idx="10"/>
          </p:nvPr>
        </p:nvSpPr>
        <p:spPr/>
        <p:txBody>
          <a:bodyPr/>
          <a:lstStyle/>
          <a:p>
            <a:r>
              <a:rPr kumimoji="1" lang="ja-JP" altLang="en-US"/>
              <a:t>１－１．行政手続のオンライン化</a:t>
            </a:r>
          </a:p>
        </p:txBody>
      </p:sp>
      <p:sp>
        <p:nvSpPr>
          <p:cNvPr id="3" name="スライド番号プレースホルダー 2">
            <a:extLst>
              <a:ext uri="{FF2B5EF4-FFF2-40B4-BE49-F238E27FC236}">
                <a16:creationId xmlns:a16="http://schemas.microsoft.com/office/drawing/2014/main" id="{A48AD125-364E-4FCF-49F7-1451A112B056}"/>
              </a:ext>
            </a:extLst>
          </p:cNvPr>
          <p:cNvSpPr>
            <a:spLocks noGrp="1"/>
          </p:cNvSpPr>
          <p:nvPr>
            <p:ph type="sldNum" sz="quarter" idx="11"/>
          </p:nvPr>
        </p:nvSpPr>
        <p:spPr/>
        <p:txBody>
          <a:bodyPr/>
          <a:lstStyle/>
          <a:p>
            <a:fld id="{AA5FCFE5-FE56-4EF1-80A8-07776887C2A1}" type="slidenum">
              <a:rPr lang="ja-JP" altLang="en-US" smtClean="0"/>
              <a:pPr/>
              <a:t>4</a:t>
            </a:fld>
            <a:endParaRPr lang="ja-JP" altLang="en-US"/>
          </a:p>
        </p:txBody>
      </p:sp>
      <p:sp>
        <p:nvSpPr>
          <p:cNvPr id="4" name="フッター プレースホルダー 3">
            <a:extLst>
              <a:ext uri="{FF2B5EF4-FFF2-40B4-BE49-F238E27FC236}">
                <a16:creationId xmlns:a16="http://schemas.microsoft.com/office/drawing/2014/main" id="{665DEE8A-AE84-9F0C-AE96-3BDCB22C8C29}"/>
              </a:ext>
            </a:extLst>
          </p:cNvPr>
          <p:cNvSpPr>
            <a:spLocks noGrp="1"/>
          </p:cNvSpPr>
          <p:nvPr>
            <p:ph type="ftr" sz="quarter" idx="12"/>
          </p:nvPr>
        </p:nvSpPr>
        <p:spPr/>
        <p:txBody>
          <a:bodyPr/>
          <a:lstStyle/>
          <a:p>
            <a:r>
              <a:rPr lang="en-GB" altLang="en-GB"/>
              <a:t>＜Confidential＞</a:t>
            </a:r>
          </a:p>
        </p:txBody>
      </p:sp>
    </p:spTree>
    <p:extLst>
      <p:ext uri="{BB962C8B-B14F-4D97-AF65-F5344CB8AC3E}">
        <p14:creationId xmlns:p14="http://schemas.microsoft.com/office/powerpoint/2010/main" val="15690973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00272-F097-4B0B-9E18-05ED0AC0355E}"/>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31022D4-57EA-7DBA-9672-CBF0A0638344}"/>
              </a:ext>
            </a:extLst>
          </p:cNvPr>
          <p:cNvSpPr>
            <a:spLocks noGrp="1"/>
          </p:cNvSpPr>
          <p:nvPr>
            <p:ph type="ftr" sz="quarter" idx="10"/>
          </p:nvPr>
        </p:nvSpPr>
        <p:spPr>
          <a:xfrm>
            <a:off x="705600" y="6603240"/>
            <a:ext cx="4068000" cy="169200"/>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GB" sz="900" b="0" i="0" u="none" strike="noStrike" kern="1200" cap="none" spc="0" normalizeH="0" baseline="0" noProof="0">
                <a:ln>
                  <a:noFill/>
                </a:ln>
                <a:solidFill>
                  <a:prstClr val="black"/>
                </a:solidFill>
                <a:effectLst/>
                <a:uLnTx/>
                <a:uFillTx/>
                <a:latin typeface="Calibri Light"/>
                <a:ea typeface="Yu Gothic UI"/>
                <a:cs typeface="+mn-cs"/>
                <a:sym typeface="+mn-lt"/>
              </a:rPr>
              <a:t>＜Confidential＞</a:t>
            </a:r>
          </a:p>
        </p:txBody>
      </p:sp>
      <p:sp>
        <p:nvSpPr>
          <p:cNvPr id="3" name="スライド番号プレースホルダー 2">
            <a:extLst>
              <a:ext uri="{FF2B5EF4-FFF2-40B4-BE49-F238E27FC236}">
                <a16:creationId xmlns:a16="http://schemas.microsoft.com/office/drawing/2014/main" id="{9744F6C8-68C8-4FC4-8FB6-E2C714FCADBF}"/>
              </a:ext>
            </a:extLst>
          </p:cNvPr>
          <p:cNvSpPr>
            <a:spLocks noGrp="1"/>
          </p:cNvSpPr>
          <p:nvPr>
            <p:ph type="sldNum" sz="quarter" idx="11"/>
          </p:nvPr>
        </p:nvSpPr>
        <p:spPr>
          <a:xfrm>
            <a:off x="417600" y="6603240"/>
            <a:ext cx="180000" cy="1692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A5FCFE5-FE56-4EF1-80A8-07776887C2A1}" type="slidenum">
              <a:rPr kumimoji="0" lang="ja-JP" altLang="en-US" sz="900" b="0" i="0" u="none" strike="noStrike" kern="1200" cap="none" spc="0" normalizeH="0" baseline="0" noProof="0" smtClean="0">
                <a:ln>
                  <a:noFill/>
                </a:ln>
                <a:solidFill>
                  <a:prstClr val="black"/>
                </a:solidFill>
                <a:effectLst/>
                <a:uLnTx/>
                <a:uFillTx/>
                <a:latin typeface="Calibri Light"/>
                <a:ea typeface="Yu Gothic UI"/>
                <a:cs typeface="+mn-cs"/>
                <a:sym typeface="+mn-lt"/>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ja-JP" altLang="en-US" sz="900" b="0" i="0" u="none" strike="noStrike" kern="1200" cap="none" spc="0" normalizeH="0" baseline="0" noProof="0">
              <a:ln>
                <a:noFill/>
              </a:ln>
              <a:solidFill>
                <a:prstClr val="black"/>
              </a:solidFill>
              <a:effectLst/>
              <a:uLnTx/>
              <a:uFillTx/>
              <a:latin typeface="Calibri Light"/>
              <a:ea typeface="Yu Gothic UI"/>
              <a:cs typeface="+mn-cs"/>
              <a:sym typeface="+mn-lt"/>
            </a:endParaRPr>
          </a:p>
        </p:txBody>
      </p:sp>
      <p:sp>
        <p:nvSpPr>
          <p:cNvPr id="4" name="テキスト プレースホルダー 3">
            <a:extLst>
              <a:ext uri="{FF2B5EF4-FFF2-40B4-BE49-F238E27FC236}">
                <a16:creationId xmlns:a16="http://schemas.microsoft.com/office/drawing/2014/main" id="{5D0BC246-7296-DCD3-6971-8730C14F6D2B}"/>
              </a:ext>
            </a:extLst>
          </p:cNvPr>
          <p:cNvSpPr>
            <a:spLocks noGrp="1"/>
          </p:cNvSpPr>
          <p:nvPr>
            <p:ph type="body" sz="quarter" idx="15"/>
          </p:nvPr>
        </p:nvSpPr>
        <p:spPr/>
        <p:txBody>
          <a:bodyPr vert="horz" wrap="none" lIns="0" tIns="0" rIns="0" bIns="0" rtlCol="0" anchor="ctr">
            <a:noAutofit/>
          </a:bodyPr>
          <a:lstStyle/>
          <a:p>
            <a:r>
              <a:rPr lang="ja-JP" altLang="en-US" sz="1400">
                <a:solidFill>
                  <a:schemeClr val="accent1"/>
                </a:solidFill>
              </a:rPr>
              <a:t>システム関係図</a:t>
            </a:r>
            <a:r>
              <a:rPr lang="en-US" altLang="ja-JP" sz="1400">
                <a:solidFill>
                  <a:schemeClr val="accent1"/>
                </a:solidFill>
              </a:rPr>
              <a:t>(</a:t>
            </a:r>
            <a:r>
              <a:rPr lang="ja-JP" altLang="en-US" sz="1400">
                <a:solidFill>
                  <a:schemeClr val="accent1"/>
                </a:solidFill>
              </a:rPr>
              <a:t>詳細</a:t>
            </a:r>
            <a:r>
              <a:rPr lang="en-US" altLang="ja-JP" sz="1400">
                <a:solidFill>
                  <a:schemeClr val="accent1"/>
                </a:solidFill>
              </a:rPr>
              <a:t>)</a:t>
            </a:r>
            <a:endParaRPr lang="ja-JP" altLang="en-US" sz="1400">
              <a:solidFill>
                <a:schemeClr val="accent1"/>
              </a:solidFill>
            </a:endParaRPr>
          </a:p>
        </p:txBody>
      </p:sp>
      <p:sp>
        <p:nvSpPr>
          <p:cNvPr id="5" name="タイトル 4">
            <a:extLst>
              <a:ext uri="{FF2B5EF4-FFF2-40B4-BE49-F238E27FC236}">
                <a16:creationId xmlns:a16="http://schemas.microsoft.com/office/drawing/2014/main" id="{2ECDDE46-91A9-254F-E157-7A8C71D66CFD}"/>
              </a:ext>
            </a:extLst>
          </p:cNvPr>
          <p:cNvSpPr>
            <a:spLocks noGrp="1"/>
          </p:cNvSpPr>
          <p:nvPr>
            <p:ph type="title"/>
          </p:nvPr>
        </p:nvSpPr>
        <p:spPr/>
        <p:txBody>
          <a:bodyPr/>
          <a:lstStyle/>
          <a:p>
            <a:r>
              <a:rPr kumimoji="1" lang="ja-JP" altLang="en-US"/>
              <a:t>業務システムから共通</a:t>
            </a:r>
            <a:r>
              <a:rPr kumimoji="1" lang="en-US" altLang="ja-JP"/>
              <a:t>DB</a:t>
            </a:r>
            <a:r>
              <a:rPr kumimoji="1" lang="ja-JP" altLang="en-US"/>
              <a:t>にファイル連携で行い、共通</a:t>
            </a:r>
            <a:r>
              <a:rPr kumimoji="1" lang="en-US" altLang="ja-JP"/>
              <a:t>DB</a:t>
            </a:r>
            <a:r>
              <a:rPr kumimoji="1" lang="ja-JP" altLang="en-US"/>
              <a:t>にデータを蓄積する。なお、統合型</a:t>
            </a:r>
            <a:r>
              <a:rPr kumimoji="1" lang="en-US" altLang="ja-JP"/>
              <a:t>GIS</a:t>
            </a:r>
            <a:r>
              <a:rPr kumimoji="1" lang="ja-JP" altLang="en-US"/>
              <a:t>にリアルタイムで連携が必要な場合は</a:t>
            </a:r>
            <a:r>
              <a:rPr lang="ja-JP" altLang="en-US"/>
              <a:t>、</a:t>
            </a:r>
            <a:r>
              <a:rPr lang="en-US" altLang="ja-JP"/>
              <a:t>API</a:t>
            </a:r>
            <a:r>
              <a:rPr lang="ja-JP" altLang="en-US"/>
              <a:t>連携を通して直接行う。</a:t>
            </a:r>
            <a:endParaRPr kumimoji="1" lang="ja-JP" altLang="en-US"/>
          </a:p>
        </p:txBody>
      </p:sp>
      <p:grpSp>
        <p:nvGrpSpPr>
          <p:cNvPr id="6" name="グループ化 5">
            <a:extLst>
              <a:ext uri="{FF2B5EF4-FFF2-40B4-BE49-F238E27FC236}">
                <a16:creationId xmlns:a16="http://schemas.microsoft.com/office/drawing/2014/main" id="{1DE1B32F-81D5-3A3D-CD76-ACF7810941B3}"/>
              </a:ext>
            </a:extLst>
          </p:cNvPr>
          <p:cNvGrpSpPr/>
          <p:nvPr/>
        </p:nvGrpSpPr>
        <p:grpSpPr>
          <a:xfrm>
            <a:off x="914400" y="1466692"/>
            <a:ext cx="8477956" cy="327378"/>
            <a:chOff x="1619956" y="1631244"/>
            <a:chExt cx="6338711" cy="327378"/>
          </a:xfrm>
          <a:solidFill>
            <a:schemeClr val="accent1"/>
          </a:solidFill>
        </p:grpSpPr>
        <p:sp>
          <p:nvSpPr>
            <p:cNvPr id="7" name="矢印: 五方向 6">
              <a:extLst>
                <a:ext uri="{FF2B5EF4-FFF2-40B4-BE49-F238E27FC236}">
                  <a16:creationId xmlns:a16="http://schemas.microsoft.com/office/drawing/2014/main" id="{6F03F4E7-EABA-D14E-CA48-95E0BCC151D9}"/>
                </a:ext>
              </a:extLst>
            </p:cNvPr>
            <p:cNvSpPr/>
            <p:nvPr/>
          </p:nvSpPr>
          <p:spPr bwMode="gray">
            <a:xfrm>
              <a:off x="1619956" y="1631244"/>
              <a:ext cx="2048933" cy="327378"/>
            </a:xfrm>
            <a:prstGeom prst="homePlate">
              <a:avLst/>
            </a:prstGeom>
            <a:solidFill>
              <a:schemeClr val="bg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1" i="0" u="none" strike="noStrike" kern="1200" cap="none" spc="0" normalizeH="0" baseline="0" noProof="0">
                  <a:ln>
                    <a:noFill/>
                  </a:ln>
                  <a:solidFill>
                    <a:schemeClr val="bg1"/>
                  </a:solidFill>
                  <a:effectLst/>
                  <a:uLnTx/>
                  <a:uFillTx/>
                  <a:latin typeface="Calibri Light"/>
                  <a:ea typeface="Yu Gothic UI"/>
                  <a:cs typeface="Arial" charset="0"/>
                </a:rPr>
                <a:t>業務システム</a:t>
              </a:r>
            </a:p>
          </p:txBody>
        </p:sp>
        <p:sp>
          <p:nvSpPr>
            <p:cNvPr id="8" name="矢印: 五方向 7">
              <a:extLst>
                <a:ext uri="{FF2B5EF4-FFF2-40B4-BE49-F238E27FC236}">
                  <a16:creationId xmlns:a16="http://schemas.microsoft.com/office/drawing/2014/main" id="{14379091-9B02-A145-316C-D20F660759F4}"/>
                </a:ext>
              </a:extLst>
            </p:cNvPr>
            <p:cNvSpPr/>
            <p:nvPr/>
          </p:nvSpPr>
          <p:spPr bwMode="gray">
            <a:xfrm>
              <a:off x="3764845" y="1631244"/>
              <a:ext cx="2048933" cy="327378"/>
            </a:xfrm>
            <a:prstGeom prst="homePlate">
              <a:avLst/>
            </a:prstGeom>
            <a:solidFill>
              <a:schemeClr val="bg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1" i="0" u="none" strike="noStrike" kern="1200" cap="none" spc="0" normalizeH="0" baseline="0" noProof="0">
                  <a:ln>
                    <a:noFill/>
                  </a:ln>
                  <a:solidFill>
                    <a:schemeClr val="bg1"/>
                  </a:solidFill>
                  <a:effectLst/>
                  <a:uLnTx/>
                  <a:uFillTx/>
                  <a:latin typeface="Calibri Light"/>
                  <a:ea typeface="Yu Gothic UI"/>
                  <a:cs typeface="Arial" charset="0"/>
                </a:rPr>
                <a:t>共通</a:t>
              </a:r>
              <a:r>
                <a:rPr kumimoji="1" lang="en-US" altLang="ja-JP" sz="1200" b="1" i="0" u="none" strike="noStrike" kern="1200" cap="none" spc="0" normalizeH="0" baseline="0" noProof="0">
                  <a:ln>
                    <a:noFill/>
                  </a:ln>
                  <a:solidFill>
                    <a:schemeClr val="bg1"/>
                  </a:solidFill>
                  <a:effectLst/>
                  <a:uLnTx/>
                  <a:uFillTx/>
                  <a:latin typeface="Calibri Light"/>
                  <a:ea typeface="Yu Gothic UI"/>
                  <a:cs typeface="Arial" charset="0"/>
                </a:rPr>
                <a:t>DB</a:t>
              </a:r>
              <a:endParaRPr kumimoji="1" lang="ja-JP" altLang="en-US" sz="1200" b="1" i="0" u="none" strike="noStrike" kern="1200" cap="none" spc="0" normalizeH="0" baseline="0" noProof="0">
                <a:ln>
                  <a:noFill/>
                </a:ln>
                <a:solidFill>
                  <a:schemeClr val="bg1"/>
                </a:solidFill>
                <a:effectLst/>
                <a:uLnTx/>
                <a:uFillTx/>
                <a:latin typeface="Calibri Light"/>
                <a:ea typeface="Yu Gothic UI"/>
                <a:cs typeface="Arial" charset="0"/>
              </a:endParaRPr>
            </a:p>
          </p:txBody>
        </p:sp>
        <p:sp>
          <p:nvSpPr>
            <p:cNvPr id="9" name="矢印: 五方向 8">
              <a:extLst>
                <a:ext uri="{FF2B5EF4-FFF2-40B4-BE49-F238E27FC236}">
                  <a16:creationId xmlns:a16="http://schemas.microsoft.com/office/drawing/2014/main" id="{8C38807E-F1CC-F7BA-4C04-682B3E19293A}"/>
                </a:ext>
              </a:extLst>
            </p:cNvPr>
            <p:cNvSpPr/>
            <p:nvPr/>
          </p:nvSpPr>
          <p:spPr bwMode="gray">
            <a:xfrm>
              <a:off x="5909734" y="1631244"/>
              <a:ext cx="2048933" cy="327378"/>
            </a:xfrm>
            <a:prstGeom prst="homePlate">
              <a:avLst/>
            </a:prstGeom>
            <a:solidFill>
              <a:schemeClr val="bg1">
                <a:lumMod val="5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1" i="0" u="none" strike="noStrike" kern="1200" cap="none" spc="0" normalizeH="0" baseline="0" noProof="0">
                  <a:ln>
                    <a:noFill/>
                  </a:ln>
                  <a:solidFill>
                    <a:schemeClr val="bg1"/>
                  </a:solidFill>
                  <a:effectLst/>
                  <a:uLnTx/>
                  <a:uFillTx/>
                  <a:latin typeface="Calibri Light"/>
                  <a:ea typeface="Yu Gothic UI"/>
                  <a:cs typeface="Arial" charset="0"/>
                </a:rPr>
                <a:t>データ利活用</a:t>
              </a:r>
            </a:p>
          </p:txBody>
        </p:sp>
      </p:grpSp>
      <p:sp>
        <p:nvSpPr>
          <p:cNvPr id="93" name="テキスト ボックス 92">
            <a:extLst>
              <a:ext uri="{FF2B5EF4-FFF2-40B4-BE49-F238E27FC236}">
                <a16:creationId xmlns:a16="http://schemas.microsoft.com/office/drawing/2014/main" id="{62A18DA6-1333-0228-B69A-64C4E114B954}"/>
              </a:ext>
            </a:extLst>
          </p:cNvPr>
          <p:cNvSpPr txBox="1"/>
          <p:nvPr/>
        </p:nvSpPr>
        <p:spPr bwMode="gray">
          <a:xfrm>
            <a:off x="6731725" y="941898"/>
            <a:ext cx="2047035" cy="184666"/>
          </a:xfrm>
          <a:prstGeom prst="rect">
            <a:avLst/>
          </a:prstGeom>
          <a:solidFill>
            <a:schemeClr val="bg1">
              <a:lumMod val="95000"/>
            </a:schemeClr>
          </a:solidFill>
        </p:spPr>
        <p:txBody>
          <a:bodyPr wrap="none" lIns="0" tIns="0" rIns="0" bIns="0" rtlCol="0">
            <a:sp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※1 </a:t>
            </a: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現在、構想策定中のシステム</a:t>
            </a:r>
          </a:p>
        </p:txBody>
      </p:sp>
      <p:grpSp>
        <p:nvGrpSpPr>
          <p:cNvPr id="95" name="グループ化 94">
            <a:extLst>
              <a:ext uri="{FF2B5EF4-FFF2-40B4-BE49-F238E27FC236}">
                <a16:creationId xmlns:a16="http://schemas.microsoft.com/office/drawing/2014/main" id="{6424009A-9B7E-EA69-E595-39810E9758CC}"/>
              </a:ext>
            </a:extLst>
          </p:cNvPr>
          <p:cNvGrpSpPr/>
          <p:nvPr/>
        </p:nvGrpSpPr>
        <p:grpSpPr>
          <a:xfrm>
            <a:off x="571157" y="1042699"/>
            <a:ext cx="9037252" cy="5333947"/>
            <a:chOff x="571157" y="1024530"/>
            <a:chExt cx="9037252" cy="5456492"/>
          </a:xfrm>
        </p:grpSpPr>
        <p:sp>
          <p:nvSpPr>
            <p:cNvPr id="43" name="正方形/長方形 42">
              <a:extLst>
                <a:ext uri="{FF2B5EF4-FFF2-40B4-BE49-F238E27FC236}">
                  <a16:creationId xmlns:a16="http://schemas.microsoft.com/office/drawing/2014/main" id="{B81033AB-A8E8-6873-6373-79F81A179B51}"/>
                </a:ext>
              </a:extLst>
            </p:cNvPr>
            <p:cNvSpPr/>
            <p:nvPr/>
          </p:nvSpPr>
          <p:spPr bwMode="gray">
            <a:xfrm>
              <a:off x="898610" y="2475113"/>
              <a:ext cx="2206714" cy="1032901"/>
            </a:xfrm>
            <a:prstGeom prst="rect">
              <a:avLst/>
            </a:prstGeom>
            <a:solidFill>
              <a:schemeClr val="bg1">
                <a:lumMod val="85000"/>
              </a:schemeClr>
            </a:solidFill>
            <a:ln w="12700" algn="ctr">
              <a:solidFill>
                <a:schemeClr val="bg1">
                  <a:lumMod val="75000"/>
                </a:schemeClr>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defTabSz="990564" fontAlgn="auto">
                <a:spcBef>
                  <a:spcPts val="0"/>
                </a:spcBef>
                <a:spcAft>
                  <a:spcPts val="0"/>
                </a:spcAft>
                <a:buSzPct val="100000"/>
              </a:pPr>
              <a:r>
                <a:rPr lang="en-US" altLang="ja-JP" sz="1050"/>
                <a:t>(</a:t>
              </a:r>
              <a:r>
                <a:rPr lang="ja-JP" altLang="en-US" sz="1050"/>
                <a:t>一財</a:t>
              </a:r>
              <a:r>
                <a:rPr lang="en-US" altLang="ja-JP" sz="1050"/>
                <a:t>)</a:t>
              </a:r>
              <a:r>
                <a:rPr lang="ja-JP" altLang="en-US" sz="1050"/>
                <a:t>道路管理センター</a:t>
              </a:r>
              <a:r>
                <a:rPr kumimoji="1" lang="en-US" altLang="ja-JP" sz="1050">
                  <a:solidFill>
                    <a:prstClr val="black"/>
                  </a:solidFill>
                </a:rPr>
                <a:t>(</a:t>
              </a:r>
              <a:r>
                <a:rPr kumimoji="1" lang="ja-JP" altLang="en-US" sz="1050">
                  <a:solidFill>
                    <a:prstClr val="black"/>
                  </a:solidFill>
                </a:rPr>
                <a:t>オンプレ</a:t>
              </a:r>
              <a:r>
                <a:rPr kumimoji="1" lang="en-US" altLang="ja-JP" sz="1050">
                  <a:solidFill>
                    <a:prstClr val="black"/>
                  </a:solidFill>
                </a:rPr>
                <a:t>)</a:t>
              </a:r>
              <a:r>
                <a:rPr kumimoji="1" lang="en-US" altLang="ja-JP" sz="1050">
                  <a:solidFill>
                    <a:prstClr val="black"/>
                  </a:solidFill>
                  <a:latin typeface="Calibri Light"/>
                </a:rPr>
                <a:t>※2</a:t>
              </a:r>
            </a:p>
            <a:p>
              <a:pPr defTabSz="990564" fontAlgn="auto">
                <a:spcBef>
                  <a:spcPts val="0"/>
                </a:spcBef>
                <a:spcAft>
                  <a:spcPts val="0"/>
                </a:spcAft>
                <a:buSzPct val="100000"/>
              </a:pPr>
              <a:endParaRPr kumimoji="1" lang="ja-JP" altLang="en-US" sz="1050">
                <a:solidFill>
                  <a:prstClr val="black"/>
                </a:solidFill>
              </a:endParaRPr>
            </a:p>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050" b="0" i="0" u="none" strike="noStrike" kern="1200" cap="none" spc="0" normalizeH="0" baseline="0" noProof="0">
                <a:ln>
                  <a:noFill/>
                </a:ln>
                <a:solidFill>
                  <a:prstClr val="black"/>
                </a:solidFill>
                <a:effectLst/>
                <a:uLnTx/>
                <a:uFillTx/>
                <a:latin typeface="+mn-lt"/>
                <a:ea typeface="+mn-ea"/>
                <a:cs typeface="+mn-cs"/>
              </a:endParaRPr>
            </a:p>
          </p:txBody>
        </p:sp>
        <p:sp>
          <p:nvSpPr>
            <p:cNvPr id="44" name="正方形/長方形 43">
              <a:extLst>
                <a:ext uri="{FF2B5EF4-FFF2-40B4-BE49-F238E27FC236}">
                  <a16:creationId xmlns:a16="http://schemas.microsoft.com/office/drawing/2014/main" id="{F001C5DC-D50F-E273-8145-45E6E189372D}"/>
                </a:ext>
              </a:extLst>
            </p:cNvPr>
            <p:cNvSpPr/>
            <p:nvPr/>
          </p:nvSpPr>
          <p:spPr bwMode="gray">
            <a:xfrm>
              <a:off x="898610" y="3545012"/>
              <a:ext cx="2206714" cy="2867617"/>
            </a:xfrm>
            <a:prstGeom prst="rect">
              <a:avLst/>
            </a:prstGeom>
            <a:solidFill>
              <a:schemeClr val="accent1">
                <a:lumMod val="20000"/>
                <a:lumOff val="80000"/>
              </a:schemeClr>
            </a:solidFill>
            <a:ln w="12700" algn="ctr">
              <a:solidFill>
                <a:schemeClr val="bg1">
                  <a:lumMod val="75000"/>
                </a:schemeClr>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クラウド</a:t>
              </a:r>
              <a:r>
                <a:rPr kumimoji="1" lang="en-US" altLang="ja-JP" sz="1200">
                  <a:latin typeface="+mn-lt"/>
                  <a:cs typeface="+mn-cs"/>
                </a:rPr>
                <a:t>(</a:t>
              </a:r>
              <a:r>
                <a:rPr kumimoji="1" lang="ja-JP" altLang="en-US" sz="1200">
                  <a:latin typeface="+mn-lt"/>
                  <a:cs typeface="+mn-cs"/>
                </a:rPr>
                <a:t>移行予定</a:t>
              </a:r>
              <a:r>
                <a:rPr kumimoji="1" lang="en-US" altLang="ja-JP" sz="1200">
                  <a:latin typeface="+mn-lt"/>
                  <a:cs typeface="+mn-cs"/>
                </a:rPr>
                <a:t>)</a:t>
              </a:r>
              <a:endParaRPr kumimoji="1" lang="ja-JP" altLang="en-US" sz="1200" b="0" i="0" u="none" kern="1200" cap="none" spc="0" normalizeH="0" baseline="0" noProof="0">
                <a:ln>
                  <a:noFill/>
                </a:ln>
                <a:effectLst/>
                <a:uLnTx/>
                <a:uFillTx/>
                <a:latin typeface="+mn-lt"/>
                <a:ea typeface="+mn-ea"/>
                <a:cs typeface="+mn-cs"/>
              </a:endParaRPr>
            </a:p>
          </p:txBody>
        </p:sp>
        <p:cxnSp>
          <p:nvCxnSpPr>
            <p:cNvPr id="82" name="直線コネクタ 81">
              <a:extLst>
                <a:ext uri="{FF2B5EF4-FFF2-40B4-BE49-F238E27FC236}">
                  <a16:creationId xmlns:a16="http://schemas.microsoft.com/office/drawing/2014/main" id="{33BBED86-F50D-F57C-F813-64026FF85BEE}"/>
                </a:ext>
              </a:extLst>
            </p:cNvPr>
            <p:cNvCxnSpPr>
              <a:cxnSpLocks/>
            </p:cNvCxnSpPr>
            <p:nvPr/>
          </p:nvCxnSpPr>
          <p:spPr bwMode="gray">
            <a:xfrm>
              <a:off x="3713832" y="1866654"/>
              <a:ext cx="0" cy="4352728"/>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31FC6A1-70AC-5FB5-5794-C2A4BA384FC0}"/>
                </a:ext>
              </a:extLst>
            </p:cNvPr>
            <p:cNvSpPr/>
            <p:nvPr/>
          </p:nvSpPr>
          <p:spPr bwMode="gray">
            <a:xfrm>
              <a:off x="4144555" y="1979734"/>
              <a:ext cx="426308" cy="1986369"/>
            </a:xfrm>
            <a:prstGeom prst="rect">
              <a:avLst/>
            </a:prstGeom>
            <a:solidFill>
              <a:schemeClr val="accent1"/>
            </a:solidFill>
            <a:ln w="12700" algn="ctr">
              <a:solidFill>
                <a:srgbClr val="BBBCBC"/>
              </a:solidFill>
              <a:miter lim="800000"/>
              <a:headEnd/>
              <a:tailEnd/>
            </a:ln>
          </p:spPr>
          <p:txBody>
            <a:bodyPr rot="0" spcFirstLastPara="0" vertOverflow="overflow" horzOverflow="overflow" vert="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ETL</a:t>
              </a: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（データ加工・成型）</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cxnSp>
          <p:nvCxnSpPr>
            <p:cNvPr id="15" name="直線矢印コネクタ 14">
              <a:extLst>
                <a:ext uri="{FF2B5EF4-FFF2-40B4-BE49-F238E27FC236}">
                  <a16:creationId xmlns:a16="http://schemas.microsoft.com/office/drawing/2014/main" id="{A12EB7FD-FD01-238B-7F4B-E9C528CA3F41}"/>
                </a:ext>
              </a:extLst>
            </p:cNvPr>
            <p:cNvCxnSpPr>
              <a:cxnSpLocks/>
              <a:stCxn id="13" idx="3"/>
              <a:endCxn id="18" idx="2"/>
            </p:cNvCxnSpPr>
            <p:nvPr/>
          </p:nvCxnSpPr>
          <p:spPr bwMode="gray">
            <a:xfrm>
              <a:off x="4570863" y="2972919"/>
              <a:ext cx="381116"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8" name="フローチャート: 磁気ディスク 17">
              <a:extLst>
                <a:ext uri="{FF2B5EF4-FFF2-40B4-BE49-F238E27FC236}">
                  <a16:creationId xmlns:a16="http://schemas.microsoft.com/office/drawing/2014/main" id="{D25EA734-64A7-47B6-0AB8-AD96B8F3A995}"/>
                </a:ext>
              </a:extLst>
            </p:cNvPr>
            <p:cNvSpPr/>
            <p:nvPr/>
          </p:nvSpPr>
          <p:spPr bwMode="gray">
            <a:xfrm>
              <a:off x="4951979" y="2581430"/>
              <a:ext cx="987895" cy="782977"/>
            </a:xfrm>
            <a:prstGeom prst="flowChartMagneticDisk">
              <a:avLst/>
            </a:prstGeom>
            <a:solidFill>
              <a:schemeClr val="accent1"/>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共通</a:t>
              </a: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DB</a:t>
              </a:r>
              <a:endPar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28" name="正方形/長方形 27">
              <a:extLst>
                <a:ext uri="{FF2B5EF4-FFF2-40B4-BE49-F238E27FC236}">
                  <a16:creationId xmlns:a16="http://schemas.microsoft.com/office/drawing/2014/main" id="{46ED48FF-A9F3-3682-5866-00818E99DDE7}"/>
                </a:ext>
              </a:extLst>
            </p:cNvPr>
            <p:cNvSpPr/>
            <p:nvPr/>
          </p:nvSpPr>
          <p:spPr bwMode="gray">
            <a:xfrm rot="16200000">
              <a:off x="6759531" y="3395663"/>
              <a:ext cx="426308" cy="651012"/>
            </a:xfrm>
            <a:prstGeom prst="rect">
              <a:avLst/>
            </a:prstGeom>
            <a:solidFill>
              <a:schemeClr val="accent1"/>
            </a:solidFill>
            <a:ln w="12700" algn="ctr">
              <a:solidFill>
                <a:srgbClr val="BBBCBC"/>
              </a:solidFill>
              <a:miter lim="800000"/>
              <a:headEnd/>
              <a:tailEnd/>
            </a:ln>
          </p:spPr>
          <p:txBody>
            <a:bodyPr rot="0" spcFirstLastPara="0" vertOverflow="overflow" horzOverflow="overflow" vert="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BI</a:t>
              </a: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ツール</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※2</a:t>
              </a:r>
            </a:p>
          </p:txBody>
        </p:sp>
        <p:cxnSp>
          <p:nvCxnSpPr>
            <p:cNvPr id="29" name="直線矢印コネクタ 28">
              <a:extLst>
                <a:ext uri="{FF2B5EF4-FFF2-40B4-BE49-F238E27FC236}">
                  <a16:creationId xmlns:a16="http://schemas.microsoft.com/office/drawing/2014/main" id="{3561CB34-5A7F-28D1-001C-BCBD27DECE60}"/>
                </a:ext>
              </a:extLst>
            </p:cNvPr>
            <p:cNvCxnSpPr>
              <a:cxnSpLocks/>
              <a:stCxn id="18" idx="3"/>
              <a:endCxn id="28" idx="0"/>
            </p:cNvCxnSpPr>
            <p:nvPr/>
          </p:nvCxnSpPr>
          <p:spPr bwMode="gray">
            <a:xfrm rot="16200000" flipH="1">
              <a:off x="5868172" y="2942161"/>
              <a:ext cx="356762" cy="1201252"/>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ECD6AD2-642B-1608-A845-99DCF653C71C}"/>
                </a:ext>
              </a:extLst>
            </p:cNvPr>
            <p:cNvCxnSpPr>
              <a:cxnSpLocks/>
              <a:endCxn id="13" idx="1"/>
            </p:cNvCxnSpPr>
            <p:nvPr/>
          </p:nvCxnSpPr>
          <p:spPr bwMode="gray">
            <a:xfrm>
              <a:off x="2914933" y="2972919"/>
              <a:ext cx="1229622"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39" name="グループ化 38">
              <a:extLst>
                <a:ext uri="{FF2B5EF4-FFF2-40B4-BE49-F238E27FC236}">
                  <a16:creationId xmlns:a16="http://schemas.microsoft.com/office/drawing/2014/main" id="{23835063-7D36-C1F2-B26C-60EE606E8DF4}"/>
                </a:ext>
              </a:extLst>
            </p:cNvPr>
            <p:cNvGrpSpPr/>
            <p:nvPr/>
          </p:nvGrpSpPr>
          <p:grpSpPr>
            <a:xfrm>
              <a:off x="3253935" y="2687472"/>
              <a:ext cx="644534" cy="556147"/>
              <a:chOff x="3482862" y="2915319"/>
              <a:chExt cx="532673" cy="459625"/>
            </a:xfrm>
            <a:solidFill>
              <a:schemeClr val="bg1"/>
            </a:solidFill>
          </p:grpSpPr>
          <p:sp>
            <p:nvSpPr>
              <p:cNvPr id="40" name="フローチャート: 複数書類 39">
                <a:extLst>
                  <a:ext uri="{FF2B5EF4-FFF2-40B4-BE49-F238E27FC236}">
                    <a16:creationId xmlns:a16="http://schemas.microsoft.com/office/drawing/2014/main" id="{A973C4A2-639E-E3FC-34A3-E86A1110303D}"/>
                  </a:ext>
                </a:extLst>
              </p:cNvPr>
              <p:cNvSpPr/>
              <p:nvPr/>
            </p:nvSpPr>
            <p:spPr bwMode="gray">
              <a:xfrm>
                <a:off x="3482862" y="2915319"/>
                <a:ext cx="532673" cy="450899"/>
              </a:xfrm>
              <a:prstGeom prst="flowChartMultidocument">
                <a:avLst/>
              </a:prstGeom>
              <a:grp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endPar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41" name="テキスト ボックス 40">
                <a:extLst>
                  <a:ext uri="{FF2B5EF4-FFF2-40B4-BE49-F238E27FC236}">
                    <a16:creationId xmlns:a16="http://schemas.microsoft.com/office/drawing/2014/main" id="{B753799D-B753-8994-4926-055DAA3DCFD1}"/>
                  </a:ext>
                </a:extLst>
              </p:cNvPr>
              <p:cNvSpPr txBox="1"/>
              <p:nvPr/>
            </p:nvSpPr>
            <p:spPr bwMode="gray">
              <a:xfrm>
                <a:off x="3495218" y="3005612"/>
                <a:ext cx="436017" cy="369332"/>
              </a:xfrm>
              <a:prstGeom prst="rect">
                <a:avLst/>
              </a:prstGeom>
              <a:noFill/>
            </p:spPr>
            <p:txBody>
              <a:bodyPr wrap="none" lIns="0" tIns="0" rIns="0" bIns="0" rtlCol="0">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ファイル</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連携</a:t>
                </a:r>
              </a:p>
            </p:txBody>
          </p:sp>
        </p:grpSp>
        <p:cxnSp>
          <p:nvCxnSpPr>
            <p:cNvPr id="42" name="直線矢印コネクタ 41">
              <a:extLst>
                <a:ext uri="{FF2B5EF4-FFF2-40B4-BE49-F238E27FC236}">
                  <a16:creationId xmlns:a16="http://schemas.microsoft.com/office/drawing/2014/main" id="{F6A3D436-A1B5-B754-EB9D-333835D0BF58}"/>
                </a:ext>
              </a:extLst>
            </p:cNvPr>
            <p:cNvCxnSpPr>
              <a:cxnSpLocks/>
              <a:endCxn id="106" idx="3"/>
            </p:cNvCxnSpPr>
            <p:nvPr/>
          </p:nvCxnSpPr>
          <p:spPr bwMode="gray">
            <a:xfrm rot="5400000" flipH="1" flipV="1">
              <a:off x="2388158" y="3866582"/>
              <a:ext cx="1076793" cy="6350"/>
            </a:xfrm>
            <a:prstGeom prst="bentConnector4">
              <a:avLst>
                <a:gd name="adj1" fmla="val 627"/>
                <a:gd name="adj2" fmla="val 3700000"/>
              </a:avLst>
            </a:prstGeom>
            <a:ln w="127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45" name="直線矢印コネクタ 41">
              <a:extLst>
                <a:ext uri="{FF2B5EF4-FFF2-40B4-BE49-F238E27FC236}">
                  <a16:creationId xmlns:a16="http://schemas.microsoft.com/office/drawing/2014/main" id="{9990AEC0-C050-346A-1E71-10C6460E38F8}"/>
                </a:ext>
              </a:extLst>
            </p:cNvPr>
            <p:cNvCxnSpPr>
              <a:cxnSpLocks/>
            </p:cNvCxnSpPr>
            <p:nvPr/>
          </p:nvCxnSpPr>
          <p:spPr bwMode="gray">
            <a:xfrm rot="16200000" flipH="1">
              <a:off x="1430603" y="3365503"/>
              <a:ext cx="2841204" cy="616255"/>
            </a:xfrm>
            <a:prstGeom prst="bentConnector3">
              <a:avLst>
                <a:gd name="adj1" fmla="val 48"/>
              </a:avLst>
            </a:prstGeom>
            <a:ln w="12700">
              <a:solidFill>
                <a:schemeClr val="tx2"/>
              </a:solidFill>
              <a:tailEnd type="none"/>
            </a:ln>
          </p:spPr>
          <p:style>
            <a:lnRef idx="1">
              <a:schemeClr val="accent1"/>
            </a:lnRef>
            <a:fillRef idx="0">
              <a:schemeClr val="accent1"/>
            </a:fillRef>
            <a:effectRef idx="0">
              <a:schemeClr val="accent1"/>
            </a:effectRef>
            <a:fontRef idx="minor">
              <a:schemeClr val="tx1"/>
            </a:fontRef>
          </p:style>
        </p:cxnSp>
        <p:grpSp>
          <p:nvGrpSpPr>
            <p:cNvPr id="50" name="グループ化 49">
              <a:extLst>
                <a:ext uri="{FF2B5EF4-FFF2-40B4-BE49-F238E27FC236}">
                  <a16:creationId xmlns:a16="http://schemas.microsoft.com/office/drawing/2014/main" id="{8277F8FB-E3AD-3A52-E244-67110CEBA44F}"/>
                </a:ext>
              </a:extLst>
            </p:cNvPr>
            <p:cNvGrpSpPr/>
            <p:nvPr/>
          </p:nvGrpSpPr>
          <p:grpSpPr>
            <a:xfrm>
              <a:off x="7254258" y="1979734"/>
              <a:ext cx="1982418" cy="1488681"/>
              <a:chOff x="7248080" y="2238332"/>
              <a:chExt cx="537088" cy="632828"/>
            </a:xfrm>
          </p:grpSpPr>
          <p:pic>
            <p:nvPicPr>
              <p:cNvPr id="48" name="Picture 2">
                <a:extLst>
                  <a:ext uri="{FF2B5EF4-FFF2-40B4-BE49-F238E27FC236}">
                    <a16:creationId xmlns:a16="http://schemas.microsoft.com/office/drawing/2014/main" id="{148E7E36-CE74-B03B-9921-482457D745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080" y="2334072"/>
                <a:ext cx="537088" cy="537088"/>
              </a:xfrm>
              <a:prstGeom prst="rect">
                <a:avLst/>
              </a:prstGeom>
              <a:noFill/>
              <a:extLst>
                <a:ext uri="{909E8E84-426E-40DD-AFC4-6F175D3DCCD1}">
                  <a14:hiddenFill xmlns:a14="http://schemas.microsoft.com/office/drawing/2010/main">
                    <a:solidFill>
                      <a:srgbClr val="FFFFFF"/>
                    </a:solidFill>
                  </a14:hiddenFill>
                </a:ext>
              </a:extLst>
            </p:spPr>
          </p:pic>
          <p:sp>
            <p:nvSpPr>
              <p:cNvPr id="49" name="テキスト ボックス 48">
                <a:extLst>
                  <a:ext uri="{FF2B5EF4-FFF2-40B4-BE49-F238E27FC236}">
                    <a16:creationId xmlns:a16="http://schemas.microsoft.com/office/drawing/2014/main" id="{4B344FAF-9267-7D42-402E-5578E4200048}"/>
                  </a:ext>
                </a:extLst>
              </p:cNvPr>
              <p:cNvSpPr txBox="1"/>
              <p:nvPr/>
            </p:nvSpPr>
            <p:spPr bwMode="gray">
              <a:xfrm>
                <a:off x="7404930" y="2238332"/>
                <a:ext cx="252325" cy="80304"/>
              </a:xfrm>
              <a:prstGeom prst="rect">
                <a:avLst/>
              </a:prstGeom>
              <a:noFill/>
            </p:spPr>
            <p:txBody>
              <a:bodyPr wrap="none" lIns="0" tIns="0" rIns="0" bIns="0" rtlCol="0">
                <a:spAutoFit/>
              </a:bodyPr>
              <a:lstStyle/>
              <a:p>
                <a:pPr lvl="0" algn="ctr" defTabSz="990564" fontAlgn="auto">
                  <a:spcBef>
                    <a:spcPts val="0"/>
                  </a:spcBef>
                  <a:spcAft>
                    <a:spcPts val="0"/>
                  </a:spcAft>
                  <a:buSzPct val="100000"/>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統合型</a:t>
                </a: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GIS</a:t>
                </a:r>
                <a:r>
                  <a:rPr kumimoji="1" lang="en-US" altLang="ja-JP" sz="1200">
                    <a:solidFill>
                      <a:prstClr val="black"/>
                    </a:solidFill>
                    <a:latin typeface="Calibri Light"/>
                  </a:rPr>
                  <a:t> ※1</a:t>
                </a:r>
                <a:endPar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grpSp>
        <p:sp>
          <p:nvSpPr>
            <p:cNvPr id="56" name="楕円 55">
              <a:extLst>
                <a:ext uri="{FF2B5EF4-FFF2-40B4-BE49-F238E27FC236}">
                  <a16:creationId xmlns:a16="http://schemas.microsoft.com/office/drawing/2014/main" id="{F9218BC2-C5F0-C2EF-AAAC-0FCCF35B75CA}"/>
                </a:ext>
              </a:extLst>
            </p:cNvPr>
            <p:cNvSpPr/>
            <p:nvPr/>
          </p:nvSpPr>
          <p:spPr bwMode="gray">
            <a:xfrm>
              <a:off x="5800485" y="2850191"/>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white"/>
                  </a:solidFill>
                  <a:effectLst/>
                  <a:uLnTx/>
                  <a:uFillTx/>
                  <a:latin typeface="Calibri Light"/>
                  <a:ea typeface="Yu Gothic UI"/>
                  <a:cs typeface="Arial" charset="0"/>
                </a:rPr>
                <a:t>API</a:t>
              </a:r>
              <a:endParaRPr kumimoji="1" lang="ja-JP" altLang="en-US" sz="1200" b="0" i="0" u="none" strike="noStrike" kern="1200" cap="none" spc="0" normalizeH="0" baseline="0" noProof="0">
                <a:ln>
                  <a:noFill/>
                </a:ln>
                <a:solidFill>
                  <a:prstClr val="white"/>
                </a:solidFill>
                <a:effectLst/>
                <a:uLnTx/>
                <a:uFillTx/>
                <a:latin typeface="Calibri Light"/>
                <a:ea typeface="Yu Gothic UI"/>
                <a:cs typeface="Arial" charset="0"/>
              </a:endParaRPr>
            </a:p>
          </p:txBody>
        </p:sp>
        <p:sp>
          <p:nvSpPr>
            <p:cNvPr id="58" name="楕円 57">
              <a:extLst>
                <a:ext uri="{FF2B5EF4-FFF2-40B4-BE49-F238E27FC236}">
                  <a16:creationId xmlns:a16="http://schemas.microsoft.com/office/drawing/2014/main" id="{6E5C3AE5-4F7A-91D7-82ED-7261238BC258}"/>
                </a:ext>
              </a:extLst>
            </p:cNvPr>
            <p:cNvSpPr/>
            <p:nvPr/>
          </p:nvSpPr>
          <p:spPr bwMode="gray">
            <a:xfrm>
              <a:off x="6974377" y="2850191"/>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white"/>
                  </a:solidFill>
                  <a:effectLst/>
                  <a:uLnTx/>
                  <a:uFillTx/>
                  <a:latin typeface="Calibri Light"/>
                  <a:ea typeface="Yu Gothic UI"/>
                  <a:cs typeface="Arial" charset="0"/>
                </a:rPr>
                <a:t>API</a:t>
              </a:r>
              <a:endParaRPr kumimoji="1" lang="ja-JP" altLang="en-US" sz="1200" b="0" i="0" u="none" strike="noStrike" kern="1200" cap="none" spc="0" normalizeH="0" baseline="0" noProof="0">
                <a:ln>
                  <a:noFill/>
                </a:ln>
                <a:solidFill>
                  <a:prstClr val="white"/>
                </a:solidFill>
                <a:effectLst/>
                <a:uLnTx/>
                <a:uFillTx/>
                <a:latin typeface="Calibri Light"/>
                <a:ea typeface="Yu Gothic UI"/>
                <a:cs typeface="Arial" charset="0"/>
              </a:endParaRPr>
            </a:p>
          </p:txBody>
        </p:sp>
        <p:cxnSp>
          <p:nvCxnSpPr>
            <p:cNvPr id="59" name="直線矢印コネクタ 58">
              <a:extLst>
                <a:ext uri="{FF2B5EF4-FFF2-40B4-BE49-F238E27FC236}">
                  <a16:creationId xmlns:a16="http://schemas.microsoft.com/office/drawing/2014/main" id="{57684EDA-78C3-3F09-2A32-4264144B7BB2}"/>
                </a:ext>
              </a:extLst>
            </p:cNvPr>
            <p:cNvCxnSpPr>
              <a:cxnSpLocks/>
            </p:cNvCxnSpPr>
            <p:nvPr/>
          </p:nvCxnSpPr>
          <p:spPr bwMode="gray">
            <a:xfrm>
              <a:off x="6088485" y="3068331"/>
              <a:ext cx="885892" cy="0"/>
            </a:xfrm>
            <a:prstGeom prst="straightConnector1">
              <a:avLst/>
            </a:prstGeom>
            <a:ln w="12700">
              <a:solidFill>
                <a:schemeClr val="tx2"/>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14176589-54E3-0D7A-AC44-0E8520699FC0}"/>
                </a:ext>
              </a:extLst>
            </p:cNvPr>
            <p:cNvSpPr txBox="1"/>
            <p:nvPr/>
          </p:nvSpPr>
          <p:spPr bwMode="gray">
            <a:xfrm>
              <a:off x="6202187" y="2722397"/>
              <a:ext cx="642805" cy="184666"/>
            </a:xfrm>
            <a:prstGeom prst="rect">
              <a:avLst/>
            </a:prstGeom>
            <a:noFill/>
          </p:spPr>
          <p:txBody>
            <a:bodyPr wrap="none" lIns="0" tIns="0" rIns="0" bIns="0" rtlCol="0">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データ提供</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cxnSp>
          <p:nvCxnSpPr>
            <p:cNvPr id="70" name="直線矢印コネクタ 69">
              <a:extLst>
                <a:ext uri="{FF2B5EF4-FFF2-40B4-BE49-F238E27FC236}">
                  <a16:creationId xmlns:a16="http://schemas.microsoft.com/office/drawing/2014/main" id="{48CE23A6-0086-3F93-8CEF-7D1267228BA0}"/>
                </a:ext>
              </a:extLst>
            </p:cNvPr>
            <p:cNvCxnSpPr>
              <a:cxnSpLocks/>
            </p:cNvCxnSpPr>
            <p:nvPr/>
          </p:nvCxnSpPr>
          <p:spPr bwMode="gray">
            <a:xfrm>
              <a:off x="6088485" y="2932407"/>
              <a:ext cx="885892" cy="0"/>
            </a:xfrm>
            <a:prstGeom prst="straightConnector1">
              <a:avLst/>
            </a:prstGeom>
            <a:ln w="127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EE3F222A-3A0F-89FC-2AD6-699337F4B71B}"/>
                </a:ext>
              </a:extLst>
            </p:cNvPr>
            <p:cNvSpPr txBox="1"/>
            <p:nvPr/>
          </p:nvSpPr>
          <p:spPr bwMode="gray">
            <a:xfrm>
              <a:off x="6164487" y="3108462"/>
              <a:ext cx="852798" cy="184666"/>
            </a:xfrm>
            <a:prstGeom prst="rect">
              <a:avLst/>
            </a:prstGeom>
            <a:noFill/>
          </p:spPr>
          <p:txBody>
            <a:bodyPr wrap="none" lIns="0" tIns="0" rIns="0" bIns="0" rtlCol="0">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画面呼び出し</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51" name="フローチャート: 磁気ディスク 50">
              <a:extLst>
                <a:ext uri="{FF2B5EF4-FFF2-40B4-BE49-F238E27FC236}">
                  <a16:creationId xmlns:a16="http://schemas.microsoft.com/office/drawing/2014/main" id="{7EC3BBE0-D8CA-E689-C0E8-89786EF5BB6A}"/>
                </a:ext>
              </a:extLst>
            </p:cNvPr>
            <p:cNvSpPr/>
            <p:nvPr/>
          </p:nvSpPr>
          <p:spPr bwMode="gray">
            <a:xfrm>
              <a:off x="8899783" y="3485191"/>
              <a:ext cx="651013" cy="479031"/>
            </a:xfrm>
            <a:prstGeom prst="flowChartMagneticDisk">
              <a:avLst/>
            </a:prstGeom>
            <a:solidFill>
              <a:schemeClr val="bg1">
                <a:lumMod val="8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位置情報</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属性情報</a:t>
              </a:r>
            </a:p>
          </p:txBody>
        </p:sp>
        <p:grpSp>
          <p:nvGrpSpPr>
            <p:cNvPr id="64" name="グループ化 63">
              <a:extLst>
                <a:ext uri="{FF2B5EF4-FFF2-40B4-BE49-F238E27FC236}">
                  <a16:creationId xmlns:a16="http://schemas.microsoft.com/office/drawing/2014/main" id="{2FC581F8-9FC3-15E6-E11D-073DEDA9EF5D}"/>
                </a:ext>
              </a:extLst>
            </p:cNvPr>
            <p:cNvGrpSpPr/>
            <p:nvPr/>
          </p:nvGrpSpPr>
          <p:grpSpPr>
            <a:xfrm>
              <a:off x="2938846" y="3637080"/>
              <a:ext cx="5083111" cy="1928700"/>
              <a:chOff x="3411722" y="3846047"/>
              <a:chExt cx="4608000" cy="1014580"/>
            </a:xfrm>
          </p:grpSpPr>
          <p:cxnSp>
            <p:nvCxnSpPr>
              <p:cNvPr id="32" name="直線矢印コネクタ 31">
                <a:extLst>
                  <a:ext uri="{FF2B5EF4-FFF2-40B4-BE49-F238E27FC236}">
                    <a16:creationId xmlns:a16="http://schemas.microsoft.com/office/drawing/2014/main" id="{C99D90FC-9A62-ACA5-1642-D8863FA99538}"/>
                  </a:ext>
                </a:extLst>
              </p:cNvPr>
              <p:cNvCxnSpPr>
                <a:cxnSpLocks/>
              </p:cNvCxnSpPr>
              <p:nvPr/>
            </p:nvCxnSpPr>
            <p:spPr bwMode="gray">
              <a:xfrm flipV="1">
                <a:off x="3418809" y="3846047"/>
                <a:ext cx="4470548" cy="941677"/>
              </a:xfrm>
              <a:prstGeom prst="bentConnector2">
                <a:avLst/>
              </a:prstGeom>
              <a:ln w="127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31">
                <a:extLst>
                  <a:ext uri="{FF2B5EF4-FFF2-40B4-BE49-F238E27FC236}">
                    <a16:creationId xmlns:a16="http://schemas.microsoft.com/office/drawing/2014/main" id="{84FCC173-924F-5B3D-7E6D-0B2713EC265A}"/>
                  </a:ext>
                </a:extLst>
              </p:cNvPr>
              <p:cNvCxnSpPr>
                <a:cxnSpLocks/>
              </p:cNvCxnSpPr>
              <p:nvPr/>
            </p:nvCxnSpPr>
            <p:spPr bwMode="gray">
              <a:xfrm flipV="1">
                <a:off x="3411722" y="3870361"/>
                <a:ext cx="4608000" cy="990266"/>
              </a:xfrm>
              <a:prstGeom prst="bentConnector2">
                <a:avLst/>
              </a:prstGeom>
              <a:ln w="12700">
                <a:solidFill>
                  <a:schemeClr val="tx2"/>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74" name="楕円 73">
              <a:extLst>
                <a:ext uri="{FF2B5EF4-FFF2-40B4-BE49-F238E27FC236}">
                  <a16:creationId xmlns:a16="http://schemas.microsoft.com/office/drawing/2014/main" id="{88B88B4C-98A1-55B5-2065-898F322098D1}"/>
                </a:ext>
              </a:extLst>
            </p:cNvPr>
            <p:cNvSpPr/>
            <p:nvPr/>
          </p:nvSpPr>
          <p:spPr bwMode="gray">
            <a:xfrm>
              <a:off x="7835974" y="3414117"/>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white"/>
                  </a:solidFill>
                  <a:effectLst/>
                  <a:uLnTx/>
                  <a:uFillTx/>
                  <a:latin typeface="Calibri Light"/>
                  <a:ea typeface="Yu Gothic UI"/>
                  <a:cs typeface="Arial" charset="0"/>
                </a:rPr>
                <a:t>API</a:t>
              </a:r>
              <a:endParaRPr kumimoji="1" lang="ja-JP" altLang="en-US" sz="1200" b="0" i="0" u="none" strike="noStrike" kern="1200" cap="none" spc="0" normalizeH="0" baseline="0" noProof="0">
                <a:ln>
                  <a:noFill/>
                </a:ln>
                <a:solidFill>
                  <a:prstClr val="white"/>
                </a:solidFill>
                <a:effectLst/>
                <a:uLnTx/>
                <a:uFillTx/>
                <a:latin typeface="Calibri Light"/>
                <a:ea typeface="Yu Gothic UI"/>
                <a:cs typeface="Arial" charset="0"/>
              </a:endParaRPr>
            </a:p>
          </p:txBody>
        </p:sp>
        <p:sp>
          <p:nvSpPr>
            <p:cNvPr id="75" name="テキスト ボックス 74">
              <a:extLst>
                <a:ext uri="{FF2B5EF4-FFF2-40B4-BE49-F238E27FC236}">
                  <a16:creationId xmlns:a16="http://schemas.microsoft.com/office/drawing/2014/main" id="{23BA5B82-1E91-6153-965D-28646F283CF4}"/>
                </a:ext>
              </a:extLst>
            </p:cNvPr>
            <p:cNvSpPr txBox="1"/>
            <p:nvPr/>
          </p:nvSpPr>
          <p:spPr bwMode="gray">
            <a:xfrm>
              <a:off x="3182261" y="5211519"/>
              <a:ext cx="642805" cy="184666"/>
            </a:xfrm>
            <a:prstGeom prst="rect">
              <a:avLst/>
            </a:prstGeom>
            <a:noFill/>
          </p:spPr>
          <p:txBody>
            <a:bodyPr wrap="none" lIns="0" tIns="0" rIns="0" bIns="0" rtlCol="0">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データ提供</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76" name="テキスト ボックス 75">
              <a:extLst>
                <a:ext uri="{FF2B5EF4-FFF2-40B4-BE49-F238E27FC236}">
                  <a16:creationId xmlns:a16="http://schemas.microsoft.com/office/drawing/2014/main" id="{B39C65BD-9A3D-ACE4-B4F7-8C6D0E8DF9A2}"/>
                </a:ext>
              </a:extLst>
            </p:cNvPr>
            <p:cNvSpPr txBox="1"/>
            <p:nvPr/>
          </p:nvSpPr>
          <p:spPr bwMode="gray">
            <a:xfrm>
              <a:off x="6469128" y="5611701"/>
              <a:ext cx="1645323" cy="188909"/>
            </a:xfrm>
            <a:prstGeom prst="rect">
              <a:avLst/>
            </a:prstGeom>
            <a:noFill/>
          </p:spPr>
          <p:txBody>
            <a:bodyPr wrap="none" lIns="0" tIns="0" rIns="0" bIns="0" rtlCol="0">
              <a:spAutoFit/>
            </a:bodyPr>
            <a:lstStyle/>
            <a:p>
              <a:pPr lvl="0" algn="ctr" defTabSz="990564" fontAlgn="auto">
                <a:spcBef>
                  <a:spcPts val="0"/>
                </a:spcBef>
                <a:spcAft>
                  <a:spcPts val="0"/>
                </a:spcAft>
                <a:buSzPct val="100000"/>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画面呼び出し</a:t>
              </a: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(HTTP</a:t>
              </a:r>
              <a:r>
                <a:rPr kumimoji="1" lang="en-US" altLang="ja-JP" sz="1200">
                  <a:solidFill>
                    <a:prstClr val="black"/>
                  </a:solidFill>
                  <a:latin typeface="Calibri Light"/>
                </a:rPr>
                <a:t>S</a:t>
              </a: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連携</a:t>
              </a: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a:t>
              </a:r>
            </a:p>
          </p:txBody>
        </p:sp>
        <p:sp>
          <p:nvSpPr>
            <p:cNvPr id="77" name="テキスト ボックス 76">
              <a:extLst>
                <a:ext uri="{FF2B5EF4-FFF2-40B4-BE49-F238E27FC236}">
                  <a16:creationId xmlns:a16="http://schemas.microsoft.com/office/drawing/2014/main" id="{AE202DFC-D5C6-A4DB-04AA-9D546AD071BD}"/>
                </a:ext>
              </a:extLst>
            </p:cNvPr>
            <p:cNvSpPr txBox="1"/>
            <p:nvPr/>
          </p:nvSpPr>
          <p:spPr bwMode="gray">
            <a:xfrm>
              <a:off x="7676689" y="6292113"/>
              <a:ext cx="1645323" cy="188909"/>
            </a:xfrm>
            <a:prstGeom prst="rect">
              <a:avLst/>
            </a:prstGeom>
            <a:noFill/>
          </p:spPr>
          <p:txBody>
            <a:bodyPr wrap="none" lIns="0" tIns="0" rIns="0" bIns="0" rtlCol="0">
              <a:spAutoFit/>
            </a:bodyPr>
            <a:lstStyle/>
            <a:p>
              <a:pPr lvl="0" algn="ctr" defTabSz="990564" fontAlgn="auto">
                <a:spcBef>
                  <a:spcPts val="0"/>
                </a:spcBef>
                <a:spcAft>
                  <a:spcPts val="0"/>
                </a:spcAft>
                <a:buSzPct val="100000"/>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画面呼び出し</a:t>
              </a:r>
              <a:r>
                <a:rPr kumimoji="1" lang="en-US" altLang="ja-JP" sz="1200">
                  <a:solidFill>
                    <a:prstClr val="black"/>
                  </a:solidFill>
                  <a:latin typeface="Calibri Light"/>
                </a:rPr>
                <a:t>(HTTPS</a:t>
              </a:r>
              <a:r>
                <a:rPr kumimoji="1" lang="ja-JP" altLang="en-US" sz="1200">
                  <a:solidFill>
                    <a:prstClr val="black"/>
                  </a:solidFill>
                  <a:latin typeface="Calibri Light"/>
                </a:rPr>
                <a:t>連携</a:t>
              </a:r>
              <a:r>
                <a:rPr kumimoji="1" lang="en-US" altLang="ja-JP" sz="1200">
                  <a:solidFill>
                    <a:prstClr val="black"/>
                  </a:solidFill>
                  <a:latin typeface="Calibri Light"/>
                </a:rPr>
                <a:t>)</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grpSp>
          <p:nvGrpSpPr>
            <p:cNvPr id="63" name="グループ化 62">
              <a:extLst>
                <a:ext uri="{FF2B5EF4-FFF2-40B4-BE49-F238E27FC236}">
                  <a16:creationId xmlns:a16="http://schemas.microsoft.com/office/drawing/2014/main" id="{E606F7A1-742A-93C5-F4AF-9639AA37372D}"/>
                </a:ext>
              </a:extLst>
            </p:cNvPr>
            <p:cNvGrpSpPr/>
            <p:nvPr/>
          </p:nvGrpSpPr>
          <p:grpSpPr>
            <a:xfrm>
              <a:off x="2938196" y="3500045"/>
              <a:ext cx="5436000" cy="2700000"/>
              <a:chOff x="3233860" y="3476045"/>
              <a:chExt cx="5436000" cy="2369063"/>
            </a:xfrm>
          </p:grpSpPr>
          <p:cxnSp>
            <p:nvCxnSpPr>
              <p:cNvPr id="66" name="直線矢印コネクタ 31">
                <a:extLst>
                  <a:ext uri="{FF2B5EF4-FFF2-40B4-BE49-F238E27FC236}">
                    <a16:creationId xmlns:a16="http://schemas.microsoft.com/office/drawing/2014/main" id="{4A23BA1F-4354-49B6-D0F3-ECF399D2BB79}"/>
                  </a:ext>
                </a:extLst>
              </p:cNvPr>
              <p:cNvCxnSpPr>
                <a:cxnSpLocks/>
                <a:endCxn id="10" idx="3"/>
              </p:cNvCxnSpPr>
              <p:nvPr/>
            </p:nvCxnSpPr>
            <p:spPr bwMode="gray">
              <a:xfrm flipV="1">
                <a:off x="3264002" y="3616343"/>
                <a:ext cx="5260333" cy="2132918"/>
              </a:xfrm>
              <a:prstGeom prst="bentConnector2">
                <a:avLst/>
              </a:prstGeom>
              <a:ln w="127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8" name="直線矢印コネクタ 31">
                <a:extLst>
                  <a:ext uri="{FF2B5EF4-FFF2-40B4-BE49-F238E27FC236}">
                    <a16:creationId xmlns:a16="http://schemas.microsoft.com/office/drawing/2014/main" id="{40A5A2B8-E322-04E9-1BA7-2E42B290C6E8}"/>
                  </a:ext>
                </a:extLst>
              </p:cNvPr>
              <p:cNvCxnSpPr>
                <a:cxnSpLocks/>
              </p:cNvCxnSpPr>
              <p:nvPr/>
            </p:nvCxnSpPr>
            <p:spPr bwMode="gray">
              <a:xfrm flipV="1">
                <a:off x="3233860" y="3476045"/>
                <a:ext cx="5436000" cy="2369063"/>
              </a:xfrm>
              <a:prstGeom prst="bentConnector2">
                <a:avLst/>
              </a:prstGeom>
              <a:ln w="12700">
                <a:solidFill>
                  <a:schemeClr val="tx2"/>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81" name="テキスト ボックス 80">
              <a:extLst>
                <a:ext uri="{FF2B5EF4-FFF2-40B4-BE49-F238E27FC236}">
                  <a16:creationId xmlns:a16="http://schemas.microsoft.com/office/drawing/2014/main" id="{698958FB-6CF6-67CD-3116-A33C86CA808B}"/>
                </a:ext>
              </a:extLst>
            </p:cNvPr>
            <p:cNvSpPr txBox="1"/>
            <p:nvPr/>
          </p:nvSpPr>
          <p:spPr bwMode="gray">
            <a:xfrm>
              <a:off x="3503085" y="5896004"/>
              <a:ext cx="1942841" cy="184666"/>
            </a:xfrm>
            <a:prstGeom prst="rect">
              <a:avLst/>
            </a:prstGeom>
            <a:noFill/>
          </p:spPr>
          <p:txBody>
            <a:bodyPr wrap="none" lIns="0" tIns="0" rIns="0" bIns="0" rtlCol="0">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データ提供（提供方法未定）</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cxnSp>
          <p:nvCxnSpPr>
            <p:cNvPr id="86" name="直線コネクタ 85">
              <a:extLst>
                <a:ext uri="{FF2B5EF4-FFF2-40B4-BE49-F238E27FC236}">
                  <a16:creationId xmlns:a16="http://schemas.microsoft.com/office/drawing/2014/main" id="{33E7DAF4-8A0D-28E8-8337-8AF771065E3C}"/>
                </a:ext>
              </a:extLst>
            </p:cNvPr>
            <p:cNvCxnSpPr>
              <a:cxnSpLocks/>
            </p:cNvCxnSpPr>
            <p:nvPr/>
          </p:nvCxnSpPr>
          <p:spPr bwMode="gray">
            <a:xfrm>
              <a:off x="6574424" y="1866654"/>
              <a:ext cx="0" cy="4352728"/>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7" name="テキスト ボックス 86">
              <a:extLst>
                <a:ext uri="{FF2B5EF4-FFF2-40B4-BE49-F238E27FC236}">
                  <a16:creationId xmlns:a16="http://schemas.microsoft.com/office/drawing/2014/main" id="{DEEA0158-9F31-5B67-4678-B68DB347642E}"/>
                </a:ext>
              </a:extLst>
            </p:cNvPr>
            <p:cNvSpPr txBox="1"/>
            <p:nvPr/>
          </p:nvSpPr>
          <p:spPr bwMode="gray">
            <a:xfrm>
              <a:off x="5076775" y="3757651"/>
              <a:ext cx="307777" cy="377817"/>
            </a:xfrm>
            <a:prstGeom prst="rect">
              <a:avLst/>
            </a:prstGeom>
            <a:noFill/>
          </p:spPr>
          <p:txBody>
            <a:bodyPr wrap="none" lIns="0" tIns="0" rIns="0" bIns="0" rtlCol="0">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画面</a:t>
              </a:r>
              <a:b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b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表示</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90" name="吹き出し: 線 89">
              <a:extLst>
                <a:ext uri="{FF2B5EF4-FFF2-40B4-BE49-F238E27FC236}">
                  <a16:creationId xmlns:a16="http://schemas.microsoft.com/office/drawing/2014/main" id="{D0868657-04DC-0CB6-7734-5705DC007102}"/>
                </a:ext>
              </a:extLst>
            </p:cNvPr>
            <p:cNvSpPr/>
            <p:nvPr/>
          </p:nvSpPr>
          <p:spPr bwMode="gray">
            <a:xfrm>
              <a:off x="6709543" y="4126898"/>
              <a:ext cx="2898866" cy="695277"/>
            </a:xfrm>
            <a:prstGeom prst="borderCallout1">
              <a:avLst>
                <a:gd name="adj1" fmla="val 6229"/>
                <a:gd name="adj2" fmla="val 4603"/>
                <a:gd name="adj3" fmla="val -35645"/>
                <a:gd name="adj4" fmla="val 1126"/>
              </a:avLst>
            </a:prstGeom>
            <a:solidFill>
              <a:srgbClr val="FFCD00"/>
            </a:solidFill>
            <a:ln w="28575" algn="ctr">
              <a:solidFill>
                <a:srgbClr val="ED8B00"/>
              </a:solidFill>
              <a:miter lim="800000"/>
              <a:headEnd/>
              <a:tailEnd type="oval" w="lg" len="lg"/>
            </a:ln>
          </p:spPr>
          <p:txBody>
            <a:bodyPr rot="0" spcFirstLastPara="0" vertOverflow="overflow" horzOverflow="overflow" vert="horz" wrap="square" lIns="72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Tx/>
                <a:buNone/>
                <a:tabLst/>
                <a:defRPr/>
              </a:pP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r>
                <a:rPr kumimoji="1" lang="ja-JP" altLang="en-US" sz="1050" b="1" i="0" u="none" strike="noStrike" kern="1200" cap="none" spc="0" normalizeH="0" baseline="0" noProof="0">
                  <a:ln>
                    <a:noFill/>
                  </a:ln>
                  <a:solidFill>
                    <a:prstClr val="black"/>
                  </a:solidFill>
                  <a:effectLst/>
                  <a:uLnTx/>
                  <a:uFillTx/>
                  <a:latin typeface="Calibri Light"/>
                  <a:ea typeface="Yu Gothic UI"/>
                  <a:cs typeface="Arial" charset="0"/>
                </a:rPr>
                <a:t>補足説明</a:t>
              </a:r>
              <a:r>
                <a:rPr kumimoji="1" lang="ja-JP" altLang="en-US" sz="1050" b="1">
                  <a:solidFill>
                    <a:prstClr val="black"/>
                  </a:solidFill>
                  <a:latin typeface="Calibri Light"/>
                  <a:ea typeface="Yu Gothic UI"/>
                </a:rPr>
                <a:t>③</a:t>
              </a: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統合型</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GIS</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の属性情報では管理できない、情報は共通</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DB</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に蓄積。</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BI</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ツールで画面表示、もしくは帳票出力を行う。</a:t>
              </a:r>
              <a:r>
                <a:rPr kumimoji="1" lang="ja-JP" altLang="en-US" sz="1050" b="0" i="0" u="sng" strike="noStrike" kern="1200" cap="none" spc="0" normalizeH="0" baseline="0" noProof="0">
                  <a:ln>
                    <a:noFill/>
                  </a:ln>
                  <a:solidFill>
                    <a:prstClr val="black"/>
                  </a:solidFill>
                  <a:effectLst/>
                  <a:uLnTx/>
                  <a:uFillTx/>
                  <a:latin typeface="Calibri Light"/>
                  <a:ea typeface="Yu Gothic UI"/>
                  <a:cs typeface="Arial" charset="0"/>
                </a:rPr>
                <a:t>庁内の帳票類を</a:t>
              </a:r>
              <a:r>
                <a:rPr kumimoji="1" lang="en-US" altLang="ja-JP" sz="1050" b="0" i="0" u="sng" strike="noStrike" kern="1200" cap="none" spc="0" normalizeH="0" baseline="0" noProof="0">
                  <a:ln>
                    <a:noFill/>
                  </a:ln>
                  <a:solidFill>
                    <a:prstClr val="black"/>
                  </a:solidFill>
                  <a:effectLst/>
                  <a:uLnTx/>
                  <a:uFillTx/>
                  <a:latin typeface="Calibri Light"/>
                  <a:ea typeface="Yu Gothic UI"/>
                  <a:cs typeface="Arial" charset="0"/>
                </a:rPr>
                <a:t>BI</a:t>
              </a:r>
              <a:r>
                <a:rPr kumimoji="1" lang="ja-JP" altLang="en-US" sz="1050" b="0" i="0" u="sng" strike="noStrike" kern="1200" cap="none" spc="0" normalizeH="0" baseline="0" noProof="0">
                  <a:ln>
                    <a:noFill/>
                  </a:ln>
                  <a:solidFill>
                    <a:prstClr val="black"/>
                  </a:solidFill>
                  <a:effectLst/>
                  <a:uLnTx/>
                  <a:uFillTx/>
                  <a:latin typeface="Calibri Light"/>
                  <a:ea typeface="Yu Gothic UI"/>
                  <a:cs typeface="Arial" charset="0"/>
                </a:rPr>
                <a:t>で代替する</a:t>
              </a:r>
              <a:endParaRPr kumimoji="1" lang="en-US" altLang="ja-JP" sz="1050" b="0" i="0" u="sng"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37" name="正方形/長方形 36">
              <a:extLst>
                <a:ext uri="{FF2B5EF4-FFF2-40B4-BE49-F238E27FC236}">
                  <a16:creationId xmlns:a16="http://schemas.microsoft.com/office/drawing/2014/main" id="{1F0C13DA-0515-BD19-1833-F4EA9DECACDF}"/>
                </a:ext>
              </a:extLst>
            </p:cNvPr>
            <p:cNvSpPr/>
            <p:nvPr/>
          </p:nvSpPr>
          <p:spPr bwMode="gray">
            <a:xfrm>
              <a:off x="571157" y="1841169"/>
              <a:ext cx="250516" cy="4571459"/>
            </a:xfrm>
            <a:prstGeom prst="rect">
              <a:avLst/>
            </a:prstGeom>
            <a:solidFill>
              <a:schemeClr val="tx1"/>
            </a:solidFill>
            <a:ln w="12700" algn="ctr">
              <a:noFill/>
              <a:miter lim="800000"/>
              <a:headEnd/>
              <a:tailEnd/>
            </a:ln>
          </p:spPr>
          <p:txBody>
            <a:bodyPr rot="0" spcFirstLastPara="0" vertOverflow="overflow" horzOverflow="overflow" vert="vert"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schemeClr val="bg1"/>
                  </a:solidFill>
                  <a:effectLst/>
                  <a:uLnTx/>
                  <a:uFillTx/>
                  <a:latin typeface="+mn-lt"/>
                  <a:ea typeface="+mn-ea"/>
                  <a:cs typeface="+mn-cs"/>
                </a:rPr>
                <a:t>緑政土木局</a:t>
              </a:r>
            </a:p>
          </p:txBody>
        </p:sp>
        <p:sp>
          <p:nvSpPr>
            <p:cNvPr id="38" name="正方形/長方形 37">
              <a:extLst>
                <a:ext uri="{FF2B5EF4-FFF2-40B4-BE49-F238E27FC236}">
                  <a16:creationId xmlns:a16="http://schemas.microsoft.com/office/drawing/2014/main" id="{938BC4A1-1B2D-804C-CD13-284CCB501A90}"/>
                </a:ext>
              </a:extLst>
            </p:cNvPr>
            <p:cNvSpPr/>
            <p:nvPr/>
          </p:nvSpPr>
          <p:spPr bwMode="gray">
            <a:xfrm>
              <a:off x="898610" y="1841170"/>
              <a:ext cx="1730353" cy="592689"/>
            </a:xfrm>
            <a:prstGeom prst="rect">
              <a:avLst/>
            </a:prstGeom>
            <a:solidFill>
              <a:schemeClr val="accent6">
                <a:lumMod val="20000"/>
                <a:lumOff val="80000"/>
              </a:schemeClr>
            </a:solidFill>
            <a:ln w="12700" algn="ctr">
              <a:solidFill>
                <a:schemeClr val="bg1">
                  <a:lumMod val="75000"/>
                </a:schemeClr>
              </a:solidFill>
              <a:miter lim="800000"/>
              <a:headEnd/>
              <a:tailEnd/>
            </a:ln>
          </p:spPr>
          <p:txBody>
            <a:bodyPr rot="0" spcFirstLastPara="0" vertOverflow="overflow" horzOverflow="overflow" vert="horz" wrap="square" lIns="36000" tIns="36000" rIns="0" bIns="0" numCol="1" spcCol="0" rtlCol="0" fromWordArt="0" anchor="t" anchorCtr="0" forceAA="0" compatLnSpc="1">
              <a:prstTxWarp prst="textNoShape">
                <a:avLst/>
              </a:prstTxWarp>
              <a:noAutofit/>
            </a:bodyPr>
            <a:lstStyle/>
            <a:p>
              <a:pPr defTabSz="990564" fontAlgn="auto">
                <a:spcBef>
                  <a:spcPts val="0"/>
                </a:spcBef>
                <a:spcAft>
                  <a:spcPts val="0"/>
                </a:spcAft>
                <a:buSzPct val="100000"/>
              </a:pPr>
              <a:r>
                <a:rPr kumimoji="1" lang="ja-JP" altLang="en-US" sz="1200" b="0" i="0" u="none" strike="noStrike" kern="1200" cap="none" spc="0" normalizeH="0" baseline="0" noProof="0">
                  <a:ln>
                    <a:noFill/>
                  </a:ln>
                  <a:solidFill>
                    <a:prstClr val="black"/>
                  </a:solidFill>
                  <a:effectLst/>
                  <a:uLnTx/>
                  <a:uFillTx/>
                  <a:latin typeface="+mn-lt"/>
                  <a:ea typeface="+mn-ea"/>
                  <a:cs typeface="+mn-cs"/>
                </a:rPr>
                <a:t>オンプレ</a:t>
              </a:r>
              <a:r>
                <a:rPr kumimoji="1" lang="en-US" altLang="ja-JP" sz="1200">
                  <a:solidFill>
                    <a:prstClr val="black"/>
                  </a:solidFill>
                  <a:latin typeface="Calibri Light"/>
                </a:rPr>
                <a:t>※2</a:t>
              </a:r>
            </a:p>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73" name="吹き出し: 折線 72">
              <a:extLst>
                <a:ext uri="{FF2B5EF4-FFF2-40B4-BE49-F238E27FC236}">
                  <a16:creationId xmlns:a16="http://schemas.microsoft.com/office/drawing/2014/main" id="{A37907C4-2A63-5472-10AB-9AF70EB1A349}"/>
                </a:ext>
              </a:extLst>
            </p:cNvPr>
            <p:cNvSpPr/>
            <p:nvPr/>
          </p:nvSpPr>
          <p:spPr bwMode="gray">
            <a:xfrm>
              <a:off x="4204693" y="4568200"/>
              <a:ext cx="1917620" cy="758129"/>
            </a:xfrm>
            <a:prstGeom prst="borderCallout2">
              <a:avLst>
                <a:gd name="adj1" fmla="val 4792"/>
                <a:gd name="adj2" fmla="val 17289"/>
                <a:gd name="adj3" fmla="val -13667"/>
                <a:gd name="adj4" fmla="val 8775"/>
                <a:gd name="adj5" fmla="val -83950"/>
                <a:gd name="adj6" fmla="val 4638"/>
              </a:avLst>
            </a:prstGeom>
            <a:solidFill>
              <a:srgbClr val="FFCD00"/>
            </a:solidFill>
            <a:ln w="28575" algn="ctr">
              <a:solidFill>
                <a:srgbClr val="ED8B00"/>
              </a:solidFill>
              <a:miter lim="800000"/>
              <a:headEnd/>
              <a:tailEnd type="oval" w="lg" len="lg"/>
            </a:ln>
          </p:spPr>
          <p:txBody>
            <a:bodyPr rot="0" spcFirstLastPara="0" vertOverflow="overflow" horzOverflow="overflow" vert="horz" wrap="square" lIns="72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Tx/>
                <a:buNone/>
                <a:tabLst/>
                <a:defRPr/>
              </a:pP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r>
                <a:rPr kumimoji="1" lang="ja-JP" altLang="en-US" sz="1050" b="1" i="0" u="none" strike="noStrike" kern="1200" cap="none" spc="0" normalizeH="0" baseline="0" noProof="0">
                  <a:ln>
                    <a:noFill/>
                  </a:ln>
                  <a:solidFill>
                    <a:prstClr val="black"/>
                  </a:solidFill>
                  <a:effectLst/>
                  <a:uLnTx/>
                  <a:uFillTx/>
                  <a:latin typeface="Calibri Light"/>
                  <a:ea typeface="Yu Gothic UI"/>
                  <a:cs typeface="Arial" charset="0"/>
                </a:rPr>
                <a:t>補足説明</a:t>
              </a:r>
              <a:r>
                <a:rPr kumimoji="1" lang="ja-JP" altLang="en-US" sz="1050" b="1">
                  <a:solidFill>
                    <a:prstClr val="black"/>
                  </a:solidFill>
                  <a:latin typeface="Calibri Light"/>
                  <a:ea typeface="Yu Gothic UI"/>
                </a:rPr>
                <a:t>②</a:t>
              </a: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旧システムやパッケージシステムなどのデータレイアウトを共通</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DB</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で加工変換・蓄積。</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84" name="正方形/長方形 83">
              <a:extLst>
                <a:ext uri="{FF2B5EF4-FFF2-40B4-BE49-F238E27FC236}">
                  <a16:creationId xmlns:a16="http://schemas.microsoft.com/office/drawing/2014/main" id="{C73488D3-726F-4FD5-D1FA-020D4A877F78}"/>
                </a:ext>
              </a:extLst>
            </p:cNvPr>
            <p:cNvSpPr/>
            <p:nvPr/>
          </p:nvSpPr>
          <p:spPr bwMode="gray">
            <a:xfrm>
              <a:off x="2681854" y="1833484"/>
              <a:ext cx="426308" cy="600376"/>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schemeClr val="bg1"/>
                  </a:solidFill>
                  <a:effectLst/>
                  <a:uLnTx/>
                  <a:uFillTx/>
                  <a:latin typeface="Calibri Light"/>
                  <a:ea typeface="Yu Gothic UI"/>
                  <a:cs typeface="Arial" charset="0"/>
                </a:rPr>
                <a:t>データ連携</a:t>
              </a:r>
              <a:br>
                <a:rPr kumimoji="1" lang="en-US" altLang="ja-JP" sz="1200" b="0" i="0" u="none" strike="noStrike" kern="1200" cap="none" spc="0" normalizeH="0" baseline="0" noProof="0">
                  <a:ln>
                    <a:noFill/>
                  </a:ln>
                  <a:solidFill>
                    <a:schemeClr val="bg1"/>
                  </a:solidFill>
                  <a:effectLst/>
                  <a:uLnTx/>
                  <a:uFillTx/>
                  <a:latin typeface="Calibri Light"/>
                  <a:ea typeface="Yu Gothic UI"/>
                  <a:cs typeface="Arial" charset="0"/>
                </a:rPr>
              </a:br>
              <a:r>
                <a:rPr kumimoji="1" lang="ja-JP" altLang="en-US" sz="1200" b="0" i="0" u="none" strike="noStrike" kern="1200" cap="none" spc="0" normalizeH="0" baseline="0" noProof="0">
                  <a:ln>
                    <a:noFill/>
                  </a:ln>
                  <a:solidFill>
                    <a:schemeClr val="bg1"/>
                  </a:solidFill>
                  <a:effectLst/>
                  <a:uLnTx/>
                  <a:uFillTx/>
                  <a:latin typeface="Calibri Light"/>
                  <a:ea typeface="Yu Gothic UI"/>
                  <a:cs typeface="Arial" charset="0"/>
                </a:rPr>
                <a:t>基盤</a:t>
              </a:r>
              <a:endParaRPr kumimoji="1" lang="en-US" altLang="ja-JP" sz="1200" b="0" i="0" u="none" strike="noStrike" kern="1200" cap="none" spc="0" normalizeH="0" baseline="0" noProof="0">
                <a:ln>
                  <a:noFill/>
                </a:ln>
                <a:solidFill>
                  <a:schemeClr val="bg1"/>
                </a:solidFill>
                <a:effectLst/>
                <a:uLnTx/>
                <a:uFillTx/>
                <a:latin typeface="Calibri Light"/>
                <a:ea typeface="Yu Gothic UI"/>
                <a:cs typeface="Arial" charset="0"/>
              </a:endParaRPr>
            </a:p>
          </p:txBody>
        </p:sp>
        <p:sp>
          <p:nvSpPr>
            <p:cNvPr id="97" name="吹き出し: 折線 96">
              <a:extLst>
                <a:ext uri="{FF2B5EF4-FFF2-40B4-BE49-F238E27FC236}">
                  <a16:creationId xmlns:a16="http://schemas.microsoft.com/office/drawing/2014/main" id="{D095ED80-3300-A163-5B10-1B3A2255D9F0}"/>
                </a:ext>
              </a:extLst>
            </p:cNvPr>
            <p:cNvSpPr/>
            <p:nvPr/>
          </p:nvSpPr>
          <p:spPr bwMode="gray">
            <a:xfrm>
              <a:off x="3253935" y="1024530"/>
              <a:ext cx="2834550" cy="378953"/>
            </a:xfrm>
            <a:prstGeom prst="borderCallout2">
              <a:avLst>
                <a:gd name="adj1" fmla="val 59558"/>
                <a:gd name="adj2" fmla="val 1792"/>
                <a:gd name="adj3" fmla="val 85546"/>
                <a:gd name="adj4" fmla="val -4977"/>
                <a:gd name="adj5" fmla="val 209616"/>
                <a:gd name="adj6" fmla="val -7364"/>
              </a:avLst>
            </a:prstGeom>
            <a:solidFill>
              <a:srgbClr val="FFCD00"/>
            </a:solidFill>
            <a:ln w="28575" algn="ctr">
              <a:solidFill>
                <a:srgbClr val="ED8B00"/>
              </a:solidFill>
              <a:miter lim="800000"/>
              <a:headEnd/>
              <a:tailEnd type="oval" w="lg" len="lg"/>
            </a:ln>
          </p:spPr>
          <p:txBody>
            <a:bodyPr rot="0" spcFirstLastPara="0" vertOverflow="overflow" horzOverflow="overflow" vert="horz" wrap="square" lIns="72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Tx/>
                <a:buNone/>
                <a:tabLst/>
                <a:defRPr/>
              </a:pP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r>
                <a:rPr kumimoji="1" lang="ja-JP" altLang="en-US" sz="1050" b="1" i="0" u="none" strike="noStrike" kern="1200" cap="none" spc="0" normalizeH="0" baseline="0" noProof="0">
                  <a:ln>
                    <a:noFill/>
                  </a:ln>
                  <a:solidFill>
                    <a:prstClr val="black"/>
                  </a:solidFill>
                  <a:effectLst/>
                  <a:uLnTx/>
                  <a:uFillTx/>
                  <a:latin typeface="Calibri Light"/>
                  <a:ea typeface="Yu Gothic UI"/>
                  <a:cs typeface="Arial" charset="0"/>
                </a:rPr>
                <a:t>補足説明①</a:t>
              </a: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オンプレとの連携はデータ連携基盤を介して行う。</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10" name="吹き出し: 折線 109">
              <a:extLst>
                <a:ext uri="{FF2B5EF4-FFF2-40B4-BE49-F238E27FC236}">
                  <a16:creationId xmlns:a16="http://schemas.microsoft.com/office/drawing/2014/main" id="{35348683-D857-5864-91E1-44C412239E5F}"/>
                </a:ext>
              </a:extLst>
            </p:cNvPr>
            <p:cNvSpPr/>
            <p:nvPr/>
          </p:nvSpPr>
          <p:spPr bwMode="gray">
            <a:xfrm>
              <a:off x="4850744" y="1991870"/>
              <a:ext cx="2016763" cy="378953"/>
            </a:xfrm>
            <a:prstGeom prst="borderCallout2">
              <a:avLst>
                <a:gd name="adj1" fmla="val 97919"/>
                <a:gd name="adj2" fmla="val 62450"/>
                <a:gd name="adj3" fmla="val 145588"/>
                <a:gd name="adj4" fmla="val 63646"/>
                <a:gd name="adj5" fmla="val 164584"/>
                <a:gd name="adj6" fmla="val 67386"/>
              </a:avLst>
            </a:prstGeom>
            <a:solidFill>
              <a:srgbClr val="FFCD00"/>
            </a:solidFill>
            <a:ln w="28575" algn="ctr">
              <a:solidFill>
                <a:srgbClr val="ED8B00"/>
              </a:solidFill>
              <a:miter lim="800000"/>
              <a:headEnd/>
              <a:tailEnd type="oval" w="lg" len="lg"/>
            </a:ln>
          </p:spPr>
          <p:txBody>
            <a:bodyPr rot="0" spcFirstLastPara="0" vertOverflow="overflow" horzOverflow="overflow" vert="horz" wrap="square" lIns="72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Tx/>
                <a:buNone/>
                <a:tabLst/>
                <a:defRPr/>
              </a:pP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r>
                <a:rPr kumimoji="1" lang="ja-JP" altLang="en-US" sz="1050" b="1" i="0" u="none" strike="noStrike" kern="1200" cap="none" spc="0" normalizeH="0" baseline="0" noProof="0">
                  <a:ln>
                    <a:noFill/>
                  </a:ln>
                  <a:solidFill>
                    <a:prstClr val="black"/>
                  </a:solidFill>
                  <a:effectLst/>
                  <a:uLnTx/>
                  <a:uFillTx/>
                  <a:latin typeface="Calibri Light"/>
                  <a:ea typeface="Yu Gothic UI"/>
                  <a:cs typeface="Arial" charset="0"/>
                </a:rPr>
                <a:t>補足説明</a:t>
              </a:r>
              <a:r>
                <a:rPr kumimoji="1" lang="ja-JP" altLang="en-US" sz="1050" b="1">
                  <a:solidFill>
                    <a:prstClr val="black"/>
                  </a:solidFill>
                  <a:latin typeface="Calibri Light"/>
                  <a:ea typeface="Yu Gothic UI"/>
                </a:rPr>
                <a:t>④</a:t>
              </a: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地物の属性情報のみ</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API</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連携</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13" name="正方形/長方形 112">
              <a:extLst>
                <a:ext uri="{FF2B5EF4-FFF2-40B4-BE49-F238E27FC236}">
                  <a16:creationId xmlns:a16="http://schemas.microsoft.com/office/drawing/2014/main" id="{2345FD24-A215-C40D-DBC5-666A18BCEE28}"/>
                </a:ext>
              </a:extLst>
            </p:cNvPr>
            <p:cNvSpPr/>
            <p:nvPr/>
          </p:nvSpPr>
          <p:spPr bwMode="gray">
            <a:xfrm rot="16200000">
              <a:off x="6007716" y="3834209"/>
              <a:ext cx="426308" cy="651012"/>
            </a:xfrm>
            <a:prstGeom prst="rect">
              <a:avLst/>
            </a:prstGeom>
            <a:solidFill>
              <a:schemeClr val="accent1"/>
            </a:solidFill>
            <a:ln w="12700" algn="ctr">
              <a:solidFill>
                <a:srgbClr val="BBBCBC"/>
              </a:solidFill>
              <a:miter lim="800000"/>
              <a:headEnd/>
              <a:tailEnd/>
            </a:ln>
          </p:spPr>
          <p:txBody>
            <a:bodyPr rot="0" spcFirstLastPara="0" vertOverflow="overflow" horzOverflow="overflow" vert="vert"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メタデータ</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200">
                  <a:solidFill>
                    <a:prstClr val="black"/>
                  </a:solidFill>
                  <a:latin typeface="Calibri Light"/>
                  <a:ea typeface="Yu Gothic UI"/>
                </a:rPr>
                <a:t>ツール</a:t>
              </a:r>
              <a:endPar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cxnSp>
          <p:nvCxnSpPr>
            <p:cNvPr id="114" name="直線矢印コネクタ 28">
              <a:extLst>
                <a:ext uri="{FF2B5EF4-FFF2-40B4-BE49-F238E27FC236}">
                  <a16:creationId xmlns:a16="http://schemas.microsoft.com/office/drawing/2014/main" id="{46C29CD9-6477-1BC3-26DF-0EC4868C7CAE}"/>
                </a:ext>
              </a:extLst>
            </p:cNvPr>
            <p:cNvCxnSpPr>
              <a:cxnSpLocks/>
              <a:stCxn id="18" idx="3"/>
              <a:endCxn id="113" idx="0"/>
            </p:cNvCxnSpPr>
            <p:nvPr/>
          </p:nvCxnSpPr>
          <p:spPr bwMode="gray">
            <a:xfrm rot="16200000" flipH="1">
              <a:off x="5272991" y="3537341"/>
              <a:ext cx="795308" cy="449437"/>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41">
              <a:extLst>
                <a:ext uri="{FF2B5EF4-FFF2-40B4-BE49-F238E27FC236}">
                  <a16:creationId xmlns:a16="http://schemas.microsoft.com/office/drawing/2014/main" id="{4F3ABA6F-D1B7-D7FD-A642-1E6408AA9337}"/>
                </a:ext>
              </a:extLst>
            </p:cNvPr>
            <p:cNvCxnSpPr>
              <a:cxnSpLocks/>
              <a:stCxn id="106" idx="3"/>
              <a:endCxn id="98" idx="3"/>
            </p:cNvCxnSpPr>
            <p:nvPr/>
          </p:nvCxnSpPr>
          <p:spPr bwMode="gray">
            <a:xfrm>
              <a:off x="2929730" y="3331360"/>
              <a:ext cx="12700" cy="1951835"/>
            </a:xfrm>
            <a:prstGeom prst="bentConnector3">
              <a:avLst>
                <a:gd name="adj1" fmla="val 1800000"/>
              </a:avLst>
            </a:prstGeom>
            <a:ln w="12700">
              <a:solidFill>
                <a:schemeClr val="tx2"/>
              </a:solidFill>
              <a:tailEnd type="none"/>
            </a:ln>
          </p:spPr>
          <p:style>
            <a:lnRef idx="1">
              <a:schemeClr val="accent1"/>
            </a:lnRef>
            <a:fillRef idx="0">
              <a:schemeClr val="accent1"/>
            </a:fillRef>
            <a:effectRef idx="0">
              <a:schemeClr val="accent1"/>
            </a:effectRef>
            <a:fontRef idx="minor">
              <a:schemeClr val="tx1"/>
            </a:fontRef>
          </p:style>
        </p:cxnSp>
        <p:sp>
          <p:nvSpPr>
            <p:cNvPr id="10" name="楕円 9">
              <a:extLst>
                <a:ext uri="{FF2B5EF4-FFF2-40B4-BE49-F238E27FC236}">
                  <a16:creationId xmlns:a16="http://schemas.microsoft.com/office/drawing/2014/main" id="{51B0C80E-67A8-0418-F401-A92EB7EF7686}"/>
                </a:ext>
              </a:extLst>
            </p:cNvPr>
            <p:cNvSpPr/>
            <p:nvPr/>
          </p:nvSpPr>
          <p:spPr bwMode="gray">
            <a:xfrm>
              <a:off x="8186494" y="3414117"/>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white"/>
                  </a:solidFill>
                  <a:effectLst/>
                  <a:uLnTx/>
                  <a:uFillTx/>
                  <a:latin typeface="Calibri Light"/>
                  <a:ea typeface="Yu Gothic UI"/>
                  <a:cs typeface="Arial" charset="0"/>
                </a:rPr>
                <a:t>API</a:t>
              </a:r>
              <a:endParaRPr kumimoji="1" lang="ja-JP" altLang="en-US" sz="1200" b="0" i="0" u="none" strike="noStrike" kern="1200" cap="none" spc="0" normalizeH="0" baseline="0" noProof="0">
                <a:ln>
                  <a:noFill/>
                </a:ln>
                <a:solidFill>
                  <a:prstClr val="white"/>
                </a:solidFill>
                <a:effectLst/>
                <a:uLnTx/>
                <a:uFillTx/>
                <a:latin typeface="Calibri Light"/>
                <a:ea typeface="Yu Gothic UI"/>
                <a:cs typeface="Arial" charset="0"/>
              </a:endParaRPr>
            </a:p>
          </p:txBody>
        </p:sp>
      </p:grpSp>
      <p:sp>
        <p:nvSpPr>
          <p:cNvPr id="98" name="正方形/長方形 97">
            <a:extLst>
              <a:ext uri="{FF2B5EF4-FFF2-40B4-BE49-F238E27FC236}">
                <a16:creationId xmlns:a16="http://schemas.microsoft.com/office/drawing/2014/main" id="{6D365E95-3C41-FE1F-74A3-327DEABF3140}"/>
              </a:ext>
            </a:extLst>
          </p:cNvPr>
          <p:cNvSpPr/>
          <p:nvPr/>
        </p:nvSpPr>
        <p:spPr bwMode="gray">
          <a:xfrm>
            <a:off x="1003333" y="5124291"/>
            <a:ext cx="1926397" cy="36921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200">
                <a:solidFill>
                  <a:prstClr val="black"/>
                </a:solidFill>
                <a:latin typeface="Calibri Light"/>
              </a:rPr>
              <a:t>許可システム</a:t>
            </a:r>
            <a:r>
              <a:rPr kumimoji="1" lang="en-US" altLang="ja-JP" sz="1200">
                <a:solidFill>
                  <a:prstClr val="black"/>
                </a:solidFill>
                <a:latin typeface="Calibri Light"/>
              </a:rPr>
              <a:t>※1</a:t>
            </a:r>
            <a:endParaRPr kumimoji="1" lang="ja-JP" altLang="en-US" sz="1200">
              <a:solidFill>
                <a:prstClr val="black"/>
              </a:solidFill>
              <a:latin typeface="Calibri Light"/>
            </a:endParaRPr>
          </a:p>
        </p:txBody>
      </p:sp>
      <p:sp>
        <p:nvSpPr>
          <p:cNvPr id="104" name="正方形/長方形 103">
            <a:extLst>
              <a:ext uri="{FF2B5EF4-FFF2-40B4-BE49-F238E27FC236}">
                <a16:creationId xmlns:a16="http://schemas.microsoft.com/office/drawing/2014/main" id="{48BAB6DD-FB09-5A32-E383-27FF6F149A1B}"/>
              </a:ext>
            </a:extLst>
          </p:cNvPr>
          <p:cNvSpPr/>
          <p:nvPr/>
        </p:nvSpPr>
        <p:spPr bwMode="gray">
          <a:xfrm>
            <a:off x="1003333" y="2079136"/>
            <a:ext cx="1539605" cy="281532"/>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Tx/>
              <a:buNone/>
              <a:tabLst/>
              <a:defRPr/>
            </a:pPr>
            <a:r>
              <a:rPr kumimoji="1" lang="ja-JP" altLang="en-US" sz="1200" b="0" i="0" u="none" strike="noStrike" kern="1200" cap="none" spc="0" normalizeH="0" baseline="0" noProof="0">
                <a:ln>
                  <a:noFill/>
                </a:ln>
                <a:solidFill>
                  <a:prstClr val="black"/>
                </a:solidFill>
                <a:effectLst/>
                <a:uLnTx/>
                <a:uFillTx/>
                <a:latin typeface="Arial" charset="0"/>
                <a:ea typeface="Yu Gothic UI"/>
                <a:cs typeface="Arial" charset="0"/>
              </a:rPr>
              <a:t>緑化地域台帳システム</a:t>
            </a:r>
            <a:endPar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05" name="正方形/長方形 104">
            <a:extLst>
              <a:ext uri="{FF2B5EF4-FFF2-40B4-BE49-F238E27FC236}">
                <a16:creationId xmlns:a16="http://schemas.microsoft.com/office/drawing/2014/main" id="{ADBD7698-6D31-1D39-2988-7CB465F1876C}"/>
              </a:ext>
            </a:extLst>
          </p:cNvPr>
          <p:cNvSpPr/>
          <p:nvPr/>
        </p:nvSpPr>
        <p:spPr bwMode="gray">
          <a:xfrm>
            <a:off x="1003333" y="2677591"/>
            <a:ext cx="1926397" cy="422298"/>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200">
                <a:solidFill>
                  <a:prstClr val="black"/>
                </a:solidFill>
                <a:latin typeface="Calibri Light"/>
              </a:rPr>
              <a:t>道路占用許可ｵﾝﾗｲﾝ</a:t>
            </a:r>
            <a:br>
              <a:rPr kumimoji="1" lang="en-US" altLang="ja-JP" sz="1200">
                <a:solidFill>
                  <a:prstClr val="black"/>
                </a:solidFill>
                <a:latin typeface="Calibri Light"/>
              </a:rPr>
            </a:br>
            <a:r>
              <a:rPr kumimoji="1" lang="ja-JP" altLang="en-US" sz="1200">
                <a:solidFill>
                  <a:prstClr val="black"/>
                </a:solidFill>
                <a:latin typeface="Calibri Light"/>
              </a:rPr>
              <a:t>電子申請ｼｽﾃﾑ</a:t>
            </a:r>
            <a:r>
              <a:rPr kumimoji="1" lang="en-US" altLang="ja-JP" sz="1200">
                <a:solidFill>
                  <a:prstClr val="black"/>
                </a:solidFill>
                <a:latin typeface="Calibri Light"/>
              </a:rPr>
              <a:t>(</a:t>
            </a:r>
            <a:r>
              <a:rPr kumimoji="1" lang="ja-JP" altLang="en-US" sz="1200">
                <a:solidFill>
                  <a:prstClr val="black"/>
                </a:solidFill>
                <a:latin typeface="Calibri Light"/>
              </a:rPr>
              <a:t>アポロ</a:t>
            </a:r>
            <a:r>
              <a:rPr kumimoji="1" lang="en-US" altLang="ja-JP" sz="1200">
                <a:solidFill>
                  <a:prstClr val="black"/>
                </a:solidFill>
                <a:latin typeface="Calibri Light"/>
              </a:rPr>
              <a:t>)</a:t>
            </a:r>
            <a:endParaRPr kumimoji="1" lang="ja-JP" altLang="en-US" sz="1200">
              <a:solidFill>
                <a:prstClr val="black"/>
              </a:solidFill>
              <a:latin typeface="Calibri Light"/>
            </a:endParaRPr>
          </a:p>
        </p:txBody>
      </p:sp>
      <p:sp>
        <p:nvSpPr>
          <p:cNvPr id="106" name="正方形/長方形 105">
            <a:extLst>
              <a:ext uri="{FF2B5EF4-FFF2-40B4-BE49-F238E27FC236}">
                <a16:creationId xmlns:a16="http://schemas.microsoft.com/office/drawing/2014/main" id="{D388F797-DF9A-AE73-71CF-447CAE416D79}"/>
              </a:ext>
            </a:extLst>
          </p:cNvPr>
          <p:cNvSpPr/>
          <p:nvPr/>
        </p:nvSpPr>
        <p:spPr bwMode="gray">
          <a:xfrm>
            <a:off x="1003333" y="3156955"/>
            <a:ext cx="1926397" cy="281532"/>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200">
                <a:solidFill>
                  <a:prstClr val="black"/>
                </a:solidFill>
              </a:rPr>
              <a:t>電線共同システム</a:t>
            </a:r>
            <a:r>
              <a:rPr kumimoji="1" lang="en-US" altLang="ja-JP" sz="1200">
                <a:solidFill>
                  <a:prstClr val="black"/>
                </a:solidFill>
              </a:rPr>
              <a:t>(</a:t>
            </a:r>
            <a:r>
              <a:rPr kumimoji="1" lang="ja-JP" altLang="en-US" sz="1200">
                <a:solidFill>
                  <a:prstClr val="black"/>
                </a:solidFill>
              </a:rPr>
              <a:t>アトム</a:t>
            </a:r>
            <a:r>
              <a:rPr kumimoji="1" lang="en-US" altLang="ja-JP" sz="1200">
                <a:solidFill>
                  <a:prstClr val="black"/>
                </a:solidFill>
              </a:rPr>
              <a:t>)</a:t>
            </a:r>
            <a:endParaRPr kumimoji="1" lang="ja-JP" altLang="en-US" sz="1200">
              <a:solidFill>
                <a:prstClr val="black"/>
              </a:solidFill>
            </a:endParaRPr>
          </a:p>
        </p:txBody>
      </p:sp>
      <p:sp>
        <p:nvSpPr>
          <p:cNvPr id="107" name="楕円 106">
            <a:extLst>
              <a:ext uri="{FF2B5EF4-FFF2-40B4-BE49-F238E27FC236}">
                <a16:creationId xmlns:a16="http://schemas.microsoft.com/office/drawing/2014/main" id="{5EDAB348-6249-D91D-BF40-1BA5FE87FC41}"/>
              </a:ext>
            </a:extLst>
          </p:cNvPr>
          <p:cNvSpPr/>
          <p:nvPr/>
        </p:nvSpPr>
        <p:spPr bwMode="gray">
          <a:xfrm>
            <a:off x="2732636" y="5182693"/>
            <a:ext cx="288000" cy="281532"/>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white"/>
                </a:solidFill>
                <a:effectLst/>
                <a:uLnTx/>
                <a:uFillTx/>
                <a:latin typeface="Calibri Light"/>
                <a:ea typeface="Yu Gothic UI"/>
                <a:cs typeface="Arial" charset="0"/>
              </a:rPr>
              <a:t>API</a:t>
            </a:r>
            <a:endParaRPr kumimoji="1" lang="ja-JP" altLang="en-US" sz="1200" b="0" i="0" u="none" strike="noStrike" kern="1200" cap="none" spc="0" normalizeH="0" baseline="0" noProof="0">
              <a:ln>
                <a:noFill/>
              </a:ln>
              <a:solidFill>
                <a:prstClr val="white"/>
              </a:solidFill>
              <a:effectLst/>
              <a:uLnTx/>
              <a:uFillTx/>
              <a:latin typeface="Calibri Light"/>
              <a:ea typeface="Yu Gothic UI"/>
              <a:cs typeface="Arial" charset="0"/>
            </a:endParaRPr>
          </a:p>
        </p:txBody>
      </p:sp>
      <p:sp>
        <p:nvSpPr>
          <p:cNvPr id="108" name="吹き出し: 折線 107">
            <a:extLst>
              <a:ext uri="{FF2B5EF4-FFF2-40B4-BE49-F238E27FC236}">
                <a16:creationId xmlns:a16="http://schemas.microsoft.com/office/drawing/2014/main" id="{2EB70344-26CE-C309-0064-E81ED1121BF1}"/>
              </a:ext>
            </a:extLst>
          </p:cNvPr>
          <p:cNvSpPr/>
          <p:nvPr/>
        </p:nvSpPr>
        <p:spPr bwMode="gray">
          <a:xfrm>
            <a:off x="4249471" y="6148016"/>
            <a:ext cx="3360383" cy="679504"/>
          </a:xfrm>
          <a:prstGeom prst="borderCallout2">
            <a:avLst>
              <a:gd name="adj1" fmla="val 22889"/>
              <a:gd name="adj2" fmla="val -1126"/>
              <a:gd name="adj3" fmla="val 18706"/>
              <a:gd name="adj4" fmla="val -14999"/>
              <a:gd name="adj5" fmla="val -91815"/>
              <a:gd name="adj6" fmla="val -38867"/>
            </a:avLst>
          </a:prstGeom>
          <a:solidFill>
            <a:srgbClr val="FFCD00"/>
          </a:solidFill>
          <a:ln w="28575" algn="ctr">
            <a:solidFill>
              <a:srgbClr val="ED8B00"/>
            </a:solidFill>
            <a:miter lim="800000"/>
            <a:headEnd/>
            <a:tailEnd type="oval" w="lg" len="lg"/>
          </a:ln>
        </p:spPr>
        <p:txBody>
          <a:bodyPr rot="0" spcFirstLastPara="0" vertOverflow="overflow" horzOverflow="overflow" vert="horz" wrap="square" lIns="72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Tx/>
              <a:buNone/>
              <a:tabLst/>
              <a:defRPr/>
            </a:pP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r>
              <a:rPr kumimoji="1" lang="ja-JP" altLang="en-US" sz="1050" b="1" i="0" u="none" strike="noStrike" kern="1200" cap="none" spc="0" normalizeH="0" baseline="0" noProof="0">
                <a:ln>
                  <a:noFill/>
                </a:ln>
                <a:solidFill>
                  <a:prstClr val="black"/>
                </a:solidFill>
                <a:effectLst/>
                <a:uLnTx/>
                <a:uFillTx/>
                <a:latin typeface="Calibri Light"/>
                <a:ea typeface="Yu Gothic UI"/>
                <a:cs typeface="Arial" charset="0"/>
              </a:rPr>
              <a:t>補足説明</a:t>
            </a:r>
            <a:r>
              <a:rPr kumimoji="1" lang="ja-JP" altLang="en-US" sz="1050" b="1">
                <a:solidFill>
                  <a:prstClr val="black"/>
                </a:solidFill>
                <a:latin typeface="Calibri Light"/>
                <a:ea typeface="Yu Gothic UI"/>
              </a:rPr>
              <a:t>⑤</a:t>
            </a:r>
            <a:r>
              <a:rPr kumimoji="1" lang="en-US" altLang="ja-JP" sz="1050" b="1" i="0" u="none" strike="noStrike" kern="1200" cap="none" spc="0" normalizeH="0" baseline="0" noProof="0">
                <a:ln>
                  <a:noFill/>
                </a:ln>
                <a:solidFill>
                  <a:prstClr val="black"/>
                </a:solidFill>
                <a:effectLst/>
                <a:uLnTx/>
                <a:uFillTx/>
                <a:latin typeface="Calibri Light"/>
                <a:ea typeface="Yu Gothic UI"/>
                <a:cs typeface="Arial" charset="0"/>
              </a:rPr>
              <a:t>】</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統合型</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GIS</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とプラットフォーム双方で、</a:t>
            </a:r>
            <a:r>
              <a:rPr kumimoji="1" lang="en-US" altLang="ja-JP" sz="1050" b="0" i="0" u="none" strike="noStrike" kern="1200" cap="none" spc="0" normalizeH="0" baseline="0" noProof="0">
                <a:ln>
                  <a:noFill/>
                </a:ln>
                <a:solidFill>
                  <a:prstClr val="black"/>
                </a:solidFill>
                <a:effectLst/>
                <a:uLnTx/>
                <a:uFillTx/>
                <a:latin typeface="Arial" charset="0"/>
                <a:ea typeface="Yu Gothic UI"/>
                <a:cs typeface="Arial" charset="0"/>
              </a:rPr>
              <a:t> API</a:t>
            </a:r>
            <a:r>
              <a:rPr kumimoji="1" lang="ja-JP" altLang="en-US" sz="1050" b="0" i="0" u="none" strike="noStrike" kern="1200" cap="none" spc="0" normalizeH="0" baseline="0" noProof="0">
                <a:ln>
                  <a:noFill/>
                </a:ln>
                <a:solidFill>
                  <a:prstClr val="black"/>
                </a:solidFill>
                <a:effectLst/>
                <a:uLnTx/>
                <a:uFillTx/>
                <a:latin typeface="Arial" charset="0"/>
                <a:ea typeface="Yu Gothic UI"/>
                <a:cs typeface="Arial" charset="0"/>
              </a:rPr>
              <a:t>を</a:t>
            </a: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具備することでデータ連携のリアルタイム性を実現。</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Calibri Light"/>
                <a:ea typeface="Yu Gothic UI"/>
                <a:cs typeface="Arial" charset="0"/>
              </a:rPr>
              <a:t>その他システムで、リアル連携が必要な場合。</a:t>
            </a:r>
            <a:r>
              <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rPr>
              <a:t>AP</a:t>
            </a:r>
            <a:r>
              <a:rPr kumimoji="1" lang="en-US" altLang="ja-JP" sz="1050">
                <a:solidFill>
                  <a:prstClr val="black"/>
                </a:solidFill>
                <a:latin typeface="Calibri Light"/>
                <a:ea typeface="Yu Gothic UI"/>
              </a:rPr>
              <a:t>I</a:t>
            </a:r>
            <a:r>
              <a:rPr kumimoji="1" lang="ja-JP" altLang="en-US" sz="1050">
                <a:solidFill>
                  <a:prstClr val="black"/>
                </a:solidFill>
                <a:latin typeface="Calibri Light"/>
                <a:ea typeface="Yu Gothic UI"/>
              </a:rPr>
              <a:t>を活用。</a:t>
            </a:r>
            <a:endParaRPr kumimoji="1" lang="en-US" altLang="ja-JP" sz="1050" b="0" i="0" u="none" strike="noStrike" kern="1200" cap="none" spc="0" normalizeH="0" baseline="0" noProof="0">
              <a:ln>
                <a:noFill/>
              </a:ln>
              <a:solidFill>
                <a:prstClr val="black"/>
              </a:solidFill>
              <a:effectLst/>
              <a:uLnTx/>
              <a:uFillTx/>
              <a:latin typeface="Calibri Light"/>
              <a:ea typeface="Yu Gothic UI"/>
              <a:cs typeface="Arial" charset="0"/>
            </a:endParaRPr>
          </a:p>
        </p:txBody>
      </p:sp>
      <p:sp>
        <p:nvSpPr>
          <p:cNvPr id="17" name="正方形/長方形 16">
            <a:extLst>
              <a:ext uri="{FF2B5EF4-FFF2-40B4-BE49-F238E27FC236}">
                <a16:creationId xmlns:a16="http://schemas.microsoft.com/office/drawing/2014/main" id="{380DD27F-DCCF-E1F1-5561-65BBBBD03AA3}"/>
              </a:ext>
            </a:extLst>
          </p:cNvPr>
          <p:cNvSpPr/>
          <p:nvPr/>
        </p:nvSpPr>
        <p:spPr bwMode="gray">
          <a:xfrm>
            <a:off x="1003333" y="5566837"/>
            <a:ext cx="1926397" cy="686652"/>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zh-TW" altLang="en-US" sz="1200"/>
              <a:t>施設点検</a:t>
            </a:r>
            <a:r>
              <a:rPr kumimoji="1" lang="ja-JP" altLang="en-US" sz="1200">
                <a:latin typeface="Calibri Light"/>
              </a:rPr>
              <a:t>システム</a:t>
            </a:r>
            <a:r>
              <a:rPr kumimoji="1" lang="en-US" altLang="ja-JP" sz="1200"/>
              <a:t>※1</a:t>
            </a:r>
            <a:endParaRPr kumimoji="1" lang="en-US" altLang="ja-JP" sz="1200">
              <a:latin typeface="Calibri Light"/>
            </a:endParaRPr>
          </a:p>
          <a:p>
            <a:pPr lvl="0" algn="ctr" defTabSz="990564" fontAlgn="auto">
              <a:spcBef>
                <a:spcPts val="0"/>
              </a:spcBef>
              <a:spcAft>
                <a:spcPts val="0"/>
              </a:spcAft>
              <a:buSzPct val="100000"/>
              <a:defRPr/>
            </a:pPr>
            <a:r>
              <a:rPr kumimoji="1" lang="ja-JP" altLang="en-US" sz="1200">
                <a:latin typeface="Calibri Light"/>
              </a:rPr>
              <a:t>団体手続システム</a:t>
            </a:r>
            <a:r>
              <a:rPr kumimoji="1" lang="en-US" altLang="ja-JP" sz="1200"/>
              <a:t>※1</a:t>
            </a:r>
            <a:endParaRPr kumimoji="1" lang="en-US" altLang="ja-JP" sz="1200">
              <a:latin typeface="Calibri Light"/>
            </a:endParaRPr>
          </a:p>
          <a:p>
            <a:pPr lvl="0" algn="ctr" defTabSz="990564" fontAlgn="auto">
              <a:spcBef>
                <a:spcPts val="0"/>
              </a:spcBef>
              <a:spcAft>
                <a:spcPts val="0"/>
              </a:spcAft>
              <a:buSzPct val="100000"/>
              <a:defRPr/>
            </a:pPr>
            <a:r>
              <a:rPr kumimoji="1" lang="en-US" altLang="ja-JP" sz="1200">
                <a:latin typeface="Calibri Light"/>
              </a:rPr>
              <a:t>(SaaS</a:t>
            </a:r>
            <a:r>
              <a:rPr kumimoji="1" lang="ja-JP" altLang="en-US" sz="1200">
                <a:latin typeface="Calibri Light"/>
              </a:rPr>
              <a:t>：プラットフォーム</a:t>
            </a:r>
            <a:r>
              <a:rPr kumimoji="1" lang="en-US" altLang="ja-JP" sz="1200">
                <a:latin typeface="Calibri Light"/>
              </a:rPr>
              <a:t>)</a:t>
            </a:r>
          </a:p>
        </p:txBody>
      </p:sp>
      <p:sp>
        <p:nvSpPr>
          <p:cNvPr id="20" name="楕円 19">
            <a:extLst>
              <a:ext uri="{FF2B5EF4-FFF2-40B4-BE49-F238E27FC236}">
                <a16:creationId xmlns:a16="http://schemas.microsoft.com/office/drawing/2014/main" id="{8DC3E48B-CCFC-1E4B-28CC-24FE72374074}"/>
              </a:ext>
            </a:extLst>
          </p:cNvPr>
          <p:cNvSpPr/>
          <p:nvPr/>
        </p:nvSpPr>
        <p:spPr bwMode="gray">
          <a:xfrm>
            <a:off x="2734048" y="5924969"/>
            <a:ext cx="288000" cy="281532"/>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white"/>
                </a:solidFill>
                <a:effectLst/>
                <a:uLnTx/>
                <a:uFillTx/>
                <a:latin typeface="Calibri Light"/>
                <a:ea typeface="Yu Gothic UI"/>
                <a:cs typeface="Arial" charset="0"/>
              </a:rPr>
              <a:t>API</a:t>
            </a:r>
            <a:endParaRPr kumimoji="1" lang="ja-JP" altLang="en-US" sz="1200" b="0" i="0" u="none" strike="noStrike" kern="1200" cap="none" spc="0" normalizeH="0" baseline="0" noProof="0">
              <a:ln>
                <a:noFill/>
              </a:ln>
              <a:solidFill>
                <a:prstClr val="white"/>
              </a:solidFill>
              <a:effectLst/>
              <a:uLnTx/>
              <a:uFillTx/>
              <a:latin typeface="Calibri Light"/>
              <a:ea typeface="Yu Gothic UI"/>
              <a:cs typeface="Arial" charset="0"/>
            </a:endParaRPr>
          </a:p>
        </p:txBody>
      </p:sp>
      <p:sp>
        <p:nvSpPr>
          <p:cNvPr id="34" name="正方形/長方形 33">
            <a:extLst>
              <a:ext uri="{FF2B5EF4-FFF2-40B4-BE49-F238E27FC236}">
                <a16:creationId xmlns:a16="http://schemas.microsoft.com/office/drawing/2014/main" id="{005ABCF6-6037-2C53-E355-4E71B7CA40D5}"/>
              </a:ext>
            </a:extLst>
          </p:cNvPr>
          <p:cNvSpPr/>
          <p:nvPr/>
        </p:nvSpPr>
        <p:spPr bwMode="gray">
          <a:xfrm>
            <a:off x="999321" y="3803134"/>
            <a:ext cx="1969756" cy="1161341"/>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defRPr/>
            </a:pPr>
            <a:r>
              <a:rPr kumimoji="1" lang="ja-JP" altLang="en-US" sz="1200">
                <a:solidFill>
                  <a:prstClr val="black"/>
                </a:solidFill>
                <a:latin typeface="Calibri Light"/>
              </a:rPr>
              <a:t>その他業務システム</a:t>
            </a:r>
            <a:r>
              <a:rPr kumimoji="1" lang="en-US" altLang="ja-JP" sz="1200">
                <a:solidFill>
                  <a:prstClr val="black"/>
                </a:solidFill>
                <a:latin typeface="Calibri Light"/>
              </a:rPr>
              <a:t>※2</a:t>
            </a:r>
          </a:p>
          <a:p>
            <a:pPr algn="ctr" defTabSz="990564" fontAlgn="auto">
              <a:spcBef>
                <a:spcPts val="0"/>
              </a:spcBef>
              <a:spcAft>
                <a:spcPts val="0"/>
              </a:spcAft>
              <a:buSzPct val="100000"/>
              <a:defRPr/>
            </a:pPr>
            <a:endParaRPr kumimoji="1" lang="en-US" altLang="ja-JP" sz="700">
              <a:solidFill>
                <a:prstClr val="black"/>
              </a:solidFill>
              <a:latin typeface="Calibri Light"/>
            </a:endParaRPr>
          </a:p>
          <a:p>
            <a:pPr marL="92075" defTabSz="990564" fontAlgn="auto">
              <a:spcBef>
                <a:spcPts val="0"/>
              </a:spcBef>
              <a:spcAft>
                <a:spcPts val="0"/>
              </a:spcAft>
              <a:buSzPct val="100000"/>
              <a:defRPr/>
            </a:pPr>
            <a:r>
              <a:rPr kumimoji="1" lang="ja-JP" altLang="en-US" sz="900">
                <a:latin typeface="Calibri Light"/>
              </a:rPr>
              <a:t>・道路舗装管理システム</a:t>
            </a:r>
            <a:r>
              <a:rPr kumimoji="1" lang="en-US" altLang="ja-JP" sz="900">
                <a:latin typeface="Calibri Light"/>
              </a:rPr>
              <a:t>※1</a:t>
            </a:r>
          </a:p>
          <a:p>
            <a:pPr marL="92075" defTabSz="990564" fontAlgn="auto">
              <a:spcBef>
                <a:spcPts val="0"/>
              </a:spcBef>
              <a:spcAft>
                <a:spcPts val="0"/>
              </a:spcAft>
              <a:buSzPct val="100000"/>
              <a:defRPr/>
            </a:pPr>
            <a:r>
              <a:rPr kumimoji="1" lang="ja-JP" altLang="en-US" sz="900">
                <a:latin typeface="Calibri Light"/>
              </a:rPr>
              <a:t>・測量調査課ウェブサイトシステム</a:t>
            </a:r>
            <a:endParaRPr kumimoji="1" lang="en-US" altLang="ja-JP" sz="900">
              <a:latin typeface="Calibri Light"/>
            </a:endParaRPr>
          </a:p>
          <a:p>
            <a:pPr marL="92075" defTabSz="990564" fontAlgn="auto">
              <a:spcBef>
                <a:spcPts val="0"/>
              </a:spcBef>
              <a:spcAft>
                <a:spcPts val="0"/>
              </a:spcAft>
              <a:buSzPct val="100000"/>
              <a:defRPr/>
            </a:pPr>
            <a:r>
              <a:rPr kumimoji="1" lang="ja-JP" altLang="en-US" sz="900">
                <a:latin typeface="Calibri Light"/>
              </a:rPr>
              <a:t>・</a:t>
            </a:r>
            <a:r>
              <a:rPr kumimoji="1" lang="ja-JP" altLang="en-US" sz="900"/>
              <a:t>工事事務システム</a:t>
            </a:r>
            <a:endParaRPr kumimoji="1" lang="en-US" altLang="ja-JP" sz="900">
              <a:latin typeface="Calibri Light"/>
            </a:endParaRPr>
          </a:p>
          <a:p>
            <a:pPr marL="92075" defTabSz="990564" fontAlgn="auto">
              <a:spcBef>
                <a:spcPts val="0"/>
              </a:spcBef>
              <a:spcAft>
                <a:spcPts val="0"/>
              </a:spcAft>
              <a:buSzPct val="100000"/>
              <a:defRPr/>
            </a:pPr>
            <a:r>
              <a:rPr kumimoji="1" lang="ja-JP" altLang="en-US" sz="900">
                <a:latin typeface="Calibri Light"/>
              </a:rPr>
              <a:t>・</a:t>
            </a:r>
            <a:r>
              <a:rPr kumimoji="1" lang="ja-JP" altLang="en-US" sz="900"/>
              <a:t>道路情報管理システム</a:t>
            </a:r>
            <a:endParaRPr kumimoji="1" lang="ja-JP" altLang="en-US" sz="900">
              <a:latin typeface="Calibri Light"/>
            </a:endParaRPr>
          </a:p>
        </p:txBody>
      </p:sp>
      <p:sp>
        <p:nvSpPr>
          <p:cNvPr id="16" name="吹き出し: 折線 15">
            <a:extLst>
              <a:ext uri="{FF2B5EF4-FFF2-40B4-BE49-F238E27FC236}">
                <a16:creationId xmlns:a16="http://schemas.microsoft.com/office/drawing/2014/main" id="{EAF55BE1-D6A9-9A44-26AE-E69F6E330F41}"/>
              </a:ext>
            </a:extLst>
          </p:cNvPr>
          <p:cNvSpPr/>
          <p:nvPr/>
        </p:nvSpPr>
        <p:spPr bwMode="gray">
          <a:xfrm>
            <a:off x="-2707202" y="5006732"/>
            <a:ext cx="2878408" cy="679504"/>
          </a:xfrm>
          <a:prstGeom prst="borderCallout2">
            <a:avLst>
              <a:gd name="adj1" fmla="val 33142"/>
              <a:gd name="adj2" fmla="val 103858"/>
              <a:gd name="adj3" fmla="val 3327"/>
              <a:gd name="adj4" fmla="val 115097"/>
              <a:gd name="adj5" fmla="val -126418"/>
              <a:gd name="adj6" fmla="val 140847"/>
            </a:avLst>
          </a:prstGeom>
          <a:solidFill>
            <a:srgbClr val="FFCD00"/>
          </a:solidFill>
          <a:ln w="28575" algn="ctr">
            <a:solidFill>
              <a:srgbClr val="ED8B00"/>
            </a:solidFill>
            <a:miter lim="800000"/>
            <a:headEnd/>
            <a:tailEnd type="oval" w="lg" len="lg"/>
          </a:ln>
        </p:spPr>
        <p:txBody>
          <a:bodyPr rot="0" spcFirstLastPara="0" vertOverflow="overflow" horzOverflow="overflow" vert="horz" wrap="square" lIns="72000" tIns="36000" rIns="36000" bIns="36000" numCol="1" spcCol="0" rtlCol="0" fromWordArt="0" anchor="ctr" anchorCtr="0" forceAA="0" compatLnSpc="1">
            <a:prstTxWarp prst="textNoShape">
              <a:avLst/>
            </a:prstTxWarp>
            <a:noAutofit/>
          </a:bodyPr>
          <a:lstStyle/>
          <a:p>
            <a:pPr marL="0" marR="0" lvl="0" indent="0" algn="l" defTabSz="990564" rtl="0" eaLnBrk="1" fontAlgn="auto" latinLnBrk="0" hangingPunct="1">
              <a:lnSpc>
                <a:spcPct val="100000"/>
              </a:lnSpc>
              <a:spcBef>
                <a:spcPts val="0"/>
              </a:spcBef>
              <a:spcAft>
                <a:spcPts val="0"/>
              </a:spcAft>
              <a:buClrTx/>
              <a:buSzPct val="100000"/>
              <a:buFontTx/>
              <a:buNone/>
              <a:tabLst/>
              <a:defRPr/>
            </a:pPr>
            <a:r>
              <a:rPr kumimoji="1" lang="en-US" altLang="ja-JP" sz="1050" b="1" i="0" u="none" strike="noStrike" kern="1200" cap="none" spc="0" normalizeH="0" baseline="0" noProof="0" dirty="0">
                <a:ln>
                  <a:noFill/>
                </a:ln>
                <a:solidFill>
                  <a:prstClr val="black"/>
                </a:solidFill>
                <a:effectLst/>
                <a:uLnTx/>
                <a:uFillTx/>
                <a:latin typeface="Calibri Light"/>
                <a:ea typeface="Yu Gothic UI"/>
                <a:cs typeface="Arial" charset="0"/>
              </a:rPr>
              <a:t>【</a:t>
            </a:r>
            <a:r>
              <a:rPr kumimoji="1" lang="ja-JP" altLang="en-US" sz="1050" b="1" i="0" u="none" strike="noStrike" kern="1200" cap="none" spc="0" normalizeH="0" baseline="0" noProof="0" dirty="0">
                <a:ln>
                  <a:noFill/>
                </a:ln>
                <a:solidFill>
                  <a:prstClr val="black"/>
                </a:solidFill>
                <a:effectLst/>
                <a:uLnTx/>
                <a:uFillTx/>
                <a:latin typeface="Calibri Light"/>
                <a:ea typeface="Yu Gothic UI"/>
                <a:cs typeface="Arial" charset="0"/>
              </a:rPr>
              <a:t>補足説明⑥</a:t>
            </a:r>
            <a:r>
              <a:rPr kumimoji="1" lang="en-US" altLang="ja-JP" sz="1050" b="1" i="0" u="none" strike="noStrike" kern="1200" cap="none" spc="0" normalizeH="0" baseline="0" noProof="0" dirty="0">
                <a:ln>
                  <a:noFill/>
                </a:ln>
                <a:solidFill>
                  <a:prstClr val="black"/>
                </a:solidFill>
                <a:effectLst/>
                <a:uLnTx/>
                <a:uFillTx/>
                <a:latin typeface="Calibri Light"/>
                <a:ea typeface="Yu Gothic UI"/>
                <a:cs typeface="Arial" charset="0"/>
              </a:rPr>
              <a:t>】</a:t>
            </a: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b="0" i="0" u="none" strike="noStrike" kern="1200" cap="none" spc="0" normalizeH="0" baseline="0" noProof="0" dirty="0">
                <a:ln>
                  <a:noFill/>
                </a:ln>
                <a:solidFill>
                  <a:prstClr val="black"/>
                </a:solidFill>
                <a:effectLst/>
                <a:uLnTx/>
                <a:uFillTx/>
                <a:latin typeface="Calibri Light"/>
                <a:ea typeface="Yu Gothic UI"/>
                <a:cs typeface="Arial" charset="0"/>
              </a:rPr>
              <a:t>その他業務システムについては</a:t>
            </a:r>
            <a:r>
              <a:rPr kumimoji="1" lang="en-US" altLang="ja-JP" sz="1050" b="0" i="0" u="none" strike="noStrike" kern="1200" cap="none" spc="0" normalizeH="0" baseline="0" noProof="0" dirty="0">
                <a:ln>
                  <a:noFill/>
                </a:ln>
                <a:effectLst/>
                <a:uLnTx/>
                <a:uFillTx/>
                <a:latin typeface="Calibri Light"/>
                <a:ea typeface="Yu Gothic UI"/>
                <a:cs typeface="Arial" charset="0"/>
              </a:rPr>
              <a:t>P</a:t>
            </a:r>
            <a:r>
              <a:rPr kumimoji="1" lang="en-US" altLang="ja-JP" sz="1050" dirty="0">
                <a:latin typeface="Calibri Light"/>
                <a:ea typeface="Yu Gothic UI"/>
              </a:rPr>
              <a:t>7</a:t>
            </a:r>
            <a:r>
              <a:rPr kumimoji="1" lang="ja-JP" altLang="en-US" sz="1050" b="0" i="0" u="none" strike="noStrike" kern="1200" cap="none" spc="0" normalizeH="0" baseline="0" noProof="0" dirty="0">
                <a:ln>
                  <a:noFill/>
                </a:ln>
                <a:solidFill>
                  <a:prstClr val="black"/>
                </a:solidFill>
                <a:effectLst/>
                <a:uLnTx/>
                <a:uFillTx/>
                <a:latin typeface="Calibri Light"/>
                <a:ea typeface="Yu Gothic UI"/>
                <a:cs typeface="Arial" charset="0"/>
              </a:rPr>
              <a:t>の一部システム。</a:t>
            </a:r>
            <a:endParaRPr kumimoji="1" lang="en-US" altLang="ja-JP" sz="1050" b="0" i="0" u="none" strike="noStrike" kern="1200" cap="none" spc="0" normalizeH="0" baseline="0" noProof="0" dirty="0">
              <a:ln>
                <a:noFill/>
              </a:ln>
              <a:solidFill>
                <a:prstClr val="black"/>
              </a:solidFill>
              <a:effectLst/>
              <a:uLnTx/>
              <a:uFillTx/>
              <a:latin typeface="Calibri Light"/>
              <a:ea typeface="Yu Gothic UI"/>
              <a:cs typeface="Arial" charset="0"/>
            </a:endParaRPr>
          </a:p>
          <a:p>
            <a:pPr marL="171450" marR="0" lvl="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1" lang="ja-JP" altLang="en-US" sz="1050" dirty="0">
                <a:solidFill>
                  <a:prstClr val="black"/>
                </a:solidFill>
                <a:latin typeface="Calibri Light"/>
                <a:ea typeface="Yu Gothic UI"/>
              </a:rPr>
              <a:t>将来的に順次連携することを想定している</a:t>
            </a:r>
            <a:endParaRPr kumimoji="1" lang="en-US" altLang="ja-JP" sz="1050" b="0" i="0" u="none" strike="noStrike" kern="1200" cap="none" spc="0" normalizeH="0" baseline="0" noProof="0" dirty="0">
              <a:ln>
                <a:noFill/>
              </a:ln>
              <a:solidFill>
                <a:prstClr val="black"/>
              </a:solidFill>
              <a:effectLst/>
              <a:uLnTx/>
              <a:uFillTx/>
              <a:latin typeface="Calibri Light"/>
              <a:ea typeface="Yu Gothic UI"/>
              <a:cs typeface="Arial" charset="0"/>
            </a:endParaRPr>
          </a:p>
        </p:txBody>
      </p:sp>
      <p:sp>
        <p:nvSpPr>
          <p:cNvPr id="12" name="テキスト ボックス 11">
            <a:extLst>
              <a:ext uri="{FF2B5EF4-FFF2-40B4-BE49-F238E27FC236}">
                <a16:creationId xmlns:a16="http://schemas.microsoft.com/office/drawing/2014/main" id="{4293D8FA-3FB8-1221-95B2-FB5EB7A835AD}"/>
              </a:ext>
            </a:extLst>
          </p:cNvPr>
          <p:cNvSpPr txBox="1"/>
          <p:nvPr/>
        </p:nvSpPr>
        <p:spPr bwMode="gray">
          <a:xfrm>
            <a:off x="6731725" y="1191375"/>
            <a:ext cx="2890215" cy="184666"/>
          </a:xfrm>
          <a:prstGeom prst="rect">
            <a:avLst/>
          </a:prstGeom>
          <a:solidFill>
            <a:schemeClr val="bg1">
              <a:lumMod val="95000"/>
            </a:schemeClr>
          </a:solidFill>
        </p:spPr>
        <p:txBody>
          <a:bodyPr wrap="none" lIns="0" tIns="0" rIns="0" bIns="0" rtlCol="0">
            <a:spAutoFit/>
          </a:bodyPr>
          <a:lstStyle/>
          <a:p>
            <a:pPr marL="0" marR="0" lvl="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en-US" altLang="ja-JP" sz="1200" b="0" i="0" u="none" strike="noStrike" kern="1200" cap="none" spc="0" normalizeH="0" baseline="0" noProof="0">
                <a:ln>
                  <a:noFill/>
                </a:ln>
                <a:solidFill>
                  <a:prstClr val="black"/>
                </a:solidFill>
                <a:effectLst/>
                <a:uLnTx/>
                <a:uFillTx/>
                <a:latin typeface="Calibri Light"/>
                <a:ea typeface="Yu Gothic UI"/>
                <a:cs typeface="Arial" charset="0"/>
              </a:rPr>
              <a:t>※</a:t>
            </a:r>
            <a:r>
              <a:rPr kumimoji="1" lang="en-US" altLang="ja-JP" sz="1200">
                <a:solidFill>
                  <a:prstClr val="black"/>
                </a:solidFill>
                <a:latin typeface="Calibri Light"/>
                <a:ea typeface="Yu Gothic UI"/>
              </a:rPr>
              <a:t>2 </a:t>
            </a:r>
            <a:r>
              <a:rPr kumimoji="1" lang="ja-JP" altLang="en-US" sz="1200">
                <a:solidFill>
                  <a:prstClr val="black"/>
                </a:solidFill>
                <a:latin typeface="Calibri Light"/>
                <a:ea typeface="Yu Gothic UI"/>
              </a:rPr>
              <a:t>現在、連携を想定する</a:t>
            </a:r>
            <a:r>
              <a:rPr kumimoji="1" lang="ja-JP" altLang="en-US" sz="1200" b="0" i="0" u="none" strike="noStrike" kern="1200" cap="none" spc="0" normalizeH="0" baseline="0" noProof="0">
                <a:ln>
                  <a:noFill/>
                </a:ln>
                <a:solidFill>
                  <a:prstClr val="black"/>
                </a:solidFill>
                <a:effectLst/>
                <a:uLnTx/>
                <a:uFillTx/>
                <a:latin typeface="Calibri Light"/>
                <a:ea typeface="Yu Gothic UI"/>
                <a:cs typeface="Arial" charset="0"/>
              </a:rPr>
              <a:t>システムであり、仮案</a:t>
            </a:r>
          </a:p>
        </p:txBody>
      </p:sp>
    </p:spTree>
    <p:extLst>
      <p:ext uri="{BB962C8B-B14F-4D97-AF65-F5344CB8AC3E}">
        <p14:creationId xmlns:p14="http://schemas.microsoft.com/office/powerpoint/2010/main" val="34479307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C18B6-1A43-D950-4139-F04F9891E910}"/>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168DA82-4FCE-5D58-9CA1-DBB5FD01F20E}"/>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364C183F-3210-A09F-9BC4-7A3E744ED4CE}"/>
              </a:ext>
            </a:extLst>
          </p:cNvPr>
          <p:cNvSpPr>
            <a:spLocks noGrp="1"/>
          </p:cNvSpPr>
          <p:nvPr>
            <p:ph type="sldNum" sz="quarter" idx="11"/>
          </p:nvPr>
        </p:nvSpPr>
        <p:spPr/>
        <p:txBody>
          <a:bodyPr/>
          <a:lstStyle/>
          <a:p>
            <a:fld id="{AA5FCFE5-FE56-4EF1-80A8-07776887C2A1}" type="slidenum">
              <a:rPr lang="ja-JP" altLang="en-US" smtClean="0"/>
              <a:pPr/>
              <a:t>41</a:t>
            </a:fld>
            <a:endParaRPr lang="ja-JP" altLang="en-US"/>
          </a:p>
        </p:txBody>
      </p:sp>
      <p:sp>
        <p:nvSpPr>
          <p:cNvPr id="4" name="テキスト プレースホルダー 3">
            <a:extLst>
              <a:ext uri="{FF2B5EF4-FFF2-40B4-BE49-F238E27FC236}">
                <a16:creationId xmlns:a16="http://schemas.microsoft.com/office/drawing/2014/main" id="{5BFC0A33-0A9A-C727-38AD-029015373D28}"/>
              </a:ext>
            </a:extLst>
          </p:cNvPr>
          <p:cNvSpPr>
            <a:spLocks noGrp="1"/>
          </p:cNvSpPr>
          <p:nvPr>
            <p:ph type="body" sz="quarter" idx="15"/>
          </p:nvPr>
        </p:nvSpPr>
        <p:spPr/>
        <p:txBody>
          <a:bodyPr/>
          <a:lstStyle/>
          <a:p>
            <a:r>
              <a:rPr kumimoji="1" lang="ja-JP" altLang="en-US"/>
              <a:t>システムフロー</a:t>
            </a:r>
          </a:p>
        </p:txBody>
      </p:sp>
      <p:sp>
        <p:nvSpPr>
          <p:cNvPr id="5" name="タイトル 4">
            <a:extLst>
              <a:ext uri="{FF2B5EF4-FFF2-40B4-BE49-F238E27FC236}">
                <a16:creationId xmlns:a16="http://schemas.microsoft.com/office/drawing/2014/main" id="{3446A394-BAB2-299F-E711-7A83ED3A8913}"/>
              </a:ext>
            </a:extLst>
          </p:cNvPr>
          <p:cNvSpPr>
            <a:spLocks noGrp="1"/>
          </p:cNvSpPr>
          <p:nvPr>
            <p:ph type="title"/>
          </p:nvPr>
        </p:nvSpPr>
        <p:spPr>
          <a:xfrm>
            <a:off x="417000" y="187938"/>
            <a:ext cx="9072000" cy="615600"/>
          </a:xfrm>
        </p:spPr>
        <p:txBody>
          <a:bodyPr/>
          <a:lstStyle/>
          <a:p>
            <a:r>
              <a:rPr lang="ja-JP" altLang="en-US"/>
              <a:t>統合型</a:t>
            </a:r>
            <a:r>
              <a:rPr lang="en-US" altLang="ja-JP"/>
              <a:t>GIS</a:t>
            </a:r>
            <a:r>
              <a:rPr kumimoji="1" lang="ja-JP" altLang="en-US"/>
              <a:t>を利用する場合は業務システムから呼び出し、直接統合型</a:t>
            </a:r>
            <a:r>
              <a:rPr kumimoji="1" lang="en-US" altLang="ja-JP"/>
              <a:t>GIS</a:t>
            </a:r>
            <a:r>
              <a:rPr kumimoji="1" lang="ja-JP" altLang="en-US"/>
              <a:t>に書き込む。統合型</a:t>
            </a:r>
            <a:r>
              <a:rPr kumimoji="1" lang="en-US" altLang="ja-JP"/>
              <a:t>GIS</a:t>
            </a:r>
            <a:r>
              <a:rPr kumimoji="1" lang="ja-JP" altLang="en-US"/>
              <a:t>からユニーク</a:t>
            </a:r>
            <a:r>
              <a:rPr kumimoji="1" lang="en-US" altLang="ja-JP"/>
              <a:t>ID</a:t>
            </a:r>
            <a:r>
              <a:rPr lang="ja-JP" altLang="en-US"/>
              <a:t>を業務システムへ連携し、属性情報をユニーク</a:t>
            </a:r>
            <a:r>
              <a:rPr lang="en-US" altLang="ja-JP"/>
              <a:t>ID</a:t>
            </a:r>
            <a:r>
              <a:rPr lang="ja-JP" altLang="en-US"/>
              <a:t>に紐づけて管理する。</a:t>
            </a:r>
            <a:endParaRPr kumimoji="1" lang="ja-JP" altLang="en-US"/>
          </a:p>
        </p:txBody>
      </p:sp>
      <p:grpSp>
        <p:nvGrpSpPr>
          <p:cNvPr id="21" name="グループ化 20">
            <a:extLst>
              <a:ext uri="{FF2B5EF4-FFF2-40B4-BE49-F238E27FC236}">
                <a16:creationId xmlns:a16="http://schemas.microsoft.com/office/drawing/2014/main" id="{5A6B70D7-B07B-DFB2-64B7-F93A88EDA921}"/>
              </a:ext>
            </a:extLst>
          </p:cNvPr>
          <p:cNvGrpSpPr/>
          <p:nvPr/>
        </p:nvGrpSpPr>
        <p:grpSpPr>
          <a:xfrm>
            <a:off x="888394" y="1594411"/>
            <a:ext cx="8129213" cy="4869427"/>
            <a:chOff x="580611" y="1594411"/>
            <a:chExt cx="8681799" cy="4869427"/>
          </a:xfrm>
        </p:grpSpPr>
        <p:sp>
          <p:nvSpPr>
            <p:cNvPr id="6" name="正方形/長方形 5">
              <a:extLst>
                <a:ext uri="{FF2B5EF4-FFF2-40B4-BE49-F238E27FC236}">
                  <a16:creationId xmlns:a16="http://schemas.microsoft.com/office/drawing/2014/main" id="{CCD050DF-EC41-4132-2E6C-41A77C88E717}"/>
                </a:ext>
              </a:extLst>
            </p:cNvPr>
            <p:cNvSpPr/>
            <p:nvPr/>
          </p:nvSpPr>
          <p:spPr bwMode="gray">
            <a:xfrm>
              <a:off x="580611" y="1594411"/>
              <a:ext cx="2300737" cy="405427"/>
            </a:xfrm>
            <a:prstGeom prst="rect">
              <a:avLst/>
            </a:prstGeom>
            <a:solidFill>
              <a:schemeClr val="accent1">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申請システム・許可システム</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（業務システム）</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7" name="正方形/長方形 6">
              <a:extLst>
                <a:ext uri="{FF2B5EF4-FFF2-40B4-BE49-F238E27FC236}">
                  <a16:creationId xmlns:a16="http://schemas.microsoft.com/office/drawing/2014/main" id="{A21A0874-988B-01F7-CE84-7B8825B75C9D}"/>
                </a:ext>
              </a:extLst>
            </p:cNvPr>
            <p:cNvSpPr/>
            <p:nvPr/>
          </p:nvSpPr>
          <p:spPr bwMode="gray">
            <a:xfrm>
              <a:off x="3771142" y="1594411"/>
              <a:ext cx="2300737" cy="405427"/>
            </a:xfrm>
            <a:prstGeom prst="rect">
              <a:avLst/>
            </a:prstGeom>
            <a:solidFill>
              <a:schemeClr val="accent1">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共通</a:t>
              </a:r>
              <a:r>
                <a:rPr kumimoji="1" lang="en-US" altLang="ja-JP" sz="1200" b="0" i="0" u="none" strike="noStrike" kern="1200" cap="none" spc="0" normalizeH="0" baseline="0" noProof="0">
                  <a:ln>
                    <a:noFill/>
                  </a:ln>
                  <a:solidFill>
                    <a:prstClr val="black"/>
                  </a:solidFill>
                  <a:effectLst/>
                  <a:uLnTx/>
                  <a:uFillTx/>
                  <a:latin typeface="+mn-lt"/>
                  <a:ea typeface="+mn-ea"/>
                  <a:cs typeface="+mn-cs"/>
                </a:rPr>
                <a:t>DB</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8" name="正方形/長方形 7">
              <a:extLst>
                <a:ext uri="{FF2B5EF4-FFF2-40B4-BE49-F238E27FC236}">
                  <a16:creationId xmlns:a16="http://schemas.microsoft.com/office/drawing/2014/main" id="{37E80FE9-CCBF-6B0C-3352-58B36BD130EC}"/>
                </a:ext>
              </a:extLst>
            </p:cNvPr>
            <p:cNvSpPr/>
            <p:nvPr/>
          </p:nvSpPr>
          <p:spPr bwMode="gray">
            <a:xfrm>
              <a:off x="6961673" y="1594411"/>
              <a:ext cx="2300737" cy="405427"/>
            </a:xfrm>
            <a:prstGeom prst="rect">
              <a:avLst/>
            </a:prstGeom>
            <a:solidFill>
              <a:schemeClr val="accent1">
                <a:lumMod val="60000"/>
                <a:lumOff val="40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統合型</a:t>
              </a:r>
              <a:r>
                <a:rPr kumimoji="1" lang="en-US" altLang="ja-JP" sz="1200" b="0" i="0" u="none" strike="noStrike" kern="1200" cap="none" spc="0" normalizeH="0" baseline="0" noProof="0">
                  <a:ln>
                    <a:noFill/>
                  </a:ln>
                  <a:solidFill>
                    <a:prstClr val="black"/>
                  </a:solidFill>
                  <a:effectLst/>
                  <a:uLnTx/>
                  <a:uFillTx/>
                  <a:latin typeface="+mn-lt"/>
                  <a:ea typeface="+mn-ea"/>
                  <a:cs typeface="+mn-cs"/>
                </a:rPr>
                <a:t>GIS</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cxnSp>
          <p:nvCxnSpPr>
            <p:cNvPr id="13" name="直線コネクタ 12">
              <a:extLst>
                <a:ext uri="{FF2B5EF4-FFF2-40B4-BE49-F238E27FC236}">
                  <a16:creationId xmlns:a16="http://schemas.microsoft.com/office/drawing/2014/main" id="{8C70F405-D3C6-BB12-B984-A53BB29E1C73}"/>
                </a:ext>
              </a:extLst>
            </p:cNvPr>
            <p:cNvCxnSpPr>
              <a:cxnSpLocks/>
              <a:stCxn id="6" idx="2"/>
            </p:cNvCxnSpPr>
            <p:nvPr/>
          </p:nvCxnSpPr>
          <p:spPr bwMode="gray">
            <a:xfrm>
              <a:off x="1730980" y="1999837"/>
              <a:ext cx="0" cy="44640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77F0B4E-1071-50D1-D055-F6D41A1A21FA}"/>
                </a:ext>
              </a:extLst>
            </p:cNvPr>
            <p:cNvCxnSpPr>
              <a:cxnSpLocks/>
              <a:stCxn id="7" idx="2"/>
            </p:cNvCxnSpPr>
            <p:nvPr/>
          </p:nvCxnSpPr>
          <p:spPr bwMode="gray">
            <a:xfrm>
              <a:off x="4921511" y="1999837"/>
              <a:ext cx="0" cy="44640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5E595A09-60F8-DC1F-2949-6F6E9255BF8C}"/>
                </a:ext>
              </a:extLst>
            </p:cNvPr>
            <p:cNvCxnSpPr>
              <a:cxnSpLocks/>
              <a:stCxn id="8" idx="2"/>
            </p:cNvCxnSpPr>
            <p:nvPr/>
          </p:nvCxnSpPr>
          <p:spPr bwMode="gray">
            <a:xfrm>
              <a:off x="8112043" y="1999838"/>
              <a:ext cx="0" cy="44640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爆発: 8 pt 22">
            <a:extLst>
              <a:ext uri="{FF2B5EF4-FFF2-40B4-BE49-F238E27FC236}">
                <a16:creationId xmlns:a16="http://schemas.microsoft.com/office/drawing/2014/main" id="{4CF777E6-F135-4DBC-C5E9-3C338A7CE326}"/>
              </a:ext>
            </a:extLst>
          </p:cNvPr>
          <p:cNvSpPr/>
          <p:nvPr/>
        </p:nvSpPr>
        <p:spPr bwMode="gray">
          <a:xfrm>
            <a:off x="1363734" y="2176411"/>
            <a:ext cx="1203610" cy="567416"/>
          </a:xfrm>
          <a:prstGeom prst="irregularSeal1">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6" name="正方形/長方形 25">
            <a:extLst>
              <a:ext uri="{FF2B5EF4-FFF2-40B4-BE49-F238E27FC236}">
                <a16:creationId xmlns:a16="http://schemas.microsoft.com/office/drawing/2014/main" id="{09C921F7-01A7-E236-6519-1630B2D121DE}"/>
              </a:ext>
            </a:extLst>
          </p:cNvPr>
          <p:cNvSpPr/>
          <p:nvPr/>
        </p:nvSpPr>
        <p:spPr bwMode="gray">
          <a:xfrm>
            <a:off x="892547" y="2239550"/>
            <a:ext cx="2154298" cy="405427"/>
          </a:xfrm>
          <a:prstGeom prst="rect">
            <a:avLst/>
          </a:prstGeom>
          <a:no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イベント発生</a:t>
            </a:r>
          </a:p>
        </p:txBody>
      </p:sp>
      <p:sp>
        <p:nvSpPr>
          <p:cNvPr id="28" name="正方形/長方形 27">
            <a:extLst>
              <a:ext uri="{FF2B5EF4-FFF2-40B4-BE49-F238E27FC236}">
                <a16:creationId xmlns:a16="http://schemas.microsoft.com/office/drawing/2014/main" id="{2D4CF85C-49E1-12E6-07EB-49709AB5C786}"/>
              </a:ext>
            </a:extLst>
          </p:cNvPr>
          <p:cNvSpPr/>
          <p:nvPr/>
        </p:nvSpPr>
        <p:spPr bwMode="gray">
          <a:xfrm>
            <a:off x="892547" y="2882101"/>
            <a:ext cx="2154298" cy="405427"/>
          </a:xfrm>
          <a:prstGeom prst="rect">
            <a:avLst/>
          </a:prstGeom>
          <a:solidFill>
            <a:schemeClr val="accent1">
              <a:lumMod val="20000"/>
              <a:lumOff val="80000"/>
            </a:schemeClr>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地図呼び出し</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29" name="正方形/長方形 28">
            <a:extLst>
              <a:ext uri="{FF2B5EF4-FFF2-40B4-BE49-F238E27FC236}">
                <a16:creationId xmlns:a16="http://schemas.microsoft.com/office/drawing/2014/main" id="{76A74252-A73B-EA93-CEA3-F94DB697F08C}"/>
              </a:ext>
            </a:extLst>
          </p:cNvPr>
          <p:cNvSpPr/>
          <p:nvPr/>
        </p:nvSpPr>
        <p:spPr bwMode="gray">
          <a:xfrm>
            <a:off x="6858829" y="2877281"/>
            <a:ext cx="2154298" cy="405427"/>
          </a:xfrm>
          <a:prstGeom prst="rect">
            <a:avLst/>
          </a:prstGeom>
          <a:solidFill>
            <a:schemeClr val="accent1">
              <a:lumMod val="20000"/>
              <a:lumOff val="80000"/>
            </a:schemeClr>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位置情報、属性など記載</a:t>
            </a:r>
          </a:p>
        </p:txBody>
      </p:sp>
      <p:sp>
        <p:nvSpPr>
          <p:cNvPr id="30" name="正方形/長方形 29">
            <a:extLst>
              <a:ext uri="{FF2B5EF4-FFF2-40B4-BE49-F238E27FC236}">
                <a16:creationId xmlns:a16="http://schemas.microsoft.com/office/drawing/2014/main" id="{1DD8456B-3C6B-708B-632A-05AE7B8DE4E2}"/>
              </a:ext>
            </a:extLst>
          </p:cNvPr>
          <p:cNvSpPr/>
          <p:nvPr/>
        </p:nvSpPr>
        <p:spPr bwMode="gray">
          <a:xfrm>
            <a:off x="3882881" y="4042523"/>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データ送付</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（許可情報（属性情報））</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31" name="正方形/長方形 30">
            <a:extLst>
              <a:ext uri="{FF2B5EF4-FFF2-40B4-BE49-F238E27FC236}">
                <a16:creationId xmlns:a16="http://schemas.microsoft.com/office/drawing/2014/main" id="{F6A9D3D5-23FC-6A29-7C2E-CDB7BBB9022A}"/>
              </a:ext>
            </a:extLst>
          </p:cNvPr>
          <p:cNvSpPr/>
          <p:nvPr/>
        </p:nvSpPr>
        <p:spPr bwMode="gray">
          <a:xfrm>
            <a:off x="6854679" y="4042523"/>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データ受領・蓄積</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（属性情報を更新）</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32" name="正方形/長方形 31">
            <a:extLst>
              <a:ext uri="{FF2B5EF4-FFF2-40B4-BE49-F238E27FC236}">
                <a16:creationId xmlns:a16="http://schemas.microsoft.com/office/drawing/2014/main" id="{BF38BD9F-606D-4CE7-55E6-AF6CD003D9A9}"/>
              </a:ext>
            </a:extLst>
          </p:cNvPr>
          <p:cNvSpPr/>
          <p:nvPr/>
        </p:nvSpPr>
        <p:spPr bwMode="gray">
          <a:xfrm>
            <a:off x="892547" y="4634289"/>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統合型</a:t>
            </a:r>
            <a:r>
              <a:rPr kumimoji="1" lang="en-US" altLang="ja-JP" sz="1200" b="0" i="0" u="none" strike="noStrike" kern="1200" cap="none" spc="0" normalizeH="0" baseline="0" noProof="0">
                <a:ln>
                  <a:noFill/>
                </a:ln>
                <a:solidFill>
                  <a:prstClr val="black"/>
                </a:solidFill>
                <a:effectLst/>
                <a:uLnTx/>
                <a:uFillTx/>
                <a:latin typeface="+mn-lt"/>
                <a:ea typeface="+mn-ea"/>
                <a:cs typeface="+mn-cs"/>
              </a:rPr>
              <a:t>GIS</a:t>
            </a:r>
            <a:r>
              <a:rPr kumimoji="1" lang="ja-JP" altLang="en-US" sz="1200" b="0" i="0" u="none" strike="noStrike" kern="1200" cap="none" spc="0" normalizeH="0" baseline="0" noProof="0">
                <a:ln>
                  <a:noFill/>
                </a:ln>
                <a:solidFill>
                  <a:prstClr val="black"/>
                </a:solidFill>
                <a:effectLst/>
                <a:uLnTx/>
                <a:uFillTx/>
                <a:latin typeface="+mn-lt"/>
                <a:ea typeface="+mn-ea"/>
                <a:cs typeface="+mn-cs"/>
              </a:rPr>
              <a:t>参照</a:t>
            </a:r>
          </a:p>
        </p:txBody>
      </p:sp>
      <p:sp>
        <p:nvSpPr>
          <p:cNvPr id="33" name="正方形/長方形 32">
            <a:extLst>
              <a:ext uri="{FF2B5EF4-FFF2-40B4-BE49-F238E27FC236}">
                <a16:creationId xmlns:a16="http://schemas.microsoft.com/office/drawing/2014/main" id="{5559A2FB-7018-A7F4-E195-22A81CDB7014}"/>
              </a:ext>
            </a:extLst>
          </p:cNvPr>
          <p:cNvSpPr/>
          <p:nvPr/>
        </p:nvSpPr>
        <p:spPr bwMode="gray">
          <a:xfrm>
            <a:off x="6873218" y="4634289"/>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位置情報・属性情報表示</a:t>
            </a:r>
          </a:p>
        </p:txBody>
      </p:sp>
      <p:sp>
        <p:nvSpPr>
          <p:cNvPr id="34" name="爆発: 8 pt 33">
            <a:extLst>
              <a:ext uri="{FF2B5EF4-FFF2-40B4-BE49-F238E27FC236}">
                <a16:creationId xmlns:a16="http://schemas.microsoft.com/office/drawing/2014/main" id="{497616FB-224D-EBD4-AC86-AC666A6349D9}"/>
              </a:ext>
            </a:extLst>
          </p:cNvPr>
          <p:cNvSpPr/>
          <p:nvPr/>
        </p:nvSpPr>
        <p:spPr bwMode="gray">
          <a:xfrm>
            <a:off x="892547" y="5174897"/>
            <a:ext cx="2154298" cy="405427"/>
          </a:xfrm>
          <a:prstGeom prst="irregularSeal1">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詳細情報参照</a:t>
            </a:r>
          </a:p>
        </p:txBody>
      </p:sp>
      <p:sp>
        <p:nvSpPr>
          <p:cNvPr id="36" name="正方形/長方形 35">
            <a:extLst>
              <a:ext uri="{FF2B5EF4-FFF2-40B4-BE49-F238E27FC236}">
                <a16:creationId xmlns:a16="http://schemas.microsoft.com/office/drawing/2014/main" id="{3695B375-4E3A-5DBB-1E0E-3FC2747FD630}"/>
              </a:ext>
            </a:extLst>
          </p:cNvPr>
          <p:cNvSpPr/>
          <p:nvPr/>
        </p:nvSpPr>
        <p:spPr bwMode="gray">
          <a:xfrm>
            <a:off x="6873218" y="5174897"/>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画面呼び出し</a:t>
            </a:r>
            <a:endParaRPr kumimoji="1" lang="en-US" altLang="ja-JP" sz="120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（ユニーク</a:t>
            </a:r>
            <a:r>
              <a:rPr kumimoji="1" lang="en-US" altLang="ja-JP" sz="1200" b="0" i="0" u="none" strike="noStrike" kern="1200" cap="none" spc="0" normalizeH="0" baseline="0" noProof="0">
                <a:ln>
                  <a:noFill/>
                </a:ln>
                <a:solidFill>
                  <a:prstClr val="black"/>
                </a:solidFill>
                <a:effectLst/>
                <a:uLnTx/>
                <a:uFillTx/>
                <a:latin typeface="+mn-lt"/>
                <a:ea typeface="+mn-ea"/>
                <a:cs typeface="+mn-cs"/>
              </a:rPr>
              <a:t>ID</a:t>
            </a:r>
            <a:r>
              <a:rPr kumimoji="1" lang="ja-JP" altLang="en-US" sz="1200" b="0" i="0" u="none" strike="noStrike" kern="1200" cap="none" spc="0" normalizeH="0" baseline="0" noProof="0">
                <a:ln>
                  <a:noFill/>
                </a:ln>
                <a:solidFill>
                  <a:prstClr val="black"/>
                </a:solidFill>
                <a:effectLst/>
                <a:uLnTx/>
                <a:uFillTx/>
                <a:latin typeface="+mn-lt"/>
                <a:ea typeface="+mn-ea"/>
                <a:cs typeface="+mn-cs"/>
              </a:rPr>
              <a:t>を渡す）</a:t>
            </a:r>
          </a:p>
        </p:txBody>
      </p:sp>
      <p:sp>
        <p:nvSpPr>
          <p:cNvPr id="38" name="正方形/長方形 37">
            <a:extLst>
              <a:ext uri="{FF2B5EF4-FFF2-40B4-BE49-F238E27FC236}">
                <a16:creationId xmlns:a16="http://schemas.microsoft.com/office/drawing/2014/main" id="{2F3C70BD-EFFB-E40C-2F14-B13409D7563F}"/>
              </a:ext>
            </a:extLst>
          </p:cNvPr>
          <p:cNvSpPr/>
          <p:nvPr/>
        </p:nvSpPr>
        <p:spPr bwMode="gray">
          <a:xfrm>
            <a:off x="3868824" y="5668655"/>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画面を表示</a:t>
            </a:r>
            <a:endParaRPr kumimoji="1" lang="en-US" altLang="ja-JP" sz="120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（詳細</a:t>
            </a:r>
            <a:r>
              <a:rPr kumimoji="1" lang="ja-JP" altLang="en-US" sz="1200">
                <a:solidFill>
                  <a:prstClr val="black"/>
                </a:solidFill>
                <a:latin typeface="+mn-lt"/>
                <a:cs typeface="+mn-cs"/>
              </a:rPr>
              <a:t>データ）</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39" name="爆発: 8 pt 38">
            <a:extLst>
              <a:ext uri="{FF2B5EF4-FFF2-40B4-BE49-F238E27FC236}">
                <a16:creationId xmlns:a16="http://schemas.microsoft.com/office/drawing/2014/main" id="{DECAD550-82B8-CEEB-0FD2-A4C55A11549A}"/>
              </a:ext>
            </a:extLst>
          </p:cNvPr>
          <p:cNvSpPr/>
          <p:nvPr/>
        </p:nvSpPr>
        <p:spPr bwMode="gray">
          <a:xfrm>
            <a:off x="892547" y="6164728"/>
            <a:ext cx="2154298" cy="405427"/>
          </a:xfrm>
          <a:prstGeom prst="irregularSeal1">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一部データ参照</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（公園情報など）</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40" name="正方形/長方形 39">
            <a:extLst>
              <a:ext uri="{FF2B5EF4-FFF2-40B4-BE49-F238E27FC236}">
                <a16:creationId xmlns:a16="http://schemas.microsoft.com/office/drawing/2014/main" id="{3BF90263-B4C9-9DEE-264E-EAFDA16A7A03}"/>
              </a:ext>
            </a:extLst>
          </p:cNvPr>
          <p:cNvSpPr/>
          <p:nvPr/>
        </p:nvSpPr>
        <p:spPr bwMode="gray">
          <a:xfrm>
            <a:off x="3858169" y="6164728"/>
            <a:ext cx="2154298" cy="405427"/>
          </a:xfrm>
          <a:prstGeom prst="rect">
            <a:avLst/>
          </a:prstGeom>
          <a:solidFill>
            <a:schemeClr val="bg1"/>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データ提供</a:t>
            </a:r>
          </a:p>
        </p:txBody>
      </p:sp>
      <p:cxnSp>
        <p:nvCxnSpPr>
          <p:cNvPr id="44" name="直線矢印コネクタ 43">
            <a:extLst>
              <a:ext uri="{FF2B5EF4-FFF2-40B4-BE49-F238E27FC236}">
                <a16:creationId xmlns:a16="http://schemas.microsoft.com/office/drawing/2014/main" id="{AAC2F9B9-9645-01B6-9BFB-2DF5FCAA7B80}"/>
              </a:ext>
            </a:extLst>
          </p:cNvPr>
          <p:cNvCxnSpPr>
            <a:cxnSpLocks/>
            <a:stCxn id="9" idx="1"/>
            <a:endCxn id="11" idx="3"/>
          </p:cNvCxnSpPr>
          <p:nvPr/>
        </p:nvCxnSpPr>
        <p:spPr bwMode="gray">
          <a:xfrm flipH="1">
            <a:off x="3046845" y="3676765"/>
            <a:ext cx="381198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CECEBEDA-EB15-1B5A-4DCE-16F949C0FC33}"/>
              </a:ext>
            </a:extLst>
          </p:cNvPr>
          <p:cNvCxnSpPr>
            <a:cxnSpLocks/>
            <a:stCxn id="30" idx="3"/>
            <a:endCxn id="31" idx="1"/>
          </p:cNvCxnSpPr>
          <p:nvPr/>
        </p:nvCxnSpPr>
        <p:spPr bwMode="gray">
          <a:xfrm>
            <a:off x="6037179" y="4245237"/>
            <a:ext cx="817500"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D8F9C9C9-42E9-332D-CE88-573F2D5FA3BE}"/>
              </a:ext>
            </a:extLst>
          </p:cNvPr>
          <p:cNvCxnSpPr>
            <a:cxnSpLocks/>
            <a:stCxn id="32" idx="3"/>
            <a:endCxn id="33" idx="1"/>
          </p:cNvCxnSpPr>
          <p:nvPr/>
        </p:nvCxnSpPr>
        <p:spPr bwMode="gray">
          <a:xfrm>
            <a:off x="3046845" y="4837003"/>
            <a:ext cx="3826373"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A3517B70-FA48-6211-59A0-8B0945F4F4C0}"/>
              </a:ext>
            </a:extLst>
          </p:cNvPr>
          <p:cNvCxnSpPr>
            <a:cxnSpLocks/>
            <a:endCxn id="36" idx="1"/>
          </p:cNvCxnSpPr>
          <p:nvPr/>
        </p:nvCxnSpPr>
        <p:spPr bwMode="gray">
          <a:xfrm>
            <a:off x="3046845" y="5377611"/>
            <a:ext cx="3826373"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73EF025F-C144-AEC3-A397-2EFAA2BEAB68}"/>
              </a:ext>
            </a:extLst>
          </p:cNvPr>
          <p:cNvCxnSpPr>
            <a:cxnSpLocks/>
          </p:cNvCxnSpPr>
          <p:nvPr/>
        </p:nvCxnSpPr>
        <p:spPr bwMode="gray">
          <a:xfrm rot="5400000">
            <a:off x="6750093" y="4832836"/>
            <a:ext cx="312669" cy="1752041"/>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4A802445-9F09-D1E7-C6D5-2E710AB446DD}"/>
              </a:ext>
            </a:extLst>
          </p:cNvPr>
          <p:cNvCxnSpPr>
            <a:cxnSpLocks/>
            <a:stCxn id="40" idx="1"/>
          </p:cNvCxnSpPr>
          <p:nvPr/>
        </p:nvCxnSpPr>
        <p:spPr bwMode="gray">
          <a:xfrm flipH="1">
            <a:off x="3046845" y="6367442"/>
            <a:ext cx="81132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2236DF9E-6849-CE0B-93B3-58D3C9B1334C}"/>
              </a:ext>
            </a:extLst>
          </p:cNvPr>
          <p:cNvSpPr/>
          <p:nvPr/>
        </p:nvSpPr>
        <p:spPr bwMode="gray">
          <a:xfrm>
            <a:off x="6858829" y="3474051"/>
            <a:ext cx="2154298" cy="405427"/>
          </a:xfrm>
          <a:prstGeom prst="rect">
            <a:avLst/>
          </a:prstGeom>
          <a:solidFill>
            <a:schemeClr val="accent1">
              <a:lumMod val="20000"/>
              <a:lumOff val="80000"/>
            </a:schemeClr>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ユニーク</a:t>
            </a:r>
            <a:r>
              <a:rPr kumimoji="1" lang="en-US" altLang="ja-JP" sz="1200" b="0" i="0" u="none" strike="noStrike" kern="1200" cap="none" spc="0" normalizeH="0" baseline="0" noProof="0">
                <a:ln>
                  <a:noFill/>
                </a:ln>
                <a:solidFill>
                  <a:prstClr val="black"/>
                </a:solidFill>
                <a:effectLst/>
                <a:uLnTx/>
                <a:uFillTx/>
                <a:latin typeface="+mn-lt"/>
                <a:ea typeface="+mn-ea"/>
                <a:cs typeface="+mn-cs"/>
              </a:rPr>
              <a:t>ID</a:t>
            </a:r>
            <a:r>
              <a:rPr kumimoji="1" lang="ja-JP" altLang="en-US" sz="1200" b="0" i="0" u="none" strike="noStrike" kern="1200" cap="none" spc="0" normalizeH="0" baseline="0" noProof="0">
                <a:ln>
                  <a:noFill/>
                </a:ln>
                <a:solidFill>
                  <a:prstClr val="black"/>
                </a:solidFill>
                <a:effectLst/>
                <a:uLnTx/>
                <a:uFillTx/>
                <a:latin typeface="+mn-lt"/>
                <a:ea typeface="+mn-ea"/>
                <a:cs typeface="+mn-cs"/>
              </a:rPr>
              <a:t>引き渡し</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algn="ctr" defTabSz="990564" fontAlgn="auto">
              <a:spcBef>
                <a:spcPts val="0"/>
              </a:spcBef>
              <a:spcAft>
                <a:spcPts val="0"/>
              </a:spcAft>
              <a:buSzPct val="100000"/>
            </a:pPr>
            <a:r>
              <a:rPr kumimoji="1" lang="ja-JP" altLang="en-US" sz="1200">
                <a:solidFill>
                  <a:prstClr val="black"/>
                </a:solidFill>
              </a:rPr>
              <a:t>位置情報、属性を渡す</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sp>
        <p:nvSpPr>
          <p:cNvPr id="11" name="正方形/長方形 10">
            <a:extLst>
              <a:ext uri="{FF2B5EF4-FFF2-40B4-BE49-F238E27FC236}">
                <a16:creationId xmlns:a16="http://schemas.microsoft.com/office/drawing/2014/main" id="{0DEE413A-E005-64FF-EC3D-BE33C229F31A}"/>
              </a:ext>
            </a:extLst>
          </p:cNvPr>
          <p:cNvSpPr/>
          <p:nvPr/>
        </p:nvSpPr>
        <p:spPr bwMode="gray">
          <a:xfrm>
            <a:off x="892547" y="3474051"/>
            <a:ext cx="2154298" cy="405427"/>
          </a:xfrm>
          <a:prstGeom prst="rect">
            <a:avLst/>
          </a:prstGeom>
          <a:solidFill>
            <a:schemeClr val="accent1">
              <a:lumMod val="20000"/>
              <a:lumOff val="80000"/>
            </a:schemeClr>
          </a:solidFill>
          <a:ln w="12700" algn="ctr">
            <a:solidFill>
              <a:schemeClr val="bg1">
                <a:lumMod val="7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属性情報をはじめ</a:t>
            </a:r>
            <a:endParaRPr kumimoji="1" lang="en-US" altLang="ja-JP" sz="120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a:solidFill>
                  <a:prstClr val="black"/>
                </a:solidFill>
                <a:latin typeface="+mn-lt"/>
                <a:cs typeface="+mn-cs"/>
              </a:rPr>
              <a:t>申請内容・許可情報を登録</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p:txBody>
      </p:sp>
      <p:cxnSp>
        <p:nvCxnSpPr>
          <p:cNvPr id="12" name="直線矢印コネクタ 11">
            <a:extLst>
              <a:ext uri="{FF2B5EF4-FFF2-40B4-BE49-F238E27FC236}">
                <a16:creationId xmlns:a16="http://schemas.microsoft.com/office/drawing/2014/main" id="{82E60FC3-72A1-F1D8-4CD8-F9D5FABDFCC4}"/>
              </a:ext>
            </a:extLst>
          </p:cNvPr>
          <p:cNvCxnSpPr>
            <a:cxnSpLocks/>
            <a:stCxn id="28" idx="3"/>
            <a:endCxn id="29" idx="1"/>
          </p:cNvCxnSpPr>
          <p:nvPr/>
        </p:nvCxnSpPr>
        <p:spPr bwMode="gray">
          <a:xfrm flipV="1">
            <a:off x="3046845" y="3079995"/>
            <a:ext cx="3811984" cy="482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3A9FA9DC-EB0A-C895-4036-DB07A69031B4}"/>
              </a:ext>
            </a:extLst>
          </p:cNvPr>
          <p:cNvCxnSpPr>
            <a:cxnSpLocks/>
            <a:stCxn id="11" idx="2"/>
            <a:endCxn id="30" idx="1"/>
          </p:cNvCxnSpPr>
          <p:nvPr/>
        </p:nvCxnSpPr>
        <p:spPr bwMode="gray">
          <a:xfrm rot="16200000" flipH="1">
            <a:off x="2743409" y="3105764"/>
            <a:ext cx="365759" cy="1913185"/>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3" name="楕円 42">
            <a:extLst>
              <a:ext uri="{FF2B5EF4-FFF2-40B4-BE49-F238E27FC236}">
                <a16:creationId xmlns:a16="http://schemas.microsoft.com/office/drawing/2014/main" id="{2D88F8E9-2369-C923-E515-0EE599A4A79C}"/>
              </a:ext>
            </a:extLst>
          </p:cNvPr>
          <p:cNvSpPr/>
          <p:nvPr/>
        </p:nvSpPr>
        <p:spPr bwMode="gray">
          <a:xfrm>
            <a:off x="6719309" y="3312357"/>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solidFill>
                <a:effectLst/>
                <a:uLnTx/>
                <a:uFillTx/>
                <a:latin typeface="+mn-lt"/>
                <a:ea typeface="+mn-ea"/>
                <a:cs typeface="+mn-cs"/>
              </a:rPr>
              <a:t>API</a:t>
            </a:r>
            <a:endParaRPr kumimoji="1" lang="ja-JP"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46" name="楕円 45">
            <a:extLst>
              <a:ext uri="{FF2B5EF4-FFF2-40B4-BE49-F238E27FC236}">
                <a16:creationId xmlns:a16="http://schemas.microsoft.com/office/drawing/2014/main" id="{150D226F-7F39-FCC9-D528-D8575B4C0B4F}"/>
              </a:ext>
            </a:extLst>
          </p:cNvPr>
          <p:cNvSpPr/>
          <p:nvPr/>
        </p:nvSpPr>
        <p:spPr bwMode="gray">
          <a:xfrm>
            <a:off x="2970878" y="3312357"/>
            <a:ext cx="288000" cy="288000"/>
          </a:xfrm>
          <a:prstGeom prst="ellipse">
            <a:avLst/>
          </a:prstGeom>
          <a:solidFill>
            <a:srgbClr val="002060"/>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0" i="0" u="none" strike="noStrike" kern="1200" cap="none" spc="0" normalizeH="0" baseline="0" noProof="0">
                <a:ln>
                  <a:noFill/>
                </a:ln>
                <a:solidFill>
                  <a:schemeClr val="bg1"/>
                </a:solidFill>
                <a:effectLst/>
                <a:uLnTx/>
                <a:uFillTx/>
                <a:latin typeface="+mn-lt"/>
                <a:ea typeface="+mn-ea"/>
                <a:cs typeface="+mn-cs"/>
              </a:rPr>
              <a:t>API</a:t>
            </a:r>
            <a:endParaRPr kumimoji="1" lang="ja-JP"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15" name="爆発: 8 pt 14">
            <a:extLst>
              <a:ext uri="{FF2B5EF4-FFF2-40B4-BE49-F238E27FC236}">
                <a16:creationId xmlns:a16="http://schemas.microsoft.com/office/drawing/2014/main" id="{879A5471-6E3C-C1DA-8752-312F1390B91D}"/>
              </a:ext>
            </a:extLst>
          </p:cNvPr>
          <p:cNvSpPr/>
          <p:nvPr/>
        </p:nvSpPr>
        <p:spPr bwMode="gray">
          <a:xfrm>
            <a:off x="8194058" y="889297"/>
            <a:ext cx="1203610" cy="567416"/>
          </a:xfrm>
          <a:prstGeom prst="irregularSeal1">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0" i="0" u="none" strike="noStrike" kern="1200" cap="none" spc="0" normalizeH="0" baseline="0" noProof="0">
                <a:ln>
                  <a:noFill/>
                </a:ln>
                <a:solidFill>
                  <a:prstClr val="black"/>
                </a:solidFill>
                <a:effectLst/>
                <a:uLnTx/>
                <a:uFillTx/>
                <a:latin typeface="+mn-lt"/>
                <a:ea typeface="+mn-ea"/>
                <a:cs typeface="+mn-cs"/>
              </a:rPr>
              <a:t>システム外</a:t>
            </a:r>
          </a:p>
        </p:txBody>
      </p:sp>
      <p:sp>
        <p:nvSpPr>
          <p:cNvPr id="16" name="テキスト ボックス 15">
            <a:extLst>
              <a:ext uri="{FF2B5EF4-FFF2-40B4-BE49-F238E27FC236}">
                <a16:creationId xmlns:a16="http://schemas.microsoft.com/office/drawing/2014/main" id="{41E07F04-D0ED-45B1-1447-253481D182E9}"/>
              </a:ext>
            </a:extLst>
          </p:cNvPr>
          <p:cNvSpPr txBox="1"/>
          <p:nvPr/>
        </p:nvSpPr>
        <p:spPr bwMode="gray">
          <a:xfrm>
            <a:off x="7521178" y="1090048"/>
            <a:ext cx="629227" cy="253916"/>
          </a:xfrm>
          <a:prstGeom prst="rect">
            <a:avLst/>
          </a:prstGeom>
          <a:noFill/>
        </p:spPr>
        <p:txBody>
          <a:bodyPr wrap="square">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050" b="0" i="0" u="none" strike="noStrike" kern="1200" cap="none" spc="0" normalizeH="0" baseline="0" noProof="0">
                <a:ln>
                  <a:noFill/>
                </a:ln>
                <a:solidFill>
                  <a:prstClr val="black"/>
                </a:solidFill>
                <a:effectLst/>
                <a:uLnTx/>
                <a:uFillTx/>
                <a:latin typeface="+mn-lt"/>
                <a:ea typeface="+mn-ea"/>
                <a:cs typeface="+mn-cs"/>
              </a:rPr>
              <a:t>【</a:t>
            </a:r>
            <a:r>
              <a:rPr kumimoji="1" lang="ja-JP" altLang="en-US" sz="1050" b="0" i="0" u="none" strike="noStrike" kern="1200" cap="none" spc="0" normalizeH="0" baseline="0" noProof="0">
                <a:ln>
                  <a:noFill/>
                </a:ln>
                <a:solidFill>
                  <a:prstClr val="black"/>
                </a:solidFill>
                <a:effectLst/>
                <a:uLnTx/>
                <a:uFillTx/>
                <a:latin typeface="+mn-lt"/>
                <a:ea typeface="+mn-ea"/>
                <a:cs typeface="+mn-cs"/>
              </a:rPr>
              <a:t>凡例</a:t>
            </a:r>
            <a:r>
              <a:rPr kumimoji="1" lang="en-US" altLang="ja-JP" sz="1050" b="0" i="0" u="none" strike="noStrike" kern="1200" cap="none" spc="0" normalizeH="0" baseline="0" noProof="0">
                <a:ln>
                  <a:noFill/>
                </a:ln>
                <a:solidFill>
                  <a:prstClr val="black"/>
                </a:solidFill>
                <a:effectLst/>
                <a:uLnTx/>
                <a:uFillTx/>
                <a:latin typeface="+mn-lt"/>
                <a:ea typeface="+mn-ea"/>
                <a:cs typeface="+mn-cs"/>
              </a:rPr>
              <a:t>】</a:t>
            </a:r>
          </a:p>
        </p:txBody>
      </p:sp>
    </p:spTree>
    <p:extLst>
      <p:ext uri="{BB962C8B-B14F-4D97-AF65-F5344CB8AC3E}">
        <p14:creationId xmlns:p14="http://schemas.microsoft.com/office/powerpoint/2010/main" val="8065301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99380-7381-A0F8-B262-B814A0105DB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B6B02C7-0FE2-834C-A98A-259AF1CFC50E}"/>
              </a:ext>
            </a:extLst>
          </p:cNvPr>
          <p:cNvSpPr>
            <a:spLocks noGrp="1"/>
          </p:cNvSpPr>
          <p:nvPr>
            <p:ph type="body" sz="quarter" idx="10"/>
          </p:nvPr>
        </p:nvSpPr>
        <p:spPr/>
        <p:txBody>
          <a:bodyPr/>
          <a:lstStyle/>
          <a:p>
            <a:r>
              <a:rPr lang="ja-JP" altLang="en-US"/>
              <a:t>４ー４</a:t>
            </a:r>
            <a:r>
              <a:rPr kumimoji="1" lang="ja-JP" altLang="en-US"/>
              <a:t>．データ移行要件補足</a:t>
            </a:r>
          </a:p>
        </p:txBody>
      </p:sp>
      <p:sp>
        <p:nvSpPr>
          <p:cNvPr id="9" name="フッター プレースホルダー 8">
            <a:extLst>
              <a:ext uri="{FF2B5EF4-FFF2-40B4-BE49-F238E27FC236}">
                <a16:creationId xmlns:a16="http://schemas.microsoft.com/office/drawing/2014/main" id="{EDBD2EAF-A100-D65E-B9BD-D73FCC0EC8DD}"/>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055519DE-37F3-F48D-C593-DE2CE9905910}"/>
              </a:ext>
            </a:extLst>
          </p:cNvPr>
          <p:cNvSpPr>
            <a:spLocks noGrp="1"/>
          </p:cNvSpPr>
          <p:nvPr>
            <p:ph type="sldNum" sz="quarter" idx="11"/>
          </p:nvPr>
        </p:nvSpPr>
        <p:spPr/>
        <p:txBody>
          <a:bodyPr/>
          <a:lstStyle/>
          <a:p>
            <a:fld id="{AA5FCFE5-FE56-4EF1-80A8-07776887C2A1}" type="slidenum">
              <a:rPr lang="ja-JP" altLang="en-US" smtClean="0"/>
              <a:pPr/>
              <a:t>42</a:t>
            </a:fld>
            <a:endParaRPr lang="ja-JP" altLang="en-US"/>
          </a:p>
        </p:txBody>
      </p:sp>
    </p:spTree>
    <p:extLst>
      <p:ext uri="{BB962C8B-B14F-4D97-AF65-F5344CB8AC3E}">
        <p14:creationId xmlns:p14="http://schemas.microsoft.com/office/powerpoint/2010/main" val="26459801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4D4B3F5A-0AC6-C436-0A38-E7C8006C2A6F}"/>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682F04E0-2FE3-60E4-D4E0-96876D183462}"/>
              </a:ext>
            </a:extLst>
          </p:cNvPr>
          <p:cNvSpPr>
            <a:spLocks noGrp="1"/>
          </p:cNvSpPr>
          <p:nvPr>
            <p:ph type="sldNum" sz="quarter" idx="11"/>
          </p:nvPr>
        </p:nvSpPr>
        <p:spPr/>
        <p:txBody>
          <a:bodyPr/>
          <a:lstStyle/>
          <a:p>
            <a:fld id="{AA5FCFE5-FE56-4EF1-80A8-07776887C2A1}" type="slidenum">
              <a:rPr lang="ja-JP" altLang="en-US" smtClean="0"/>
              <a:pPr/>
              <a:t>43</a:t>
            </a:fld>
            <a:endParaRPr lang="ja-JP" altLang="en-US"/>
          </a:p>
        </p:txBody>
      </p:sp>
      <p:sp>
        <p:nvSpPr>
          <p:cNvPr id="4" name="テキスト プレースホルダー 3">
            <a:extLst>
              <a:ext uri="{FF2B5EF4-FFF2-40B4-BE49-F238E27FC236}">
                <a16:creationId xmlns:a16="http://schemas.microsoft.com/office/drawing/2014/main" id="{10C312B9-AB8C-5A83-A762-DF968043EFFA}"/>
              </a:ext>
            </a:extLst>
          </p:cNvPr>
          <p:cNvSpPr>
            <a:spLocks noGrp="1"/>
          </p:cNvSpPr>
          <p:nvPr>
            <p:ph type="body" sz="quarter" idx="15"/>
          </p:nvPr>
        </p:nvSpPr>
        <p:spPr/>
        <p:txBody>
          <a:bodyPr/>
          <a:lstStyle/>
          <a:p>
            <a:r>
              <a:rPr kumimoji="1" lang="en-US" altLang="ja-JP"/>
              <a:t>【</a:t>
            </a:r>
            <a:r>
              <a:rPr kumimoji="1" lang="ja-JP" altLang="en-US"/>
              <a:t>一般道路占用</a:t>
            </a:r>
            <a:r>
              <a:rPr kumimoji="1" lang="en-US" altLang="ja-JP"/>
              <a:t>】</a:t>
            </a:r>
            <a:r>
              <a:rPr kumimoji="1" lang="ja-JP" altLang="en-US"/>
              <a:t>データ移行方針（案）</a:t>
            </a:r>
          </a:p>
        </p:txBody>
      </p:sp>
      <p:sp>
        <p:nvSpPr>
          <p:cNvPr id="5" name="タイトル 4">
            <a:extLst>
              <a:ext uri="{FF2B5EF4-FFF2-40B4-BE49-F238E27FC236}">
                <a16:creationId xmlns:a16="http://schemas.microsoft.com/office/drawing/2014/main" id="{A0A080E1-F557-250B-4813-238BF49853E1}"/>
              </a:ext>
            </a:extLst>
          </p:cNvPr>
          <p:cNvSpPr>
            <a:spLocks noGrp="1"/>
          </p:cNvSpPr>
          <p:nvPr>
            <p:ph type="title"/>
          </p:nvPr>
        </p:nvSpPr>
        <p:spPr/>
        <p:txBody>
          <a:bodyPr/>
          <a:lstStyle/>
          <a:p>
            <a:r>
              <a:rPr lang="ja-JP" altLang="en-US"/>
              <a:t>原則、全データを移行する方針。許可システムへの移行対象データのうちデータ量が多く難しい場合には、共通</a:t>
            </a:r>
            <a:r>
              <a:rPr lang="en-US" altLang="ja-JP"/>
              <a:t>DB</a:t>
            </a:r>
            <a:r>
              <a:rPr lang="ja-JP" altLang="en-US"/>
              <a:t>にデータを移行し、管理・利活用することとする。</a:t>
            </a:r>
            <a:endParaRPr kumimoji="1" lang="ja-JP" altLang="en-US"/>
          </a:p>
        </p:txBody>
      </p:sp>
      <p:sp>
        <p:nvSpPr>
          <p:cNvPr id="6" name="楕円 5">
            <a:extLst>
              <a:ext uri="{FF2B5EF4-FFF2-40B4-BE49-F238E27FC236}">
                <a16:creationId xmlns:a16="http://schemas.microsoft.com/office/drawing/2014/main" id="{999D3A78-F071-8175-EB19-0B287FB159DE}"/>
              </a:ext>
            </a:extLst>
          </p:cNvPr>
          <p:cNvSpPr/>
          <p:nvPr/>
        </p:nvSpPr>
        <p:spPr bwMode="gray">
          <a:xfrm>
            <a:off x="415925" y="1947886"/>
            <a:ext cx="1800000" cy="720000"/>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基本方針（案）</a:t>
            </a:r>
          </a:p>
        </p:txBody>
      </p:sp>
      <p:sp>
        <p:nvSpPr>
          <p:cNvPr id="7" name="正方形/長方形 6">
            <a:extLst>
              <a:ext uri="{FF2B5EF4-FFF2-40B4-BE49-F238E27FC236}">
                <a16:creationId xmlns:a16="http://schemas.microsoft.com/office/drawing/2014/main" id="{FEB70486-9E6A-01E0-4DEE-787A20355C48}"/>
              </a:ext>
            </a:extLst>
          </p:cNvPr>
          <p:cNvSpPr/>
          <p:nvPr/>
        </p:nvSpPr>
        <p:spPr bwMode="gray">
          <a:xfrm>
            <a:off x="2363055" y="1514354"/>
            <a:ext cx="7200000" cy="1728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360363" marR="0" lvl="1" indent="-268288"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ü"/>
              <a:tabLst>
                <a:tab pos="536575" algn="l"/>
              </a:tabLst>
              <a:defRPr/>
            </a:pPr>
            <a:r>
              <a:rPr kumimoji="1" lang="ja-JP" altLang="en-US" sz="1100" b="0" i="0" u="none" strike="noStrike" kern="1200" cap="none" spc="0" normalizeH="0" baseline="0" noProof="0">
                <a:ln>
                  <a:noFill/>
                </a:ln>
                <a:effectLst/>
                <a:uLnTx/>
                <a:uFillTx/>
                <a:latin typeface="+mn-ea"/>
                <a:cs typeface="Arial" charset="0"/>
              </a:rPr>
              <a:t>原則、全期間の全種類のデータを許可システムヘ移行する方針とする。</a:t>
            </a:r>
            <a:endParaRPr kumimoji="1" lang="en-US" altLang="ja-JP" sz="1100" b="0" i="0" u="none" strike="noStrike" kern="1200" cap="none" spc="0" normalizeH="0" baseline="0" noProof="0">
              <a:ln>
                <a:noFill/>
              </a:ln>
              <a:effectLst/>
              <a:uLnTx/>
              <a:uFillTx/>
              <a:latin typeface="+mn-ea"/>
              <a:cs typeface="Arial" charset="0"/>
            </a:endParaRPr>
          </a:p>
          <a:p>
            <a:pPr marL="360363" marR="0" lvl="1" indent="-268288"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ü"/>
              <a:tabLst>
                <a:tab pos="536575" algn="l"/>
              </a:tabLst>
              <a:defRPr/>
            </a:pPr>
            <a:r>
              <a:rPr kumimoji="1" lang="ja-JP" altLang="en-US" sz="1100" b="0" i="0" u="none" strike="noStrike" kern="1200" cap="none" spc="0" normalizeH="0" baseline="0" noProof="0">
                <a:ln>
                  <a:noFill/>
                </a:ln>
                <a:effectLst/>
                <a:uLnTx/>
                <a:uFillTx/>
                <a:latin typeface="+mn-ea"/>
                <a:cs typeface="Arial" charset="0"/>
              </a:rPr>
              <a:t>ただし、移行対象のデータ量が多く、許可システムへ全期間のデータ移行が難しい場合には、今年度含む過去</a:t>
            </a:r>
            <a:r>
              <a:rPr kumimoji="1" lang="en-US" altLang="ja-JP" sz="1100" b="0" i="0" u="none" strike="noStrike" kern="1200" cap="none" spc="0" normalizeH="0" baseline="0" noProof="0">
                <a:ln>
                  <a:noFill/>
                </a:ln>
                <a:effectLst/>
                <a:uLnTx/>
                <a:uFillTx/>
                <a:latin typeface="+mn-ea"/>
                <a:cs typeface="Arial" charset="0"/>
              </a:rPr>
              <a:t>10</a:t>
            </a:r>
            <a:r>
              <a:rPr kumimoji="1" lang="ja-JP" altLang="en-US" sz="1100" b="0" i="0" u="none" strike="noStrike" kern="1200" cap="none" spc="0" normalizeH="0" baseline="0" noProof="0">
                <a:ln>
                  <a:noFill/>
                </a:ln>
                <a:effectLst/>
                <a:uLnTx/>
                <a:uFillTx/>
                <a:latin typeface="+mn-ea"/>
                <a:cs typeface="Arial" charset="0"/>
              </a:rPr>
              <a:t>年分のデータのみを許可システムヘ移行し、その他のデータは共通</a:t>
            </a:r>
            <a:r>
              <a:rPr kumimoji="1" lang="en-US" altLang="ja-JP" sz="1100" b="0" i="0" u="none" strike="noStrike" kern="1200" cap="none" spc="0" normalizeH="0" baseline="0" noProof="0">
                <a:ln>
                  <a:noFill/>
                </a:ln>
                <a:effectLst/>
                <a:uLnTx/>
                <a:uFillTx/>
                <a:latin typeface="+mn-ea"/>
                <a:cs typeface="Arial" charset="0"/>
              </a:rPr>
              <a:t>DB</a:t>
            </a:r>
            <a:r>
              <a:rPr kumimoji="1" lang="ja-JP" altLang="en-US" sz="1100" b="0" i="0" u="none" strike="noStrike" kern="1200" cap="none" spc="0" normalizeH="0" baseline="0" noProof="0">
                <a:ln>
                  <a:noFill/>
                </a:ln>
                <a:effectLst/>
                <a:uLnTx/>
                <a:uFillTx/>
                <a:latin typeface="+mn-ea"/>
                <a:cs typeface="Arial" charset="0"/>
              </a:rPr>
              <a:t>へ移行し、管理することとする。</a:t>
            </a:r>
            <a:endParaRPr kumimoji="1" lang="en-US" altLang="ja-JP" sz="1100" b="0" i="0" u="none" strike="noStrike" kern="1200" cap="none" spc="0" normalizeH="0" baseline="0" noProof="0">
              <a:ln>
                <a:noFill/>
              </a:ln>
              <a:effectLst/>
              <a:uLnTx/>
              <a:uFillTx/>
              <a:latin typeface="+mn-ea"/>
              <a:cs typeface="Arial" charset="0"/>
            </a:endParaRPr>
          </a:p>
          <a:p>
            <a:pPr marL="360363" marR="0" lvl="1" indent="-268288"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ü"/>
              <a:tabLst>
                <a:tab pos="536575" algn="l"/>
              </a:tabLst>
              <a:defRPr/>
            </a:pPr>
            <a:r>
              <a:rPr kumimoji="1" lang="ja-JP" altLang="en-US" sz="1100" b="0" i="0" u="none" strike="noStrike" kern="1200" cap="none" spc="0" normalizeH="0" baseline="0" noProof="0">
                <a:ln>
                  <a:noFill/>
                </a:ln>
                <a:effectLst/>
                <a:uLnTx/>
                <a:uFillTx/>
                <a:latin typeface="+mn-ea"/>
                <a:cs typeface="Arial" charset="0"/>
              </a:rPr>
              <a:t>地図情報等の移行するデータについては、現行ベンダーによる変換処理後のファイルを新ベンダーにて取込想定とする。</a:t>
            </a:r>
            <a:endParaRPr kumimoji="1" lang="en-US" altLang="ja-JP" sz="1100" b="0" i="0" u="none" strike="noStrike" kern="1200" cap="none" spc="0" normalizeH="0" baseline="0" noProof="0">
              <a:ln>
                <a:noFill/>
              </a:ln>
              <a:effectLst/>
              <a:uLnTx/>
              <a:uFillTx/>
              <a:latin typeface="+mn-ea"/>
              <a:cs typeface="Arial" charset="0"/>
            </a:endParaRPr>
          </a:p>
          <a:p>
            <a:pPr marL="360363" marR="0" lvl="1" indent="-268288"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ü"/>
              <a:tabLst>
                <a:tab pos="536575" algn="l"/>
              </a:tabLst>
              <a:defRPr/>
            </a:pPr>
            <a:r>
              <a:rPr kumimoji="1" lang="ja-JP" altLang="en-US" sz="1100" b="0" i="0" u="none" strike="noStrike" kern="1200" cap="none" spc="0" normalizeH="0" baseline="0" noProof="0">
                <a:ln>
                  <a:noFill/>
                </a:ln>
                <a:effectLst/>
                <a:uLnTx/>
                <a:uFillTx/>
                <a:latin typeface="+mn-ea"/>
                <a:cs typeface="Arial" charset="0"/>
              </a:rPr>
              <a:t>業務データ等の許可システムヘ移行するデータについては、新ベンダーにて取込想定とする。</a:t>
            </a:r>
            <a:endParaRPr kumimoji="1" lang="en-US" altLang="ja-JP" sz="1100" b="0" i="0" u="none" strike="noStrike" kern="1200" cap="none" spc="0" normalizeH="0" baseline="0" noProof="0">
              <a:ln>
                <a:noFill/>
              </a:ln>
              <a:effectLst/>
              <a:uLnTx/>
              <a:uFillTx/>
              <a:latin typeface="+mn-ea"/>
              <a:cs typeface="Arial" charset="0"/>
            </a:endParaRPr>
          </a:p>
          <a:p>
            <a:pPr marL="360363" marR="0" lvl="1" indent="-268288"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ü"/>
              <a:tabLst>
                <a:tab pos="536575" algn="l"/>
              </a:tabLst>
              <a:defRPr/>
            </a:pPr>
            <a:r>
              <a:rPr kumimoji="1" lang="en-US" altLang="ja-JP" sz="1100" b="0" i="0" u="none" strike="noStrike" kern="1200" cap="none" spc="0" normalizeH="0" baseline="0" noProof="0">
                <a:ln>
                  <a:noFill/>
                </a:ln>
                <a:effectLst/>
                <a:uLnTx/>
                <a:uFillTx/>
                <a:latin typeface="+mn-ea"/>
                <a:cs typeface="Arial" charset="0"/>
              </a:rPr>
              <a:t>PDF</a:t>
            </a:r>
            <a:r>
              <a:rPr kumimoji="1" lang="ja-JP" altLang="en-US" sz="1100" b="0" i="0" u="none" strike="noStrike" kern="1200" cap="none" spc="0" normalizeH="0" baseline="0" noProof="0">
                <a:ln>
                  <a:noFill/>
                </a:ln>
                <a:effectLst/>
                <a:uLnTx/>
                <a:uFillTx/>
                <a:latin typeface="+mn-ea"/>
                <a:cs typeface="Arial" charset="0"/>
              </a:rPr>
              <a:t>や画像ファイルについては、現行ベンダーにてファイルを抽出し、新ベンダーにてシステムへ取り込める形式へ変換したうえで取込を行う。</a:t>
            </a:r>
            <a:endParaRPr kumimoji="1" lang="en-US" altLang="ja-JP" sz="1100" b="0" i="0" u="none" strike="noStrike" kern="1200" cap="none" spc="0" normalizeH="0" baseline="0" noProof="0">
              <a:ln>
                <a:noFill/>
              </a:ln>
              <a:effectLst/>
              <a:uLnTx/>
              <a:uFillTx/>
              <a:latin typeface="+mn-ea"/>
              <a:cs typeface="Arial" charset="0"/>
            </a:endParaRPr>
          </a:p>
          <a:p>
            <a:pPr marL="360363" marR="0" lvl="1" indent="-268288"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ü"/>
              <a:tabLst>
                <a:tab pos="536575" algn="l"/>
              </a:tabLst>
              <a:defRPr/>
            </a:pPr>
            <a:r>
              <a:rPr kumimoji="1" lang="ja-JP" altLang="en-US" sz="1100" b="0" i="0" u="none" strike="noStrike" kern="1200" cap="none" spc="0" normalizeH="0" baseline="0" noProof="0">
                <a:ln>
                  <a:noFill/>
                </a:ln>
                <a:effectLst/>
                <a:uLnTx/>
                <a:uFillTx/>
                <a:latin typeface="+mn-ea"/>
                <a:cs typeface="Arial" charset="0"/>
              </a:rPr>
              <a:t>債権管理情報については、現行ベンダーにて名寄せ処理等を行い、債権者番号を付与する等のデータ整備を行った後に取込を行うこととする。</a:t>
            </a:r>
            <a:endParaRPr kumimoji="1" lang="en-US" altLang="ja-JP" sz="1100" b="0" i="0" u="none" strike="noStrike" kern="1200" cap="none" spc="0" normalizeH="0" baseline="0" noProof="0">
              <a:ln>
                <a:noFill/>
              </a:ln>
              <a:effectLst/>
              <a:uLnTx/>
              <a:uFillTx/>
              <a:latin typeface="+mn-ea"/>
              <a:cs typeface="Arial" charset="0"/>
            </a:endParaRPr>
          </a:p>
        </p:txBody>
      </p:sp>
      <p:graphicFrame>
        <p:nvGraphicFramePr>
          <p:cNvPr id="9" name="表 8">
            <a:extLst>
              <a:ext uri="{FF2B5EF4-FFF2-40B4-BE49-F238E27FC236}">
                <a16:creationId xmlns:a16="http://schemas.microsoft.com/office/drawing/2014/main" id="{3E4D02B2-F96A-72A0-E29B-5BAF36CB1506}"/>
              </a:ext>
            </a:extLst>
          </p:cNvPr>
          <p:cNvGraphicFramePr>
            <a:graphicFrameLocks noGrp="1"/>
          </p:cNvGraphicFramePr>
          <p:nvPr>
            <p:extLst>
              <p:ext uri="{D42A27DB-BD31-4B8C-83A1-F6EECF244321}">
                <p14:modId xmlns:p14="http://schemas.microsoft.com/office/powerpoint/2010/main" val="579492135"/>
              </p:ext>
            </p:extLst>
          </p:nvPr>
        </p:nvGraphicFramePr>
        <p:xfrm>
          <a:off x="507600" y="3283493"/>
          <a:ext cx="8848726" cy="3291840"/>
        </p:xfrm>
        <a:graphic>
          <a:graphicData uri="http://schemas.openxmlformats.org/drawingml/2006/table">
            <a:tbl>
              <a:tblPr firstRow="1" bandRow="1">
                <a:tableStyleId>{5C22544A-7EE6-4342-B048-85BDC9FD1C3A}</a:tableStyleId>
              </a:tblPr>
              <a:tblGrid>
                <a:gridCol w="1366838">
                  <a:extLst>
                    <a:ext uri="{9D8B030D-6E8A-4147-A177-3AD203B41FA5}">
                      <a16:colId xmlns:a16="http://schemas.microsoft.com/office/drawing/2014/main" val="3133188871"/>
                    </a:ext>
                  </a:extLst>
                </a:gridCol>
                <a:gridCol w="2182813">
                  <a:extLst>
                    <a:ext uri="{9D8B030D-6E8A-4147-A177-3AD203B41FA5}">
                      <a16:colId xmlns:a16="http://schemas.microsoft.com/office/drawing/2014/main" val="1145607662"/>
                    </a:ext>
                  </a:extLst>
                </a:gridCol>
                <a:gridCol w="2436812">
                  <a:extLst>
                    <a:ext uri="{9D8B030D-6E8A-4147-A177-3AD203B41FA5}">
                      <a16:colId xmlns:a16="http://schemas.microsoft.com/office/drawing/2014/main" val="3080196146"/>
                    </a:ext>
                  </a:extLst>
                </a:gridCol>
                <a:gridCol w="923925">
                  <a:extLst>
                    <a:ext uri="{9D8B030D-6E8A-4147-A177-3AD203B41FA5}">
                      <a16:colId xmlns:a16="http://schemas.microsoft.com/office/drawing/2014/main" val="663384899"/>
                    </a:ext>
                  </a:extLst>
                </a:gridCol>
                <a:gridCol w="1938338">
                  <a:extLst>
                    <a:ext uri="{9D8B030D-6E8A-4147-A177-3AD203B41FA5}">
                      <a16:colId xmlns:a16="http://schemas.microsoft.com/office/drawing/2014/main" val="196688345"/>
                    </a:ext>
                  </a:extLst>
                </a:gridCol>
              </a:tblGrid>
              <a:tr h="325582">
                <a:tc>
                  <a:txBody>
                    <a:bodyPr/>
                    <a:lstStyle/>
                    <a:p>
                      <a:pPr algn="ctr"/>
                      <a:r>
                        <a:rPr kumimoji="1" lang="ja-JP" altLang="en-US" sz="1050">
                          <a:solidFill>
                            <a:schemeClr val="tx1"/>
                          </a:solidFill>
                        </a:rPr>
                        <a:t>対象データ名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現行管理場所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rPr>
                        <a:t>移行先</a:t>
                      </a:r>
                      <a:endParaRPr kumimoji="1" lang="en-US" altLang="ja-JP" sz="105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対象件数（件）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移行対象期間</a:t>
                      </a:r>
                      <a:endParaRPr kumimoji="1" lang="en-US" altLang="ja-JP" sz="1050">
                        <a:solidFill>
                          <a:schemeClr val="tx1"/>
                        </a:solidFill>
                      </a:endParaRPr>
                    </a:p>
                    <a:p>
                      <a:pPr algn="ctr"/>
                      <a:r>
                        <a:rPr kumimoji="1" lang="ja-JP" altLang="en-US" sz="1050">
                          <a:solidFill>
                            <a:schemeClr val="tx1"/>
                          </a:solidFill>
                        </a:rPr>
                        <a:t>（何年度分）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50692930"/>
                  </a:ext>
                </a:extLst>
              </a:tr>
              <a:tr h="325582">
                <a:tc>
                  <a:txBody>
                    <a:bodyPr/>
                    <a:lstStyle/>
                    <a:p>
                      <a:r>
                        <a:rPr kumimoji="1" lang="ja-JP" altLang="en-US" sz="1050">
                          <a:solidFill>
                            <a:schemeClr val="tx1"/>
                          </a:solidFill>
                          <a:latin typeface="+mn-ea"/>
                          <a:ea typeface="+mn-ea"/>
                        </a:rPr>
                        <a:t>属性情報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a:solidFill>
                            <a:schemeClr val="tx1"/>
                          </a:solidFill>
                          <a:latin typeface="+mn-ea"/>
                          <a:ea typeface="+mn-ea"/>
                        </a:rPr>
                        <a:t>道路占用システムのデータベース（</a:t>
                      </a:r>
                      <a:r>
                        <a:rPr kumimoji="1" lang="en-US" altLang="ja-JP" sz="1050">
                          <a:solidFill>
                            <a:schemeClr val="tx1"/>
                          </a:solidFill>
                          <a:latin typeface="+mn-ea"/>
                          <a:ea typeface="+mn-ea"/>
                        </a:rPr>
                        <a:t>Oracle Data Pump</a:t>
                      </a:r>
                      <a:r>
                        <a:rPr kumimoji="1" lang="ja-JP" altLang="en-US" sz="1050">
                          <a:solidFill>
                            <a:schemeClr val="tx1"/>
                          </a:solidFill>
                          <a:latin typeface="+mn-ea"/>
                          <a:ea typeface="+mn-ea"/>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GIS</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50">
                          <a:solidFill>
                            <a:schemeClr val="tx1"/>
                          </a:solidFill>
                          <a:latin typeface="+mn-ea"/>
                          <a:ea typeface="+mn-ea"/>
                        </a:rPr>
                        <a:t>全期間（平成</a:t>
                      </a:r>
                      <a:r>
                        <a:rPr kumimoji="1" lang="en-US" altLang="ja-JP" sz="1050">
                          <a:solidFill>
                            <a:schemeClr val="tx1"/>
                          </a:solidFill>
                          <a:latin typeface="+mn-ea"/>
                          <a:ea typeface="+mn-ea"/>
                        </a:rPr>
                        <a:t>17</a:t>
                      </a:r>
                      <a:r>
                        <a:rPr kumimoji="1" lang="ja-JP" altLang="en-US" sz="1050">
                          <a:solidFill>
                            <a:schemeClr val="tx1"/>
                          </a:solidFill>
                          <a:latin typeface="+mn-ea"/>
                          <a:ea typeface="+mn-ea"/>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1179658"/>
                  </a:ext>
                </a:extLst>
              </a:tr>
              <a:tr h="325582">
                <a:tc>
                  <a:txBody>
                    <a:bodyPr/>
                    <a:lstStyle/>
                    <a:p>
                      <a:r>
                        <a:rPr kumimoji="1" lang="ja-JP" altLang="en-US" sz="1050">
                          <a:solidFill>
                            <a:schemeClr val="tx1"/>
                          </a:solidFill>
                          <a:latin typeface="+mn-ea"/>
                          <a:ea typeface="+mn-ea"/>
                        </a:rPr>
                        <a:t>位置情報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道路占用システムのデータベース（</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Oracle</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統合型</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GIS</a:t>
                      </a: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、および許可システム</a:t>
                      </a:r>
                      <a:endParaRPr kumimoji="1" lang="en-US" altLang="ja-JP"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17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4204523"/>
                  </a:ext>
                </a:extLst>
              </a:tr>
              <a:tr h="325582">
                <a:tc>
                  <a:txBody>
                    <a:bodyPr/>
                    <a:lstStyle/>
                    <a:p>
                      <a:r>
                        <a:rPr kumimoji="1" lang="ja-JP" altLang="en-US" sz="1050">
                          <a:solidFill>
                            <a:schemeClr val="tx1"/>
                          </a:solidFill>
                          <a:latin typeface="+mn-ea"/>
                          <a:ea typeface="+mn-ea"/>
                        </a:rPr>
                        <a:t>描画情報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道路占用システムのデータベース（</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Oracle</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統合型</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GIS</a:t>
                      </a: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、および許可システム</a:t>
                      </a:r>
                      <a:endParaRPr kumimoji="1" lang="en-US" altLang="ja-JP"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17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3119385"/>
                  </a:ext>
                </a:extLst>
              </a:tr>
              <a:tr h="325582">
                <a:tc>
                  <a:txBody>
                    <a:bodyPr/>
                    <a:lstStyle/>
                    <a:p>
                      <a:r>
                        <a:rPr kumimoji="1" lang="ja-JP" altLang="en-US" sz="1050">
                          <a:solidFill>
                            <a:schemeClr val="tx1"/>
                          </a:solidFill>
                          <a:latin typeface="+mn-ea"/>
                          <a:ea typeface="+mn-ea"/>
                        </a:rPr>
                        <a:t>業務データ（債権管理以外）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道路占用システムのデータベース（</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Oracle</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90564" rtl="0" eaLnBrk="1" latinLnBrk="0" hangingPunct="1"/>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17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6379316"/>
                  </a:ext>
                </a:extLst>
              </a:tr>
              <a:tr h="325582">
                <a:tc>
                  <a:txBody>
                    <a:bodyPr/>
                    <a:lstStyle/>
                    <a:p>
                      <a:r>
                        <a:rPr kumimoji="1" lang="ja-JP" altLang="en-US" sz="1050">
                          <a:solidFill>
                            <a:schemeClr val="tx1"/>
                          </a:solidFill>
                          <a:latin typeface="+mn-ea"/>
                          <a:ea typeface="+mn-ea"/>
                        </a:rPr>
                        <a:t>帳票（</a:t>
                      </a:r>
                      <a:r>
                        <a:rPr kumimoji="1" lang="en-US" altLang="ja-JP" sz="1050">
                          <a:solidFill>
                            <a:schemeClr val="tx1"/>
                          </a:solidFill>
                          <a:latin typeface="+mn-ea"/>
                          <a:ea typeface="+mn-ea"/>
                        </a:rPr>
                        <a:t>PDF</a:t>
                      </a:r>
                      <a:r>
                        <a:rPr kumimoji="1" lang="ja-JP" altLang="en-US" sz="1050">
                          <a:solidFill>
                            <a:schemeClr val="tx1"/>
                          </a:solidFill>
                          <a:latin typeface="+mn-ea"/>
                          <a:ea typeface="+mn-ea"/>
                        </a:rPr>
                        <a:t>）</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道路占用システムのデータベース（</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Oracle</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17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3167021"/>
                  </a:ext>
                </a:extLst>
              </a:tr>
              <a:tr h="325582">
                <a:tc>
                  <a:txBody>
                    <a:bodyPr/>
                    <a:lstStyle/>
                    <a:p>
                      <a:r>
                        <a:rPr kumimoji="1" lang="ja-JP" altLang="en-US" sz="1050">
                          <a:solidFill>
                            <a:schemeClr val="tx1"/>
                          </a:solidFill>
                          <a:latin typeface="+mn-ea"/>
                          <a:ea typeface="+mn-ea"/>
                        </a:rPr>
                        <a:t>申請時の添付書類</a:t>
                      </a:r>
                      <a:endParaRPr kumimoji="1" lang="en-US" altLang="ja-JP" sz="1050">
                        <a:solidFill>
                          <a:schemeClr val="tx1"/>
                        </a:solidFill>
                        <a:latin typeface="+mn-ea"/>
                        <a:ea typeface="+mn-ea"/>
                      </a:endParaRPr>
                    </a:p>
                    <a:p>
                      <a:r>
                        <a:rPr kumimoji="1" lang="ja-JP" altLang="en-US" sz="1050">
                          <a:solidFill>
                            <a:schemeClr val="tx1"/>
                          </a:solidFill>
                          <a:latin typeface="+mn-ea"/>
                          <a:ea typeface="+mn-ea"/>
                        </a:rPr>
                        <a:t>（</a:t>
                      </a:r>
                      <a:r>
                        <a:rPr kumimoji="1" lang="en-US" altLang="ja-JP" sz="1050">
                          <a:solidFill>
                            <a:schemeClr val="tx1"/>
                          </a:solidFill>
                          <a:latin typeface="+mn-ea"/>
                          <a:ea typeface="+mn-ea"/>
                        </a:rPr>
                        <a:t>PDF</a:t>
                      </a:r>
                      <a:r>
                        <a:rPr kumimoji="1" lang="ja-JP" altLang="en-US" sz="1050">
                          <a:solidFill>
                            <a:schemeClr val="tx1"/>
                          </a:solidFill>
                          <a:latin typeface="+mn-ea"/>
                          <a:ea typeface="+mn-ea"/>
                        </a:rPr>
                        <a:t>、画像）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道路占用システムのデータベース（</a:t>
                      </a: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Oracle</a:t>
                      </a: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全期間（平成</a:t>
                      </a: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17</a:t>
                      </a: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3725686"/>
                  </a:ext>
                </a:extLst>
              </a:tr>
              <a:tr h="325582">
                <a:tc>
                  <a:txBody>
                    <a:bodyPr/>
                    <a:lstStyle/>
                    <a:p>
                      <a:r>
                        <a:rPr kumimoji="1" lang="ja-JP" altLang="en-US" sz="1050">
                          <a:solidFill>
                            <a:schemeClr val="tx1"/>
                          </a:solidFill>
                          <a:latin typeface="+mn-ea"/>
                          <a:ea typeface="+mn-ea"/>
                        </a:rPr>
                        <a:t>債権管理情報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道路占用システムのデータベース（</a:t>
                      </a: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Oracle</a:t>
                      </a: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a:solidFill>
                            <a:schemeClr val="tx1"/>
                          </a:solidFill>
                          <a:latin typeface="+mn-ea"/>
                          <a:ea typeface="+mn-ea"/>
                        </a:rPr>
                        <a:t>22</a:t>
                      </a:r>
                      <a:r>
                        <a:rPr kumimoji="1" lang="ja-JP" altLang="en-US" sz="1050">
                          <a:solidFill>
                            <a:schemeClr val="tx1"/>
                          </a:solidFill>
                          <a:latin typeface="+mn-ea"/>
                          <a:ea typeface="+mn-ea"/>
                        </a:rPr>
                        <a:t>万件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全期間（平成</a:t>
                      </a: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17</a:t>
                      </a: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3773677"/>
                  </a:ext>
                </a:extLst>
              </a:tr>
            </a:tbl>
          </a:graphicData>
        </a:graphic>
      </p:graphicFrame>
    </p:spTree>
    <p:extLst>
      <p:ext uri="{BB962C8B-B14F-4D97-AF65-F5344CB8AC3E}">
        <p14:creationId xmlns:p14="http://schemas.microsoft.com/office/powerpoint/2010/main" val="31612759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A3988-0070-576A-4525-065B4298D858}"/>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796C1AA7-9E93-F8F3-283F-550A26AF0037}"/>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F34F666A-613A-23AC-9BCE-699C3CDFFFA7}"/>
              </a:ext>
            </a:extLst>
          </p:cNvPr>
          <p:cNvSpPr>
            <a:spLocks noGrp="1"/>
          </p:cNvSpPr>
          <p:nvPr>
            <p:ph type="sldNum" sz="quarter" idx="11"/>
          </p:nvPr>
        </p:nvSpPr>
        <p:spPr/>
        <p:txBody>
          <a:bodyPr/>
          <a:lstStyle/>
          <a:p>
            <a:fld id="{AA5FCFE5-FE56-4EF1-80A8-07776887C2A1}" type="slidenum">
              <a:rPr lang="ja-JP" altLang="en-US" smtClean="0"/>
              <a:pPr/>
              <a:t>44</a:t>
            </a:fld>
            <a:endParaRPr lang="ja-JP" altLang="en-US"/>
          </a:p>
        </p:txBody>
      </p:sp>
      <p:sp>
        <p:nvSpPr>
          <p:cNvPr id="4" name="テキスト プレースホルダー 3">
            <a:extLst>
              <a:ext uri="{FF2B5EF4-FFF2-40B4-BE49-F238E27FC236}">
                <a16:creationId xmlns:a16="http://schemas.microsoft.com/office/drawing/2014/main" id="{493BE92A-A75F-698B-EB06-605B79D15BAC}"/>
              </a:ext>
            </a:extLst>
          </p:cNvPr>
          <p:cNvSpPr>
            <a:spLocks noGrp="1"/>
          </p:cNvSpPr>
          <p:nvPr>
            <p:ph type="body" sz="quarter" idx="15"/>
          </p:nvPr>
        </p:nvSpPr>
        <p:spPr/>
        <p:txBody>
          <a:bodyPr/>
          <a:lstStyle/>
          <a:p>
            <a:r>
              <a:rPr kumimoji="1" lang="en-US" altLang="ja-JP"/>
              <a:t>【</a:t>
            </a:r>
            <a:r>
              <a:rPr kumimoji="1" lang="ja-JP" altLang="en-US"/>
              <a:t>公園</a:t>
            </a:r>
            <a:r>
              <a:rPr kumimoji="1" lang="en-US" altLang="ja-JP"/>
              <a:t>】</a:t>
            </a:r>
            <a:r>
              <a:rPr kumimoji="1" lang="ja-JP" altLang="en-US"/>
              <a:t>データ移行方針（案）</a:t>
            </a:r>
          </a:p>
        </p:txBody>
      </p:sp>
      <p:sp>
        <p:nvSpPr>
          <p:cNvPr id="5" name="タイトル 4">
            <a:extLst>
              <a:ext uri="{FF2B5EF4-FFF2-40B4-BE49-F238E27FC236}">
                <a16:creationId xmlns:a16="http://schemas.microsoft.com/office/drawing/2014/main" id="{7F451EFB-67D0-CEF4-BCE2-2D5D2B6191F8}"/>
              </a:ext>
            </a:extLst>
          </p:cNvPr>
          <p:cNvSpPr>
            <a:spLocks noGrp="1"/>
          </p:cNvSpPr>
          <p:nvPr>
            <p:ph type="title"/>
          </p:nvPr>
        </p:nvSpPr>
        <p:spPr/>
        <p:txBody>
          <a:bodyPr/>
          <a:lstStyle/>
          <a:p>
            <a:r>
              <a:rPr lang="ja-JP" altLang="en-US"/>
              <a:t>設置管理・占用許可については移行対象、行為許可と設置管理・占用許可の調定・収入情報は移行対象外とする。</a:t>
            </a:r>
            <a:endParaRPr kumimoji="1" lang="ja-JP" altLang="en-US">
              <a:solidFill>
                <a:srgbClr val="FF0000"/>
              </a:solidFill>
            </a:endParaRPr>
          </a:p>
        </p:txBody>
      </p:sp>
      <p:sp>
        <p:nvSpPr>
          <p:cNvPr id="6" name="楕円 5">
            <a:extLst>
              <a:ext uri="{FF2B5EF4-FFF2-40B4-BE49-F238E27FC236}">
                <a16:creationId xmlns:a16="http://schemas.microsoft.com/office/drawing/2014/main" id="{604624F9-7F2E-3335-BDC5-39516FB15412}"/>
              </a:ext>
            </a:extLst>
          </p:cNvPr>
          <p:cNvSpPr/>
          <p:nvPr/>
        </p:nvSpPr>
        <p:spPr bwMode="gray">
          <a:xfrm>
            <a:off x="415925" y="1800000"/>
            <a:ext cx="1800000" cy="720000"/>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基本方針（案）</a:t>
            </a:r>
          </a:p>
        </p:txBody>
      </p:sp>
      <p:sp>
        <p:nvSpPr>
          <p:cNvPr id="13" name="正方形/長方形 12">
            <a:extLst>
              <a:ext uri="{FF2B5EF4-FFF2-40B4-BE49-F238E27FC236}">
                <a16:creationId xmlns:a16="http://schemas.microsoft.com/office/drawing/2014/main" id="{4C6A1A4B-6DC1-8F10-7756-3B5C57992829}"/>
              </a:ext>
            </a:extLst>
          </p:cNvPr>
          <p:cNvSpPr/>
          <p:nvPr/>
        </p:nvSpPr>
        <p:spPr bwMode="gray">
          <a:xfrm>
            <a:off x="2363055" y="1476000"/>
            <a:ext cx="7200000" cy="1368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原則、全期間の全種類のデータを許可システムヘ移行する方針とする。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ただし、移行対象のデータ量が多く、許可システムへ全期間のデータ移行が難しい場合には、今年度含む過去</a:t>
            </a:r>
            <a:r>
              <a:rPr kumimoji="1" lang="en-US" altLang="ja-JP" sz="1100">
                <a:latin typeface="+mn-ea"/>
              </a:rPr>
              <a:t>10</a:t>
            </a:r>
            <a:r>
              <a:rPr kumimoji="1" lang="ja-JP" altLang="en-US" sz="1100">
                <a:latin typeface="+mn-ea"/>
              </a:rPr>
              <a:t>年分のデータのみを許可システムヘ移行し、その他のデータは共通</a:t>
            </a:r>
            <a:r>
              <a:rPr kumimoji="1" lang="en-US" altLang="ja-JP" sz="1100">
                <a:latin typeface="+mn-ea"/>
              </a:rPr>
              <a:t>DB</a:t>
            </a:r>
            <a:r>
              <a:rPr kumimoji="1" lang="ja-JP" altLang="en-US" sz="1100">
                <a:latin typeface="+mn-ea"/>
              </a:rPr>
              <a:t>へ移行し、管理することとする。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地図情報については、公園名までは保有しているが、</a:t>
            </a:r>
            <a:r>
              <a:rPr kumimoji="1" lang="en-US" altLang="ja-JP" sz="1100">
                <a:latin typeface="+mn-ea"/>
              </a:rPr>
              <a:t>GIS</a:t>
            </a:r>
            <a:r>
              <a:rPr kumimoji="1" lang="ja-JP" altLang="en-US" sz="1100">
                <a:latin typeface="+mn-ea"/>
              </a:rPr>
              <a:t>上へのプロットは職員にて実施（手動プロット）する。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en-US" altLang="ja-JP" sz="1100">
                <a:latin typeface="+mn-ea"/>
              </a:rPr>
              <a:t>Access</a:t>
            </a:r>
            <a:r>
              <a:rPr kumimoji="1" lang="ja-JP" altLang="en-US" sz="1100">
                <a:latin typeface="+mn-ea"/>
              </a:rPr>
              <a:t>内のデータについては、</a:t>
            </a:r>
            <a:r>
              <a:rPr kumimoji="1" lang="en-US" altLang="ja-JP" sz="1100">
                <a:latin typeface="+mn-ea"/>
              </a:rPr>
              <a:t>Access</a:t>
            </a:r>
            <a:r>
              <a:rPr kumimoji="1" lang="ja-JP" altLang="en-US" sz="1100">
                <a:latin typeface="+mn-ea"/>
              </a:rPr>
              <a:t>のデータベースを新ベンダーへ提供し、</a:t>
            </a:r>
            <a:r>
              <a:rPr kumimoji="1" lang="ja-JP" altLang="en-US" sz="1100">
                <a:latin typeface="Yu Gothic UI"/>
              </a:rPr>
              <a:t>新ベンダーにて新システムへ反映想定とする。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en-US" altLang="ja-JP" sz="1100">
                <a:latin typeface="+mn-ea"/>
              </a:rPr>
              <a:t>PDF</a:t>
            </a:r>
            <a:r>
              <a:rPr kumimoji="1" lang="ja-JP" altLang="en-US" sz="1100">
                <a:latin typeface="+mn-ea"/>
              </a:rPr>
              <a:t>や画像ファイルについては、委託先にてファイルを抽出し、新ベンダーにてシステムへ取り込める形式へ変換したうえで取込を行う。</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Yu Gothic UI"/>
              </a:rPr>
              <a:t>申請書類等のシステム外で保管しているデータについては、移行対象外とする。</a:t>
            </a:r>
            <a:endParaRPr kumimoji="1" lang="en-US" altLang="ja-JP" sz="1100">
              <a:latin typeface="+mn-ea"/>
            </a:endParaRPr>
          </a:p>
        </p:txBody>
      </p:sp>
      <p:graphicFrame>
        <p:nvGraphicFramePr>
          <p:cNvPr id="9" name="表 8">
            <a:extLst>
              <a:ext uri="{FF2B5EF4-FFF2-40B4-BE49-F238E27FC236}">
                <a16:creationId xmlns:a16="http://schemas.microsoft.com/office/drawing/2014/main" id="{35427A28-770D-4D36-CC1D-8830AF62470B}"/>
              </a:ext>
            </a:extLst>
          </p:cNvPr>
          <p:cNvGraphicFramePr>
            <a:graphicFrameLocks noGrp="1"/>
          </p:cNvGraphicFramePr>
          <p:nvPr>
            <p:extLst>
              <p:ext uri="{D42A27DB-BD31-4B8C-83A1-F6EECF244321}">
                <p14:modId xmlns:p14="http://schemas.microsoft.com/office/powerpoint/2010/main" val="2375750264"/>
              </p:ext>
            </p:extLst>
          </p:nvPr>
        </p:nvGraphicFramePr>
        <p:xfrm>
          <a:off x="195263" y="2892902"/>
          <a:ext cx="9515474" cy="3728449"/>
        </p:xfrm>
        <a:graphic>
          <a:graphicData uri="http://schemas.openxmlformats.org/drawingml/2006/table">
            <a:tbl>
              <a:tblPr firstRow="1" bandRow="1">
                <a:tableStyleId>{5C22544A-7EE6-4342-B048-85BDC9FD1C3A}</a:tableStyleId>
              </a:tblPr>
              <a:tblGrid>
                <a:gridCol w="471487">
                  <a:extLst>
                    <a:ext uri="{9D8B030D-6E8A-4147-A177-3AD203B41FA5}">
                      <a16:colId xmlns:a16="http://schemas.microsoft.com/office/drawing/2014/main" val="3460179342"/>
                    </a:ext>
                  </a:extLst>
                </a:gridCol>
                <a:gridCol w="2524125">
                  <a:extLst>
                    <a:ext uri="{9D8B030D-6E8A-4147-A177-3AD203B41FA5}">
                      <a16:colId xmlns:a16="http://schemas.microsoft.com/office/drawing/2014/main" val="3133188871"/>
                    </a:ext>
                  </a:extLst>
                </a:gridCol>
                <a:gridCol w="1815234">
                  <a:extLst>
                    <a:ext uri="{9D8B030D-6E8A-4147-A177-3AD203B41FA5}">
                      <a16:colId xmlns:a16="http://schemas.microsoft.com/office/drawing/2014/main" val="1145607662"/>
                    </a:ext>
                  </a:extLst>
                </a:gridCol>
                <a:gridCol w="1791855">
                  <a:extLst>
                    <a:ext uri="{9D8B030D-6E8A-4147-A177-3AD203B41FA5}">
                      <a16:colId xmlns:a16="http://schemas.microsoft.com/office/drawing/2014/main" val="1937766741"/>
                    </a:ext>
                  </a:extLst>
                </a:gridCol>
                <a:gridCol w="738909">
                  <a:extLst>
                    <a:ext uri="{9D8B030D-6E8A-4147-A177-3AD203B41FA5}">
                      <a16:colId xmlns:a16="http://schemas.microsoft.com/office/drawing/2014/main" val="663384899"/>
                    </a:ext>
                  </a:extLst>
                </a:gridCol>
                <a:gridCol w="2173864">
                  <a:extLst>
                    <a:ext uri="{9D8B030D-6E8A-4147-A177-3AD203B41FA5}">
                      <a16:colId xmlns:a16="http://schemas.microsoft.com/office/drawing/2014/main" val="196688345"/>
                    </a:ext>
                  </a:extLst>
                </a:gridCol>
              </a:tblGrid>
              <a:tr h="322309">
                <a:tc gridSpan="2">
                  <a:txBody>
                    <a:bodyPr/>
                    <a:lstStyle/>
                    <a:p>
                      <a:pPr algn="ctr"/>
                      <a:r>
                        <a:rPr kumimoji="1" lang="ja-JP" altLang="en-US" sz="1050">
                          <a:solidFill>
                            <a:schemeClr val="tx1"/>
                          </a:solidFill>
                        </a:rPr>
                        <a:t>対象データ名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現行管理場所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rPr>
                        <a:t>移行先</a:t>
                      </a:r>
                      <a:endParaRPr kumimoji="1" lang="en-US" altLang="ja-JP" sz="105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対象件数（件）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移行対象期間（何年度分）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50692930"/>
                  </a:ext>
                </a:extLst>
              </a:tr>
              <a:tr h="196967">
                <a:tc rowSpan="6">
                  <a:txBody>
                    <a:bodyPr/>
                    <a:lstStyle/>
                    <a:p>
                      <a:r>
                        <a:rPr kumimoji="1" lang="ja-JP" altLang="en-US" sz="1050">
                          <a:solidFill>
                            <a:schemeClr val="tx1"/>
                          </a:solidFill>
                          <a:latin typeface="+mn-ea"/>
                          <a:ea typeface="+mn-ea"/>
                        </a:rPr>
                        <a:t>設置管理、占用許可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a:solidFill>
                            <a:schemeClr val="tx1"/>
                          </a:solidFill>
                          <a:latin typeface="+mn-ea"/>
                          <a:ea typeface="+mn-ea"/>
                        </a:rPr>
                        <a:t>許可情報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5,000</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15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1179658"/>
                  </a:ext>
                </a:extLst>
              </a:tr>
              <a:tr h="196967">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n-ea"/>
                          <a:ea typeface="+mn-ea"/>
                        </a:rPr>
                        <a:t>調定・収入情報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財務会計システム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64204523"/>
                  </a:ext>
                </a:extLst>
              </a:tr>
              <a:tr h="196967">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a:solidFill>
                            <a:schemeClr val="tx1"/>
                          </a:solidFill>
                          <a:latin typeface="+mn-ea"/>
                          <a:ea typeface="+mn-ea"/>
                        </a:rPr>
                        <a:t>業務データ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5,000</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15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3119385"/>
                  </a:ext>
                </a:extLst>
              </a:tr>
              <a:tr h="196967">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a:solidFill>
                            <a:schemeClr val="tx1"/>
                          </a:solidFill>
                          <a:latin typeface="+mn-ea"/>
                          <a:ea typeface="+mn-ea"/>
                        </a:rPr>
                        <a:t>許可書データ、</a:t>
                      </a:r>
                      <a:r>
                        <a:rPr kumimoji="1" lang="en-US" altLang="ja-JP" sz="1050">
                          <a:solidFill>
                            <a:schemeClr val="tx1"/>
                          </a:solidFill>
                          <a:latin typeface="+mn-ea"/>
                          <a:ea typeface="+mn-ea"/>
                        </a:rPr>
                        <a:t>PDF</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共有フォルダ（一部紙管理）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5,000</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15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0773139"/>
                  </a:ext>
                </a:extLst>
              </a:tr>
              <a:tr h="322309">
                <a:tc vMerge="1">
                  <a:txBody>
                    <a:bodyPr/>
                    <a:lstStyle/>
                    <a:p>
                      <a:endParaRPr kumimoji="1" lang="ja-JP" altLang="en-US"/>
                    </a:p>
                  </a:txBody>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n-ea"/>
                          <a:ea typeface="+mn-ea"/>
                        </a:rPr>
                        <a:t>地図情報（公園名）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Access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許可システム</a:t>
                      </a:r>
                      <a:endParaRPr kumimoji="1" lang="en-US" altLang="ja-JP" sz="1050" b="0" i="0" u="none" strike="sng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5,000</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全期間（平成</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15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4420180"/>
                  </a:ext>
                </a:extLst>
              </a:tr>
              <a:tr h="322309">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050">
                          <a:solidFill>
                            <a:schemeClr val="tx1"/>
                          </a:solidFill>
                          <a:latin typeface="+mn-ea"/>
                          <a:ea typeface="+mn-ea"/>
                        </a:rPr>
                        <a:t>地図情報（公園名以外の属性情報、位置情報、描画情報）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90564" rtl="0" eaLnBrk="1" latinLnBrk="0" hangingPunct="1"/>
                      <a:r>
                        <a:rPr kumimoji="1" lang="ja-JP" altLang="en-US" sz="1050" kern="1200">
                          <a:solidFill>
                            <a:schemeClr val="tx1"/>
                          </a:solidFill>
                          <a:latin typeface="+mn-ea"/>
                          <a:ea typeface="+mn-ea"/>
                          <a:cs typeface="+mn-cs"/>
                        </a:rPr>
                        <a:t>移行対象外（</a:t>
                      </a:r>
                      <a:r>
                        <a:rPr kumimoji="1" lang="ja-JP" altLang="en-US" sz="1050">
                          <a:solidFill>
                            <a:schemeClr val="tx1"/>
                          </a:solidFill>
                          <a:latin typeface="+mn-lt"/>
                          <a:cs typeface="+mn-cs"/>
                        </a:rPr>
                        <a:t>（必要な場合は）</a:t>
                      </a:r>
                      <a:r>
                        <a:rPr kumimoji="1" lang="ja-JP" altLang="en-US" sz="1050" kern="1200">
                          <a:solidFill>
                            <a:schemeClr val="tx1"/>
                          </a:solidFill>
                          <a:latin typeface="+mn-ea"/>
                          <a:ea typeface="+mn-ea"/>
                          <a:cs typeface="+mn-cs"/>
                        </a:rPr>
                        <a:t>職員にて</a:t>
                      </a:r>
                      <a:r>
                        <a:rPr kumimoji="1" lang="en-US" altLang="ja-JP" sz="1050" kern="1200">
                          <a:solidFill>
                            <a:schemeClr val="tx1"/>
                          </a:solidFill>
                          <a:latin typeface="+mn-ea"/>
                          <a:ea typeface="+mn-ea"/>
                          <a:cs typeface="+mn-cs"/>
                        </a:rPr>
                        <a:t>GIS</a:t>
                      </a:r>
                      <a:r>
                        <a:rPr kumimoji="1" lang="ja-JP" altLang="en-US" sz="1050" kern="1200">
                          <a:solidFill>
                            <a:schemeClr val="tx1"/>
                          </a:solidFill>
                          <a:latin typeface="+mn-ea"/>
                          <a:ea typeface="+mn-ea"/>
                          <a:cs typeface="+mn-cs"/>
                        </a:rPr>
                        <a:t>へ登録）</a:t>
                      </a:r>
                      <a:endParaRPr kumimoji="1" lang="en-US" altLang="ja-JP" sz="1050" kern="1200">
                        <a:solidFill>
                          <a:schemeClr val="tx1"/>
                        </a:solidFill>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2895162"/>
                  </a:ext>
                </a:extLst>
              </a:tr>
              <a:tr h="196967">
                <a:tc rowSpan="4">
                  <a:txBody>
                    <a:bodyPr/>
                    <a:lstStyle/>
                    <a:p>
                      <a:r>
                        <a:rPr kumimoji="1" lang="ja-JP" altLang="en-US" sz="1050">
                          <a:solidFill>
                            <a:schemeClr val="tx1"/>
                          </a:solidFill>
                          <a:latin typeface="+mn-ea"/>
                          <a:ea typeface="+mn-ea"/>
                        </a:rPr>
                        <a:t>行為許可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solidFill>
                            <a:schemeClr val="tx1"/>
                          </a:solidFill>
                          <a:latin typeface="+mn-ea"/>
                          <a:ea typeface="+mn-ea"/>
                        </a:rPr>
                        <a:t>許可情報、業務データ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紙管理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90564" rtl="0" eaLnBrk="1" latinLnBrk="0" hangingPunct="1"/>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16379316"/>
                  </a:ext>
                </a:extLst>
              </a:tr>
              <a:tr h="196967">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n-ea"/>
                          <a:ea typeface="+mn-ea"/>
                        </a:rPr>
                        <a:t>調定・収入情報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財務会計システム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90564" rtl="0" eaLnBrk="1" latinLnBrk="0" hangingPunct="1"/>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13167021"/>
                  </a:ext>
                </a:extLst>
              </a:tr>
              <a:tr h="196967">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kumimoji="1" lang="ja-JP" altLang="en-US" sz="1050">
                          <a:solidFill>
                            <a:schemeClr val="tx1"/>
                          </a:solidFill>
                          <a:latin typeface="+mn-ea"/>
                          <a:ea typeface="+mn-ea"/>
                        </a:rPr>
                        <a:t>許可書データ、</a:t>
                      </a:r>
                      <a:r>
                        <a:rPr kumimoji="1" lang="en-US" altLang="ja-JP" sz="1050">
                          <a:solidFill>
                            <a:schemeClr val="tx1"/>
                          </a:solidFill>
                          <a:latin typeface="+mn-ea"/>
                          <a:ea typeface="+mn-ea"/>
                        </a:rPr>
                        <a:t>PDF</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紙管理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90564" rtl="0" eaLnBrk="1" latinLnBrk="0" hangingPunct="1"/>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13725686"/>
                  </a:ext>
                </a:extLst>
              </a:tr>
              <a:tr h="322309">
                <a:tc vMerge="1">
                  <a:txBody>
                    <a:bodyPr/>
                    <a:lstStyle/>
                    <a:p>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n-ea"/>
                          <a:ea typeface="+mn-ea"/>
                        </a:rPr>
                        <a:t>地図情報（属性情報、位置情報、描画情報）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90564" rtl="0" eaLnBrk="1" latinLnBrk="0" hangingPunct="1"/>
                      <a:r>
                        <a:rPr kumimoji="1" lang="ja-JP" altLang="en-US" sz="1050" kern="1200">
                          <a:solidFill>
                            <a:schemeClr val="tx1"/>
                          </a:solidFill>
                          <a:latin typeface="+mn-ea"/>
                          <a:ea typeface="+mn-ea"/>
                          <a:cs typeface="+mn-cs"/>
                        </a:rPr>
                        <a:t>移行対象外</a:t>
                      </a:r>
                      <a:r>
                        <a:rPr kumimoji="1" lang="ja-JP" altLang="en-US" sz="1050">
                          <a:solidFill>
                            <a:schemeClr val="tx1"/>
                          </a:solidFill>
                          <a:latin typeface="+mn-lt"/>
                          <a:cs typeface="+mn-cs"/>
                        </a:rPr>
                        <a:t>（必要な場合は</a:t>
                      </a:r>
                      <a:r>
                        <a:rPr kumimoji="1" lang="ja-JP" altLang="en-US" sz="1050" kern="1200">
                          <a:solidFill>
                            <a:schemeClr val="tx1"/>
                          </a:solidFill>
                          <a:latin typeface="+mn-ea"/>
                          <a:ea typeface="+mn-ea"/>
                          <a:cs typeface="+mn-cs"/>
                        </a:rPr>
                        <a:t>職員にて</a:t>
                      </a:r>
                      <a:r>
                        <a:rPr kumimoji="1" lang="en-US" altLang="ja-JP" sz="1050" kern="1200">
                          <a:solidFill>
                            <a:schemeClr val="tx1"/>
                          </a:solidFill>
                          <a:latin typeface="+mn-ea"/>
                          <a:ea typeface="+mn-ea"/>
                          <a:cs typeface="+mn-cs"/>
                        </a:rPr>
                        <a:t>GIS</a:t>
                      </a:r>
                      <a:r>
                        <a:rPr kumimoji="1" lang="ja-JP" altLang="en-US" sz="1050" kern="1200">
                          <a:solidFill>
                            <a:schemeClr val="tx1"/>
                          </a:solidFill>
                          <a:latin typeface="+mn-ea"/>
                          <a:ea typeface="+mn-ea"/>
                          <a:cs typeface="+mn-cs"/>
                        </a:rPr>
                        <a:t>へ登録）</a:t>
                      </a:r>
                      <a:endParaRPr kumimoji="1" lang="en-US" altLang="ja-JP" sz="1050" kern="1200">
                        <a:solidFill>
                          <a:schemeClr val="tx1"/>
                        </a:solidFill>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70620523"/>
                  </a:ext>
                </a:extLst>
              </a:tr>
              <a:tr h="196967">
                <a:tc>
                  <a:txBody>
                    <a:bodyPr/>
                    <a:lstStyle/>
                    <a:p>
                      <a:r>
                        <a:rPr kumimoji="1" lang="ja-JP" altLang="en-US" sz="1050">
                          <a:solidFill>
                            <a:schemeClr val="tx1"/>
                          </a:solidFill>
                          <a:latin typeface="+mn-ea"/>
                          <a:ea typeface="+mn-ea"/>
                        </a:rPr>
                        <a:t>共通</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solidFill>
                            <a:schemeClr val="tx1"/>
                          </a:solidFill>
                          <a:latin typeface="+mn-ea"/>
                          <a:ea typeface="+mn-ea"/>
                        </a:rPr>
                        <a:t>申請書類（添付書類含む）等</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システム外（紙での原本保管）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90564" rtl="0" eaLnBrk="1" latinLnBrk="0" hangingPunct="1"/>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93773677"/>
                  </a:ext>
                </a:extLst>
              </a:tr>
            </a:tbl>
          </a:graphicData>
        </a:graphic>
      </p:graphicFrame>
    </p:spTree>
    <p:extLst>
      <p:ext uri="{BB962C8B-B14F-4D97-AF65-F5344CB8AC3E}">
        <p14:creationId xmlns:p14="http://schemas.microsoft.com/office/powerpoint/2010/main" val="16444632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41076-B6C1-2A9B-4C39-ED78207CC83C}"/>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E22223A-D2D2-FAB3-82EA-E033EBA7944A}"/>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17FFD2E4-7186-7407-FB77-73EC4163352A}"/>
              </a:ext>
            </a:extLst>
          </p:cNvPr>
          <p:cNvSpPr>
            <a:spLocks noGrp="1"/>
          </p:cNvSpPr>
          <p:nvPr>
            <p:ph type="sldNum" sz="quarter" idx="11"/>
          </p:nvPr>
        </p:nvSpPr>
        <p:spPr/>
        <p:txBody>
          <a:bodyPr/>
          <a:lstStyle/>
          <a:p>
            <a:fld id="{AA5FCFE5-FE56-4EF1-80A8-07776887C2A1}" type="slidenum">
              <a:rPr lang="ja-JP" altLang="en-US" smtClean="0"/>
              <a:pPr/>
              <a:t>45</a:t>
            </a:fld>
            <a:endParaRPr lang="ja-JP" altLang="en-US"/>
          </a:p>
        </p:txBody>
      </p:sp>
      <p:sp>
        <p:nvSpPr>
          <p:cNvPr id="4" name="テキスト プレースホルダー 3">
            <a:extLst>
              <a:ext uri="{FF2B5EF4-FFF2-40B4-BE49-F238E27FC236}">
                <a16:creationId xmlns:a16="http://schemas.microsoft.com/office/drawing/2014/main" id="{5FED0F96-B192-3734-E79E-432BC30776A5}"/>
              </a:ext>
            </a:extLst>
          </p:cNvPr>
          <p:cNvSpPr>
            <a:spLocks noGrp="1"/>
          </p:cNvSpPr>
          <p:nvPr>
            <p:ph type="body" sz="quarter" idx="15"/>
          </p:nvPr>
        </p:nvSpPr>
        <p:spPr/>
        <p:txBody>
          <a:bodyPr/>
          <a:lstStyle/>
          <a:p>
            <a:r>
              <a:rPr kumimoji="1" lang="en-US" altLang="ja-JP"/>
              <a:t>【</a:t>
            </a:r>
            <a:r>
              <a:rPr lang="ja-JP" altLang="en-US"/>
              <a:t>河川</a:t>
            </a:r>
            <a:r>
              <a:rPr kumimoji="1" lang="en-US" altLang="ja-JP"/>
              <a:t>】</a:t>
            </a:r>
            <a:r>
              <a:rPr kumimoji="1" lang="ja-JP" altLang="en-US"/>
              <a:t>データ移行方針（案）</a:t>
            </a:r>
          </a:p>
        </p:txBody>
      </p:sp>
      <p:sp>
        <p:nvSpPr>
          <p:cNvPr id="5" name="タイトル 4">
            <a:extLst>
              <a:ext uri="{FF2B5EF4-FFF2-40B4-BE49-F238E27FC236}">
                <a16:creationId xmlns:a16="http://schemas.microsoft.com/office/drawing/2014/main" id="{C97B72A1-92DE-F7A4-F8C7-ACECC80EEA58}"/>
              </a:ext>
            </a:extLst>
          </p:cNvPr>
          <p:cNvSpPr>
            <a:spLocks noGrp="1"/>
          </p:cNvSpPr>
          <p:nvPr>
            <p:ph type="title"/>
          </p:nvPr>
        </p:nvSpPr>
        <p:spPr/>
        <p:txBody>
          <a:bodyPr/>
          <a:lstStyle/>
          <a:p>
            <a:r>
              <a:rPr lang="ja-JP" altLang="en-US"/>
              <a:t>河川占使用許可システム内で管理している対象データは、調定履歴と内訳を除き原則新システムへ移行する。</a:t>
            </a:r>
            <a:endParaRPr kumimoji="1" lang="ja-JP" altLang="en-US"/>
          </a:p>
        </p:txBody>
      </p:sp>
      <p:sp>
        <p:nvSpPr>
          <p:cNvPr id="6" name="楕円 5">
            <a:extLst>
              <a:ext uri="{FF2B5EF4-FFF2-40B4-BE49-F238E27FC236}">
                <a16:creationId xmlns:a16="http://schemas.microsoft.com/office/drawing/2014/main" id="{068279C9-0A7D-B3C5-FE41-E13D79B6B665}"/>
              </a:ext>
            </a:extLst>
          </p:cNvPr>
          <p:cNvSpPr/>
          <p:nvPr/>
        </p:nvSpPr>
        <p:spPr bwMode="gray">
          <a:xfrm>
            <a:off x="415925" y="1982354"/>
            <a:ext cx="1800000" cy="720000"/>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基本方針（案）</a:t>
            </a:r>
          </a:p>
        </p:txBody>
      </p:sp>
      <p:sp>
        <p:nvSpPr>
          <p:cNvPr id="13" name="正方形/長方形 12">
            <a:extLst>
              <a:ext uri="{FF2B5EF4-FFF2-40B4-BE49-F238E27FC236}">
                <a16:creationId xmlns:a16="http://schemas.microsoft.com/office/drawing/2014/main" id="{D60EF128-7F8C-A374-40C2-8363BF568617}"/>
              </a:ext>
            </a:extLst>
          </p:cNvPr>
          <p:cNvSpPr/>
          <p:nvPr/>
        </p:nvSpPr>
        <p:spPr bwMode="gray">
          <a:xfrm>
            <a:off x="2363055" y="1514354"/>
            <a:ext cx="7200000" cy="1944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原則、全期間の全種類のデータを許可システムヘ移行する方針とする。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ただし、移行対象のデータ量が多く、許可システムへ全期間のデータ移行が難しい場合には、今年度含む過去</a:t>
            </a:r>
            <a:r>
              <a:rPr kumimoji="1" lang="en-US" altLang="ja-JP" sz="1100">
                <a:latin typeface="+mn-ea"/>
              </a:rPr>
              <a:t>10</a:t>
            </a:r>
            <a:r>
              <a:rPr kumimoji="1" lang="ja-JP" altLang="en-US" sz="1100">
                <a:latin typeface="+mn-ea"/>
              </a:rPr>
              <a:t>年分のデータのみを許可システムヘ移行し、その他のデータは共通</a:t>
            </a:r>
            <a:r>
              <a:rPr kumimoji="1" lang="en-US" altLang="ja-JP" sz="1100">
                <a:latin typeface="+mn-ea"/>
              </a:rPr>
              <a:t>DB</a:t>
            </a:r>
            <a:r>
              <a:rPr kumimoji="1" lang="ja-JP" altLang="en-US" sz="1100">
                <a:latin typeface="+mn-ea"/>
              </a:rPr>
              <a:t>へ移行し、管理することとする。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許可情報、申請履歴の許可システムヘ移行するデータ</a:t>
            </a:r>
            <a:r>
              <a:rPr kumimoji="1" lang="ja-JP" altLang="en-US" sz="1100">
                <a:latin typeface="Yu Gothic UI"/>
              </a:rPr>
              <a:t>（</a:t>
            </a:r>
            <a:r>
              <a:rPr kumimoji="1" lang="en-US" altLang="ja-JP" sz="1100">
                <a:latin typeface="Yu Gothic UI"/>
              </a:rPr>
              <a:t>CSV</a:t>
            </a:r>
            <a:r>
              <a:rPr kumimoji="1" lang="ja-JP" altLang="en-US" sz="1100">
                <a:latin typeface="Yu Gothic UI"/>
              </a:rPr>
              <a:t>で出力可能）</a:t>
            </a:r>
            <a:r>
              <a:rPr kumimoji="1" lang="ja-JP" altLang="en-US" sz="1100">
                <a:latin typeface="+mn-ea"/>
              </a:rPr>
              <a:t>については、新ベンダーが用意する</a:t>
            </a:r>
            <a:r>
              <a:rPr kumimoji="1" lang="ja-JP" altLang="en-US" sz="1100">
                <a:latin typeface="Yu Gothic UI"/>
              </a:rPr>
              <a:t>移行ツールにて取込想定とする。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Yu Gothic UI"/>
              </a:rPr>
              <a:t>申請書類等については、現行委託先にて</a:t>
            </a:r>
            <a:r>
              <a:rPr kumimoji="1" lang="en-US" altLang="ja-JP" sz="1100">
                <a:latin typeface="Yu Gothic UI"/>
              </a:rPr>
              <a:t>PDF</a:t>
            </a:r>
            <a:r>
              <a:rPr kumimoji="1" lang="ja-JP" altLang="en-US" sz="1100">
                <a:latin typeface="Yu Gothic UI"/>
              </a:rPr>
              <a:t>化した後、</a:t>
            </a:r>
            <a:r>
              <a:rPr kumimoji="1" lang="ja-JP" altLang="en-US" sz="1100">
                <a:latin typeface="+mn-ea"/>
              </a:rPr>
              <a:t>新ベンダーにてシステムへ取り込める形式へ変換したうえで取込を行う。</a:t>
            </a:r>
            <a:endParaRPr kumimoji="1" lang="en-US" altLang="ja-JP" sz="1100">
              <a:latin typeface="+mn-ea"/>
            </a:endParaRPr>
          </a:p>
          <a:p>
            <a:pPr marL="363538" lvl="1" defTabSz="990564" fontAlgn="auto">
              <a:spcBef>
                <a:spcPts val="0"/>
              </a:spcBef>
              <a:spcAft>
                <a:spcPts val="0"/>
              </a:spcAft>
              <a:buSzPct val="100000"/>
              <a:tabLst>
                <a:tab pos="536575" algn="l"/>
              </a:tabLst>
              <a:defRPr/>
            </a:pPr>
            <a:r>
              <a:rPr kumimoji="1" lang="ja-JP" altLang="en-US" sz="1100">
                <a:latin typeface="Yu Gothic UI"/>
              </a:rPr>
              <a:t>（申請書類などは、現行では年度単位で格納しているため、現行と同様のフォルダ構成で、職員がアクセスして過去の申請書類など閲覧できることが望ましい）</a:t>
            </a:r>
            <a:endParaRPr kumimoji="1" lang="en-US" altLang="ja-JP" sz="1100">
              <a:highlight>
                <a:srgbClr val="FFFF00"/>
              </a:highlight>
              <a:latin typeface="Yu Gothic UI"/>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Yu Gothic UI"/>
              </a:rPr>
              <a:t>位置情報は現行の維持管理支援システム内で</a:t>
            </a:r>
            <a:r>
              <a:rPr kumimoji="1" lang="en-US" altLang="ja-JP" sz="1100">
                <a:latin typeface="Yu Gothic UI"/>
              </a:rPr>
              <a:t>Shape</a:t>
            </a:r>
            <a:r>
              <a:rPr kumimoji="1" lang="ja-JP" altLang="en-US" sz="1100">
                <a:latin typeface="Yu Gothic UI"/>
              </a:rPr>
              <a:t>形式で保持しているため、別プロジェクトにて先んじて統合型</a:t>
            </a:r>
            <a:r>
              <a:rPr kumimoji="1" lang="en-US" altLang="ja-JP" sz="1100">
                <a:latin typeface="Yu Gothic UI"/>
              </a:rPr>
              <a:t>GIS</a:t>
            </a:r>
            <a:r>
              <a:rPr kumimoji="1" lang="ja-JP" altLang="en-US" sz="1100">
                <a:latin typeface="Yu Gothic UI"/>
              </a:rPr>
              <a:t>へデータ移行予定。そのため、許可システムに必要な位置情報については、統合型</a:t>
            </a:r>
            <a:r>
              <a:rPr kumimoji="1" lang="en-US" altLang="ja-JP" sz="1100">
                <a:latin typeface="Yu Gothic UI"/>
              </a:rPr>
              <a:t>GIS</a:t>
            </a:r>
            <a:r>
              <a:rPr kumimoji="1" lang="ja-JP" altLang="en-US" sz="1100">
                <a:latin typeface="Yu Gothic UI"/>
              </a:rPr>
              <a:t>からデータ移行することとする。</a:t>
            </a:r>
            <a:endParaRPr kumimoji="1" lang="en-US" altLang="ja-JP" sz="1100">
              <a:latin typeface="+mn-ea"/>
            </a:endParaRPr>
          </a:p>
        </p:txBody>
      </p:sp>
      <p:graphicFrame>
        <p:nvGraphicFramePr>
          <p:cNvPr id="10" name="表 9">
            <a:extLst>
              <a:ext uri="{FF2B5EF4-FFF2-40B4-BE49-F238E27FC236}">
                <a16:creationId xmlns:a16="http://schemas.microsoft.com/office/drawing/2014/main" id="{2C13CE76-5411-7AB7-6D91-F4DA493C1015}"/>
              </a:ext>
            </a:extLst>
          </p:cNvPr>
          <p:cNvGraphicFramePr>
            <a:graphicFrameLocks noGrp="1"/>
          </p:cNvGraphicFramePr>
          <p:nvPr>
            <p:extLst>
              <p:ext uri="{D42A27DB-BD31-4B8C-83A1-F6EECF244321}">
                <p14:modId xmlns:p14="http://schemas.microsoft.com/office/powerpoint/2010/main" val="553913259"/>
              </p:ext>
            </p:extLst>
          </p:nvPr>
        </p:nvGraphicFramePr>
        <p:xfrm>
          <a:off x="415925" y="3504746"/>
          <a:ext cx="9147130" cy="3131615"/>
        </p:xfrm>
        <a:graphic>
          <a:graphicData uri="http://schemas.openxmlformats.org/drawingml/2006/table">
            <a:tbl>
              <a:tblPr firstRow="1" bandRow="1">
                <a:tableStyleId>{5C22544A-7EE6-4342-B048-85BDC9FD1C3A}</a:tableStyleId>
              </a:tblPr>
              <a:tblGrid>
                <a:gridCol w="1999695">
                  <a:extLst>
                    <a:ext uri="{9D8B030D-6E8A-4147-A177-3AD203B41FA5}">
                      <a16:colId xmlns:a16="http://schemas.microsoft.com/office/drawing/2014/main" val="3133188871"/>
                    </a:ext>
                  </a:extLst>
                </a:gridCol>
                <a:gridCol w="2358535">
                  <a:extLst>
                    <a:ext uri="{9D8B030D-6E8A-4147-A177-3AD203B41FA5}">
                      <a16:colId xmlns:a16="http://schemas.microsoft.com/office/drawing/2014/main" val="1145607662"/>
                    </a:ext>
                  </a:extLst>
                </a:gridCol>
                <a:gridCol w="1260432">
                  <a:extLst>
                    <a:ext uri="{9D8B030D-6E8A-4147-A177-3AD203B41FA5}">
                      <a16:colId xmlns:a16="http://schemas.microsoft.com/office/drawing/2014/main" val="1937766741"/>
                    </a:ext>
                  </a:extLst>
                </a:gridCol>
                <a:gridCol w="1305655">
                  <a:extLst>
                    <a:ext uri="{9D8B030D-6E8A-4147-A177-3AD203B41FA5}">
                      <a16:colId xmlns:a16="http://schemas.microsoft.com/office/drawing/2014/main" val="663384899"/>
                    </a:ext>
                  </a:extLst>
                </a:gridCol>
                <a:gridCol w="2222813">
                  <a:extLst>
                    <a:ext uri="{9D8B030D-6E8A-4147-A177-3AD203B41FA5}">
                      <a16:colId xmlns:a16="http://schemas.microsoft.com/office/drawing/2014/main" val="196688345"/>
                    </a:ext>
                  </a:extLst>
                </a:gridCol>
              </a:tblGrid>
              <a:tr h="290415">
                <a:tc>
                  <a:txBody>
                    <a:bodyPr/>
                    <a:lstStyle/>
                    <a:p>
                      <a:pPr marL="0" algn="ctr" defTabSz="990564" rtl="0" eaLnBrk="1" latinLnBrk="0" hangingPunct="1"/>
                      <a:r>
                        <a:rPr kumimoji="1" lang="ja-JP" altLang="en-US" sz="1050" b="1" kern="1200">
                          <a:solidFill>
                            <a:schemeClr val="tx1"/>
                          </a:solidFill>
                          <a:latin typeface="+mn-lt"/>
                          <a:ea typeface="+mn-ea"/>
                          <a:cs typeface="+mn-cs"/>
                        </a:rPr>
                        <a:t>対象データ名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現行管理場所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rPr>
                        <a:t>移行先</a:t>
                      </a:r>
                      <a:endParaRPr kumimoji="1" lang="en-US" altLang="ja-JP" sz="105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対象件数（件）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移行対象期間（何年度分）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50692930"/>
                  </a:ext>
                </a:extLst>
              </a:tr>
              <a:tr h="233105">
                <a:tc>
                  <a:txBody>
                    <a:bodyPr/>
                    <a:lstStyle/>
                    <a:p>
                      <a:r>
                        <a:rPr kumimoji="1" lang="ja-JP" altLang="en-US" sz="1050">
                          <a:solidFill>
                            <a:schemeClr val="tx1"/>
                          </a:solidFill>
                          <a:latin typeface="+mn-ea"/>
                          <a:ea typeface="+mn-ea"/>
                        </a:rPr>
                        <a:t>許可情報（許可履歴、許可内訳）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12,000</a:t>
                      </a:r>
                      <a:r>
                        <a:rPr kumimoji="1" lang="ja-JP" altLang="en-US" sz="1050">
                          <a:solidFill>
                            <a:schemeClr val="tx1"/>
                          </a:solidFill>
                          <a:latin typeface="+mn-ea"/>
                          <a:ea typeface="+mn-ea"/>
                        </a:rPr>
                        <a:t>件</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全期間（昭和</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47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1179658"/>
                  </a:ext>
                </a:extLst>
              </a:tr>
              <a:tr h="233105">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n-ea"/>
                          <a:ea typeface="+mn-ea"/>
                        </a:rPr>
                        <a:t>調定履歴</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財務会計システム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移行対象外</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64204523"/>
                  </a:ext>
                </a:extLst>
              </a:tr>
              <a:tr h="233105">
                <a:tc>
                  <a:txBody>
                    <a:bodyPr/>
                    <a:lstStyle/>
                    <a:p>
                      <a:r>
                        <a:rPr kumimoji="1" lang="ja-JP" altLang="en-US" sz="1050">
                          <a:solidFill>
                            <a:schemeClr val="tx1"/>
                          </a:solidFill>
                          <a:latin typeface="+mn-ea"/>
                          <a:ea typeface="+mn-ea"/>
                        </a:rPr>
                        <a:t>調定内訳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移行対象外</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0773139"/>
                  </a:ext>
                </a:extLst>
              </a:tr>
              <a:tr h="233105">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n-ea"/>
                          <a:ea typeface="+mn-ea"/>
                        </a:rPr>
                        <a:t>申請履歴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mn-ea"/>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a:solidFill>
                            <a:schemeClr val="tx1"/>
                          </a:solidFill>
                          <a:latin typeface="+mn-ea"/>
                          <a:ea typeface="+mn-ea"/>
                        </a:rPr>
                        <a:t>許可情報に含む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全期間（昭和</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47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1013348"/>
                  </a:ext>
                </a:extLst>
              </a:tr>
              <a:tr h="471910">
                <a:tc>
                  <a:txBody>
                    <a:bodyPr/>
                    <a:lstStyle/>
                    <a:p>
                      <a:r>
                        <a:rPr kumimoji="1" lang="ja-JP" altLang="en-US" sz="1050">
                          <a:solidFill>
                            <a:schemeClr val="tx1"/>
                          </a:solidFill>
                          <a:latin typeface="+mn-ea"/>
                          <a:ea typeface="+mn-ea"/>
                        </a:rPr>
                        <a:t>申請書類（添付書類含む）等（</a:t>
                      </a:r>
                      <a:r>
                        <a:rPr kumimoji="1" lang="en-US" altLang="ja-JP" sz="1050">
                          <a:solidFill>
                            <a:schemeClr val="tx1"/>
                          </a:solidFill>
                          <a:latin typeface="+mn-ea"/>
                          <a:ea typeface="+mn-ea"/>
                        </a:rPr>
                        <a:t>PDF</a:t>
                      </a:r>
                      <a:r>
                        <a:rPr kumimoji="1" lang="ja-JP" altLang="en-US" sz="1050">
                          <a:solidFill>
                            <a:schemeClr val="tx1"/>
                          </a:solidFill>
                          <a:latin typeface="+mn-ea"/>
                          <a:ea typeface="+mn-ea"/>
                        </a:rPr>
                        <a:t>）</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紙媒体</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現行</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最大過去</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3</a:t>
                      </a: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年分</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システム外（共有フォルダ）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許可システム（共通</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DB</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18,000</a:t>
                      </a:r>
                      <a:r>
                        <a:rPr kumimoji="1" lang="ja-JP" altLang="en-US" sz="1050">
                          <a:solidFill>
                            <a:schemeClr val="tx1"/>
                          </a:solidFill>
                          <a:latin typeface="+mn-ea"/>
                          <a:ea typeface="+mn-ea"/>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全期間（昭和</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47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2895162"/>
                  </a:ext>
                </a:extLst>
              </a:tr>
              <a:tr h="471910">
                <a:tc>
                  <a:txBody>
                    <a:bodyPr/>
                    <a:lstStyle/>
                    <a:p>
                      <a:r>
                        <a:rPr kumimoji="1" lang="ja-JP" altLang="en-US" sz="1050">
                          <a:solidFill>
                            <a:schemeClr val="tx1"/>
                          </a:solidFill>
                          <a:latin typeface="+mn-ea"/>
                          <a:ea typeface="+mn-ea"/>
                        </a:rPr>
                        <a:t>施行承認</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システム外（</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EXCEL</a:t>
                      </a: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50">
                          <a:solidFill>
                            <a:schemeClr val="tx1"/>
                          </a:solidFill>
                          <a:latin typeface="+mn-ea"/>
                          <a:ea typeface="+mn-ea"/>
                        </a:rPr>
                        <a:t>300</a:t>
                      </a:r>
                      <a:r>
                        <a:rPr kumimoji="1" lang="ja-JP" altLang="en-US" sz="1050">
                          <a:solidFill>
                            <a:schemeClr val="tx1"/>
                          </a:solidFill>
                          <a:latin typeface="+mn-ea"/>
                          <a:ea typeface="+mn-ea"/>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全期間（昭和</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47</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年から現時点）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605002"/>
                  </a:ext>
                </a:extLst>
              </a:tr>
              <a:tr h="233105">
                <a:tc>
                  <a:txBody>
                    <a:bodyPr/>
                    <a:lstStyle/>
                    <a:p>
                      <a:r>
                        <a:rPr kumimoji="1" lang="ja-JP" altLang="en-US" sz="1050">
                          <a:solidFill>
                            <a:schemeClr val="tx1"/>
                          </a:solidFill>
                          <a:latin typeface="+mn-ea"/>
                          <a:ea typeface="+mn-ea"/>
                        </a:rPr>
                        <a:t>位置情報（属性情報、位置情報、描画情報）（</a:t>
                      </a:r>
                      <a:r>
                        <a:rPr kumimoji="1" lang="en-US" altLang="ja-JP" sz="1050">
                          <a:solidFill>
                            <a:schemeClr val="tx1"/>
                          </a:solidFill>
                          <a:latin typeface="+mn-ea"/>
                          <a:ea typeface="+mn-ea"/>
                        </a:rPr>
                        <a:t>Shape</a:t>
                      </a:r>
                      <a:r>
                        <a:rPr kumimoji="1" lang="ja-JP" altLang="en-US" sz="1050">
                          <a:solidFill>
                            <a:schemeClr val="tx1"/>
                          </a:solidFill>
                          <a:latin typeface="+mn-ea"/>
                          <a:ea typeface="+mn-ea"/>
                        </a:rPr>
                        <a:t>）</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維持管理支援システム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許可システム、および統合型</a:t>
                      </a: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GIS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solidFill>
                            <a:schemeClr val="tx1"/>
                          </a:solidFill>
                          <a:latin typeface="+mn-ea"/>
                          <a:ea typeface="+mn-ea"/>
                        </a:rPr>
                        <a:t>移行対象外</a:t>
                      </a:r>
                      <a:endParaRPr kumimoji="1" lang="en-US" altLang="ja-JP" sz="1050">
                        <a:solidFill>
                          <a:schemeClr val="tx1"/>
                        </a:solidFill>
                        <a:latin typeface="+mn-ea"/>
                        <a:ea typeface="+mn-ea"/>
                      </a:endParaRPr>
                    </a:p>
                    <a:p>
                      <a:r>
                        <a:rPr kumimoji="1" lang="ja-JP" altLang="en-US" sz="1050">
                          <a:solidFill>
                            <a:schemeClr val="tx1"/>
                          </a:solidFill>
                          <a:latin typeface="+mn-ea"/>
                          <a:ea typeface="+mn-ea"/>
                        </a:rPr>
                        <a:t>（統合型</a:t>
                      </a:r>
                      <a:r>
                        <a:rPr kumimoji="1" lang="en-US" altLang="ja-JP" sz="1050">
                          <a:solidFill>
                            <a:schemeClr val="tx1"/>
                          </a:solidFill>
                          <a:latin typeface="+mn-ea"/>
                          <a:ea typeface="+mn-ea"/>
                        </a:rPr>
                        <a:t>GIS</a:t>
                      </a:r>
                      <a:r>
                        <a:rPr kumimoji="1" lang="ja-JP" altLang="en-US" sz="1050">
                          <a:solidFill>
                            <a:schemeClr val="tx1"/>
                          </a:solidFill>
                          <a:latin typeface="+mn-ea"/>
                          <a:ea typeface="+mn-ea"/>
                        </a:rPr>
                        <a:t>構築時にデータ移行する）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16379316"/>
                  </a:ext>
                </a:extLst>
              </a:tr>
            </a:tbl>
          </a:graphicData>
        </a:graphic>
      </p:graphicFrame>
    </p:spTree>
    <p:extLst>
      <p:ext uri="{BB962C8B-B14F-4D97-AF65-F5344CB8AC3E}">
        <p14:creationId xmlns:p14="http://schemas.microsoft.com/office/powerpoint/2010/main" val="12005903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D924E-EB9C-5ED2-9CC5-5B9105443BFD}"/>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2B17DDB-5E12-655A-90DD-B0D6DC5D3D22}"/>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4A386220-3658-A179-CF37-599566B2782C}"/>
              </a:ext>
            </a:extLst>
          </p:cNvPr>
          <p:cNvSpPr>
            <a:spLocks noGrp="1"/>
          </p:cNvSpPr>
          <p:nvPr>
            <p:ph type="sldNum" sz="quarter" idx="11"/>
          </p:nvPr>
        </p:nvSpPr>
        <p:spPr/>
        <p:txBody>
          <a:bodyPr/>
          <a:lstStyle/>
          <a:p>
            <a:fld id="{AA5FCFE5-FE56-4EF1-80A8-07776887C2A1}" type="slidenum">
              <a:rPr lang="ja-JP" altLang="en-US" smtClean="0"/>
              <a:pPr/>
              <a:t>46</a:t>
            </a:fld>
            <a:endParaRPr lang="ja-JP" altLang="en-US"/>
          </a:p>
        </p:txBody>
      </p:sp>
      <p:sp>
        <p:nvSpPr>
          <p:cNvPr id="4" name="テキスト プレースホルダー 3">
            <a:extLst>
              <a:ext uri="{FF2B5EF4-FFF2-40B4-BE49-F238E27FC236}">
                <a16:creationId xmlns:a16="http://schemas.microsoft.com/office/drawing/2014/main" id="{4FB573F3-8990-6D6D-AC3D-DBD426D5F96D}"/>
              </a:ext>
            </a:extLst>
          </p:cNvPr>
          <p:cNvSpPr>
            <a:spLocks noGrp="1"/>
          </p:cNvSpPr>
          <p:nvPr>
            <p:ph type="body" sz="quarter" idx="15"/>
          </p:nvPr>
        </p:nvSpPr>
        <p:spPr/>
        <p:txBody>
          <a:bodyPr/>
          <a:lstStyle/>
          <a:p>
            <a:r>
              <a:rPr kumimoji="1" lang="en-US" altLang="ja-JP"/>
              <a:t>【</a:t>
            </a:r>
            <a:r>
              <a:rPr kumimoji="1" lang="zh-TW" altLang="en-US"/>
              <a:t>行政財産、公有財産</a:t>
            </a:r>
            <a:r>
              <a:rPr kumimoji="1" lang="ja-JP" altLang="en-US"/>
              <a:t>（道路）</a:t>
            </a:r>
            <a:r>
              <a:rPr kumimoji="1" lang="en-US" altLang="ja-JP"/>
              <a:t>】</a:t>
            </a:r>
            <a:r>
              <a:rPr kumimoji="1" lang="ja-JP" altLang="en-US"/>
              <a:t>データ移行方針（案）</a:t>
            </a:r>
          </a:p>
        </p:txBody>
      </p:sp>
      <p:sp>
        <p:nvSpPr>
          <p:cNvPr id="5" name="タイトル 4">
            <a:extLst>
              <a:ext uri="{FF2B5EF4-FFF2-40B4-BE49-F238E27FC236}">
                <a16:creationId xmlns:a16="http://schemas.microsoft.com/office/drawing/2014/main" id="{8B1B09AE-708A-B91E-9A98-BEE1D6DE450F}"/>
              </a:ext>
            </a:extLst>
          </p:cNvPr>
          <p:cNvSpPr>
            <a:spLocks noGrp="1"/>
          </p:cNvSpPr>
          <p:nvPr>
            <p:ph type="title"/>
          </p:nvPr>
        </p:nvSpPr>
        <p:spPr/>
        <p:txBody>
          <a:bodyPr/>
          <a:lstStyle/>
          <a:p>
            <a:r>
              <a:rPr lang="ja-JP" altLang="en-US"/>
              <a:t>行政財産の対象データは、移行時点で許可が継続されているデータのみ移行とする。申請情報や</a:t>
            </a:r>
            <a:r>
              <a:rPr lang="ja-JP" altLang="en-US">
                <a:latin typeface="Yu Gothic UI"/>
              </a:rPr>
              <a:t>申請書類等のシステム外で保管しているデータについては、移行対象外とする</a:t>
            </a:r>
            <a:r>
              <a:rPr lang="ja-JP" altLang="en-US">
                <a:latin typeface="+mn-ea"/>
              </a:rPr>
              <a:t>。</a:t>
            </a:r>
            <a:endParaRPr kumimoji="1" lang="ja-JP" altLang="en-US"/>
          </a:p>
        </p:txBody>
      </p:sp>
      <p:sp>
        <p:nvSpPr>
          <p:cNvPr id="6" name="楕円 5">
            <a:extLst>
              <a:ext uri="{FF2B5EF4-FFF2-40B4-BE49-F238E27FC236}">
                <a16:creationId xmlns:a16="http://schemas.microsoft.com/office/drawing/2014/main" id="{72754DA0-D73E-AD23-1B87-947E1AE6BCA8}"/>
              </a:ext>
            </a:extLst>
          </p:cNvPr>
          <p:cNvSpPr/>
          <p:nvPr/>
        </p:nvSpPr>
        <p:spPr bwMode="gray">
          <a:xfrm>
            <a:off x="415925" y="2126354"/>
            <a:ext cx="1800000" cy="720000"/>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基本方針（案）</a:t>
            </a:r>
          </a:p>
        </p:txBody>
      </p:sp>
      <p:graphicFrame>
        <p:nvGraphicFramePr>
          <p:cNvPr id="12" name="表 11">
            <a:extLst>
              <a:ext uri="{FF2B5EF4-FFF2-40B4-BE49-F238E27FC236}">
                <a16:creationId xmlns:a16="http://schemas.microsoft.com/office/drawing/2014/main" id="{7E789316-E65A-FB08-BC73-DDB2473C7B1E}"/>
              </a:ext>
            </a:extLst>
          </p:cNvPr>
          <p:cNvGraphicFramePr>
            <a:graphicFrameLocks noGrp="1"/>
          </p:cNvGraphicFramePr>
          <p:nvPr>
            <p:extLst>
              <p:ext uri="{D42A27DB-BD31-4B8C-83A1-F6EECF244321}">
                <p14:modId xmlns:p14="http://schemas.microsoft.com/office/powerpoint/2010/main" val="1870895366"/>
              </p:ext>
            </p:extLst>
          </p:nvPr>
        </p:nvGraphicFramePr>
        <p:xfrm>
          <a:off x="573088" y="3664642"/>
          <a:ext cx="8898572" cy="2487036"/>
        </p:xfrm>
        <a:graphic>
          <a:graphicData uri="http://schemas.openxmlformats.org/drawingml/2006/table">
            <a:tbl>
              <a:tblPr firstRow="1" bandRow="1">
                <a:tableStyleId>{5C22544A-7EE6-4342-B048-85BDC9FD1C3A}</a:tableStyleId>
              </a:tblPr>
              <a:tblGrid>
                <a:gridCol w="1451070">
                  <a:extLst>
                    <a:ext uri="{9D8B030D-6E8A-4147-A177-3AD203B41FA5}">
                      <a16:colId xmlns:a16="http://schemas.microsoft.com/office/drawing/2014/main" val="3133188871"/>
                    </a:ext>
                  </a:extLst>
                </a:gridCol>
                <a:gridCol w="2185205">
                  <a:extLst>
                    <a:ext uri="{9D8B030D-6E8A-4147-A177-3AD203B41FA5}">
                      <a16:colId xmlns:a16="http://schemas.microsoft.com/office/drawing/2014/main" val="1145607662"/>
                    </a:ext>
                  </a:extLst>
                </a:gridCol>
                <a:gridCol w="2060607">
                  <a:extLst>
                    <a:ext uri="{9D8B030D-6E8A-4147-A177-3AD203B41FA5}">
                      <a16:colId xmlns:a16="http://schemas.microsoft.com/office/drawing/2014/main" val="1937766741"/>
                    </a:ext>
                  </a:extLst>
                </a:gridCol>
                <a:gridCol w="1260229">
                  <a:extLst>
                    <a:ext uri="{9D8B030D-6E8A-4147-A177-3AD203B41FA5}">
                      <a16:colId xmlns:a16="http://schemas.microsoft.com/office/drawing/2014/main" val="663384899"/>
                    </a:ext>
                  </a:extLst>
                </a:gridCol>
                <a:gridCol w="1941461">
                  <a:extLst>
                    <a:ext uri="{9D8B030D-6E8A-4147-A177-3AD203B41FA5}">
                      <a16:colId xmlns:a16="http://schemas.microsoft.com/office/drawing/2014/main" val="196688345"/>
                    </a:ext>
                  </a:extLst>
                </a:gridCol>
              </a:tblGrid>
              <a:tr h="166682">
                <a:tc>
                  <a:txBody>
                    <a:bodyPr/>
                    <a:lstStyle/>
                    <a:p>
                      <a:pPr algn="ctr"/>
                      <a:r>
                        <a:rPr kumimoji="1" lang="ja-JP" altLang="en-US" sz="1050">
                          <a:solidFill>
                            <a:schemeClr val="tx1"/>
                          </a:solidFill>
                        </a:rPr>
                        <a:t>対象データ名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現行管理場所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rPr>
                        <a:t>移行先</a:t>
                      </a:r>
                      <a:endParaRPr kumimoji="1" lang="en-US" altLang="ja-JP" sz="105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対象件数（件）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移行対象期間（何年度分）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50692930"/>
                  </a:ext>
                </a:extLst>
              </a:tr>
              <a:tr h="272752">
                <a:tc>
                  <a:txBody>
                    <a:bodyPr/>
                    <a:lstStyle/>
                    <a:p>
                      <a:r>
                        <a:rPr kumimoji="1" lang="ja-JP" altLang="en-US" sz="1050">
                          <a:solidFill>
                            <a:schemeClr val="tx1"/>
                          </a:solidFill>
                          <a:latin typeface="+mn-ea"/>
                          <a:ea typeface="+mn-ea"/>
                        </a:rPr>
                        <a:t>属性情報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道路情報管理システムのデータベース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GIS</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5000</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継続許可のデータのみ</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1179658"/>
                  </a:ext>
                </a:extLst>
              </a:tr>
              <a:tr h="272752">
                <a:tc>
                  <a:txBody>
                    <a:bodyPr/>
                    <a:lstStyle/>
                    <a:p>
                      <a:r>
                        <a:rPr kumimoji="1" lang="ja-JP" altLang="en-US" sz="1050">
                          <a:solidFill>
                            <a:schemeClr val="tx1"/>
                          </a:solidFill>
                          <a:latin typeface="+mn-ea"/>
                          <a:ea typeface="+mn-ea"/>
                        </a:rPr>
                        <a:t>位置情報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道路情報管理システムのデータベース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GIS</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5000</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継続許可のデータのみ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4204523"/>
                  </a:ext>
                </a:extLst>
              </a:tr>
              <a:tr h="272752">
                <a:tc>
                  <a:txBody>
                    <a:bodyPr/>
                    <a:lstStyle/>
                    <a:p>
                      <a:r>
                        <a:rPr kumimoji="1" lang="ja-JP" altLang="en-US" sz="1050">
                          <a:solidFill>
                            <a:schemeClr val="tx1"/>
                          </a:solidFill>
                          <a:latin typeface="+mn-ea"/>
                          <a:ea typeface="+mn-ea"/>
                        </a:rPr>
                        <a:t>描画情報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道路情報管理システムのデータベース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GIS</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5000</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継続許可のデータのみ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3119385"/>
                  </a:ext>
                </a:extLst>
              </a:tr>
              <a:tr h="166682">
                <a:tc>
                  <a:txBody>
                    <a:bodyPr/>
                    <a:lstStyle/>
                    <a:p>
                      <a:r>
                        <a:rPr kumimoji="1" lang="ja-JP" altLang="en-US" sz="1050">
                          <a:solidFill>
                            <a:schemeClr val="tx1"/>
                          </a:solidFill>
                          <a:latin typeface="+mn-ea"/>
                          <a:ea typeface="+mn-ea"/>
                        </a:rPr>
                        <a:t>許可情報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道路情報管理システムのデータベース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90564" rtl="0" eaLnBrk="1" latinLnBrk="0" hangingPunct="1"/>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5000</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継続許可のデータのみ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6379316"/>
                  </a:ext>
                </a:extLst>
              </a:tr>
              <a:tr h="166682">
                <a:tc>
                  <a:txBody>
                    <a:bodyPr/>
                    <a:lstStyle/>
                    <a:p>
                      <a:r>
                        <a:rPr kumimoji="1" lang="ja-JP" altLang="en-US" sz="1050">
                          <a:solidFill>
                            <a:schemeClr val="tx1"/>
                          </a:solidFill>
                          <a:latin typeface="+mn-ea"/>
                          <a:ea typeface="+mn-ea"/>
                        </a:rPr>
                        <a:t>調定・収入情報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財務会計システム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5000</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継続許可のデータのみ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13167021"/>
                  </a:ext>
                </a:extLst>
              </a:tr>
              <a:tr h="166682">
                <a:tc>
                  <a:txBody>
                    <a:bodyPr/>
                    <a:lstStyle/>
                    <a:p>
                      <a:r>
                        <a:rPr kumimoji="1" lang="ja-JP" altLang="en-US" sz="1050">
                          <a:solidFill>
                            <a:schemeClr val="tx1"/>
                          </a:solidFill>
                          <a:latin typeface="+mn-ea"/>
                          <a:ea typeface="+mn-ea"/>
                        </a:rPr>
                        <a:t>許可書データ、</a:t>
                      </a:r>
                      <a:r>
                        <a:rPr kumimoji="1" lang="en-US" altLang="ja-JP" sz="1050">
                          <a:solidFill>
                            <a:schemeClr val="tx1"/>
                          </a:solidFill>
                          <a:latin typeface="+mn-ea"/>
                          <a:ea typeface="+mn-ea"/>
                        </a:rPr>
                        <a:t>PDF</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道路情報管理システムのデータベース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5000</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継続許可のデータのみ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3725686"/>
                  </a:ext>
                </a:extLst>
              </a:tr>
              <a:tr h="166682">
                <a:tc>
                  <a:txBody>
                    <a:bodyPr/>
                    <a:lstStyle/>
                    <a:p>
                      <a:r>
                        <a:rPr kumimoji="1" lang="ja-JP" altLang="en-US" sz="1050">
                          <a:solidFill>
                            <a:schemeClr val="tx1"/>
                          </a:solidFill>
                          <a:latin typeface="+mn-ea"/>
                          <a:ea typeface="+mn-ea"/>
                        </a:rPr>
                        <a:t>申請情報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Excel</a:t>
                      </a:r>
                      <a:endParaRPr kumimoji="1" lang="ja-JP" altLang="en-US"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41693642"/>
                  </a:ext>
                </a:extLst>
              </a:tr>
              <a:tr h="272752">
                <a:tc>
                  <a:txBody>
                    <a:bodyPr/>
                    <a:lstStyle/>
                    <a:p>
                      <a:r>
                        <a:rPr kumimoji="1" lang="ja-JP" altLang="en-US" sz="1050">
                          <a:solidFill>
                            <a:schemeClr val="tx1"/>
                          </a:solidFill>
                          <a:latin typeface="+mn-ea"/>
                          <a:ea typeface="+mn-ea"/>
                        </a:rPr>
                        <a:t>申請書類（添付書類含む）等</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システム外（紙での原本保管）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93773677"/>
                  </a:ext>
                </a:extLst>
              </a:tr>
            </a:tbl>
          </a:graphicData>
        </a:graphic>
      </p:graphicFrame>
      <p:sp>
        <p:nvSpPr>
          <p:cNvPr id="13" name="正方形/長方形 12">
            <a:extLst>
              <a:ext uri="{FF2B5EF4-FFF2-40B4-BE49-F238E27FC236}">
                <a16:creationId xmlns:a16="http://schemas.microsoft.com/office/drawing/2014/main" id="{82A5FF02-7195-9E2E-0181-2E7DBA589EEB}"/>
              </a:ext>
            </a:extLst>
          </p:cNvPr>
          <p:cNvSpPr/>
          <p:nvPr/>
        </p:nvSpPr>
        <p:spPr bwMode="gray">
          <a:xfrm>
            <a:off x="2363055" y="1514354"/>
            <a:ext cx="6969858" cy="1944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継続許可データを許可システムヘ移行する方針とする。（システムにあるデータは常に継続許可データのみとなるよう年</a:t>
            </a:r>
            <a:r>
              <a:rPr kumimoji="1" lang="en-US" altLang="ja-JP" sz="1100">
                <a:latin typeface="+mn-ea"/>
              </a:rPr>
              <a:t>1</a:t>
            </a:r>
            <a:r>
              <a:rPr kumimoji="1" lang="ja-JP" altLang="en-US" sz="1100">
                <a:latin typeface="+mn-ea"/>
              </a:rPr>
              <a:t>回のデータ更新をベンダーにて実施している。新システムへ稼働後のデータ保有方針については、ベンダーと協議後決定する想定である。）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地図情報等の移行するデータについては、</a:t>
            </a:r>
            <a:r>
              <a:rPr kumimoji="1" lang="ja-JP" altLang="en-US" sz="1100">
                <a:latin typeface="Yu Gothic UI"/>
              </a:rPr>
              <a:t>現行ベンダーによる</a:t>
            </a:r>
            <a:r>
              <a:rPr kumimoji="1" lang="en-US" altLang="ja-JP" sz="1100">
                <a:latin typeface="Yu Gothic UI"/>
              </a:rPr>
              <a:t>Shape</a:t>
            </a:r>
            <a:r>
              <a:rPr kumimoji="1" lang="ja-JP" altLang="en-US" sz="1100">
                <a:latin typeface="Yu Gothic UI"/>
              </a:rPr>
              <a:t>変換後のファイルを新ベンダーにて取込を想定とする。</a:t>
            </a:r>
            <a:endParaRPr kumimoji="1" lang="en-US" altLang="ja-JP" sz="1100">
              <a:latin typeface="Yu Gothic UI"/>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業務データ等の許可システムヘ移行するデータについては、</a:t>
            </a:r>
            <a:r>
              <a:rPr kumimoji="1" lang="ja-JP" altLang="en-US" sz="1100">
                <a:latin typeface="Yu Gothic UI"/>
              </a:rPr>
              <a:t>移行用フォーマットは新ベンダーにて準備し、現行ベンダーにてフォーマットヘ反映後、新ベンダーにて取込想定とする。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Yu Gothic UI"/>
              </a:rPr>
              <a:t>申請書類等のシステム外で保管しているデータについては、移行対象外とする。</a:t>
            </a:r>
            <a:endParaRPr kumimoji="1" lang="en-US" altLang="ja-JP" sz="1100">
              <a:latin typeface="+mn-ea"/>
            </a:endParaRPr>
          </a:p>
        </p:txBody>
      </p:sp>
    </p:spTree>
    <p:extLst>
      <p:ext uri="{BB962C8B-B14F-4D97-AF65-F5344CB8AC3E}">
        <p14:creationId xmlns:p14="http://schemas.microsoft.com/office/powerpoint/2010/main" val="16352394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09029-575C-05D7-41B2-2F049E4E8500}"/>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FED35EB-2B8D-21FB-B6DB-974DA6EAFD31}"/>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FF845AE6-ED43-4A36-465E-0DB35DE5829A}"/>
              </a:ext>
            </a:extLst>
          </p:cNvPr>
          <p:cNvSpPr>
            <a:spLocks noGrp="1"/>
          </p:cNvSpPr>
          <p:nvPr>
            <p:ph type="sldNum" sz="quarter" idx="11"/>
          </p:nvPr>
        </p:nvSpPr>
        <p:spPr/>
        <p:txBody>
          <a:bodyPr/>
          <a:lstStyle/>
          <a:p>
            <a:fld id="{AA5FCFE5-FE56-4EF1-80A8-07776887C2A1}" type="slidenum">
              <a:rPr lang="ja-JP" altLang="en-US" smtClean="0"/>
              <a:pPr/>
              <a:t>47</a:t>
            </a:fld>
            <a:endParaRPr lang="ja-JP" altLang="en-US"/>
          </a:p>
        </p:txBody>
      </p:sp>
      <p:sp>
        <p:nvSpPr>
          <p:cNvPr id="4" name="テキスト プレースホルダー 3">
            <a:extLst>
              <a:ext uri="{FF2B5EF4-FFF2-40B4-BE49-F238E27FC236}">
                <a16:creationId xmlns:a16="http://schemas.microsoft.com/office/drawing/2014/main" id="{26B2F655-EC7D-BF2B-29F2-0395AF86BB23}"/>
              </a:ext>
            </a:extLst>
          </p:cNvPr>
          <p:cNvSpPr>
            <a:spLocks noGrp="1"/>
          </p:cNvSpPr>
          <p:nvPr>
            <p:ph type="body" sz="quarter" idx="15"/>
          </p:nvPr>
        </p:nvSpPr>
        <p:spPr/>
        <p:txBody>
          <a:bodyPr/>
          <a:lstStyle/>
          <a:p>
            <a:r>
              <a:rPr kumimoji="1" lang="en-US" altLang="ja-JP"/>
              <a:t>【</a:t>
            </a:r>
            <a:r>
              <a:rPr kumimoji="1" lang="zh-TW" altLang="en-US"/>
              <a:t>行政財産、公有財産</a:t>
            </a:r>
            <a:r>
              <a:rPr kumimoji="1" lang="ja-JP" altLang="en-US"/>
              <a:t>（河川）</a:t>
            </a:r>
            <a:r>
              <a:rPr kumimoji="1" lang="en-US" altLang="ja-JP"/>
              <a:t>】</a:t>
            </a:r>
            <a:r>
              <a:rPr kumimoji="1" lang="ja-JP" altLang="en-US"/>
              <a:t>データ移行方針（案）</a:t>
            </a:r>
          </a:p>
        </p:txBody>
      </p:sp>
      <p:sp>
        <p:nvSpPr>
          <p:cNvPr id="5" name="タイトル 4">
            <a:extLst>
              <a:ext uri="{FF2B5EF4-FFF2-40B4-BE49-F238E27FC236}">
                <a16:creationId xmlns:a16="http://schemas.microsoft.com/office/drawing/2014/main" id="{C2B0E8EA-39B2-3231-1B24-7CDF627561B4}"/>
              </a:ext>
            </a:extLst>
          </p:cNvPr>
          <p:cNvSpPr>
            <a:spLocks noGrp="1"/>
          </p:cNvSpPr>
          <p:nvPr>
            <p:ph type="title"/>
          </p:nvPr>
        </p:nvSpPr>
        <p:spPr/>
        <p:txBody>
          <a:bodyPr/>
          <a:lstStyle/>
          <a:p>
            <a:r>
              <a:rPr lang="ja-JP" altLang="en-US">
                <a:latin typeface="+mn-ea"/>
              </a:rPr>
              <a:t>移行対象期間は、現年度から過去</a:t>
            </a:r>
            <a:r>
              <a:rPr lang="en-US" altLang="ja-JP">
                <a:latin typeface="+mn-ea"/>
              </a:rPr>
              <a:t>5</a:t>
            </a:r>
            <a:r>
              <a:rPr lang="ja-JP" altLang="en-US">
                <a:latin typeface="+mn-ea"/>
              </a:rPr>
              <a:t>年分の</a:t>
            </a:r>
            <a:r>
              <a:rPr lang="ja-JP" altLang="en-US"/>
              <a:t>移行対象とする。調定・収入情報や申請情報、</a:t>
            </a:r>
            <a:r>
              <a:rPr lang="ja-JP" altLang="en-US">
                <a:latin typeface="Yu Gothic UI"/>
              </a:rPr>
              <a:t>申請書類等は、移行対象外とする</a:t>
            </a:r>
            <a:r>
              <a:rPr lang="ja-JP" altLang="en-US">
                <a:latin typeface="+mn-ea"/>
              </a:rPr>
              <a:t>。</a:t>
            </a:r>
            <a:endParaRPr kumimoji="1" lang="ja-JP" altLang="en-US"/>
          </a:p>
        </p:txBody>
      </p:sp>
      <p:sp>
        <p:nvSpPr>
          <p:cNvPr id="6" name="楕円 5">
            <a:extLst>
              <a:ext uri="{FF2B5EF4-FFF2-40B4-BE49-F238E27FC236}">
                <a16:creationId xmlns:a16="http://schemas.microsoft.com/office/drawing/2014/main" id="{BFEF6053-56D0-1016-BEB9-B94357EB6721}"/>
              </a:ext>
            </a:extLst>
          </p:cNvPr>
          <p:cNvSpPr/>
          <p:nvPr/>
        </p:nvSpPr>
        <p:spPr bwMode="gray">
          <a:xfrm>
            <a:off x="415925" y="2126354"/>
            <a:ext cx="1800000" cy="720000"/>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基本方針（案）</a:t>
            </a:r>
          </a:p>
        </p:txBody>
      </p:sp>
      <p:graphicFrame>
        <p:nvGraphicFramePr>
          <p:cNvPr id="12" name="表 11">
            <a:extLst>
              <a:ext uri="{FF2B5EF4-FFF2-40B4-BE49-F238E27FC236}">
                <a16:creationId xmlns:a16="http://schemas.microsoft.com/office/drawing/2014/main" id="{F8C01DC9-C2E8-F33E-9059-1C5723F09AF3}"/>
              </a:ext>
            </a:extLst>
          </p:cNvPr>
          <p:cNvGraphicFramePr>
            <a:graphicFrameLocks noGrp="1"/>
          </p:cNvGraphicFramePr>
          <p:nvPr>
            <p:extLst>
              <p:ext uri="{D42A27DB-BD31-4B8C-83A1-F6EECF244321}">
                <p14:modId xmlns:p14="http://schemas.microsoft.com/office/powerpoint/2010/main" val="1142109870"/>
              </p:ext>
            </p:extLst>
          </p:nvPr>
        </p:nvGraphicFramePr>
        <p:xfrm>
          <a:off x="573088" y="3664642"/>
          <a:ext cx="8915312" cy="2487036"/>
        </p:xfrm>
        <a:graphic>
          <a:graphicData uri="http://schemas.openxmlformats.org/drawingml/2006/table">
            <a:tbl>
              <a:tblPr firstRow="1" bandRow="1">
                <a:tableStyleId>{5C22544A-7EE6-4342-B048-85BDC9FD1C3A}</a:tableStyleId>
              </a:tblPr>
              <a:tblGrid>
                <a:gridCol w="1451070">
                  <a:extLst>
                    <a:ext uri="{9D8B030D-6E8A-4147-A177-3AD203B41FA5}">
                      <a16:colId xmlns:a16="http://schemas.microsoft.com/office/drawing/2014/main" val="3133188871"/>
                    </a:ext>
                  </a:extLst>
                </a:gridCol>
                <a:gridCol w="2185205">
                  <a:extLst>
                    <a:ext uri="{9D8B030D-6E8A-4147-A177-3AD203B41FA5}">
                      <a16:colId xmlns:a16="http://schemas.microsoft.com/office/drawing/2014/main" val="1145607662"/>
                    </a:ext>
                  </a:extLst>
                </a:gridCol>
                <a:gridCol w="2062128">
                  <a:extLst>
                    <a:ext uri="{9D8B030D-6E8A-4147-A177-3AD203B41FA5}">
                      <a16:colId xmlns:a16="http://schemas.microsoft.com/office/drawing/2014/main" val="1937766741"/>
                    </a:ext>
                  </a:extLst>
                </a:gridCol>
                <a:gridCol w="1265382">
                  <a:extLst>
                    <a:ext uri="{9D8B030D-6E8A-4147-A177-3AD203B41FA5}">
                      <a16:colId xmlns:a16="http://schemas.microsoft.com/office/drawing/2014/main" val="663384899"/>
                    </a:ext>
                  </a:extLst>
                </a:gridCol>
                <a:gridCol w="1951527">
                  <a:extLst>
                    <a:ext uri="{9D8B030D-6E8A-4147-A177-3AD203B41FA5}">
                      <a16:colId xmlns:a16="http://schemas.microsoft.com/office/drawing/2014/main" val="196688345"/>
                    </a:ext>
                  </a:extLst>
                </a:gridCol>
              </a:tblGrid>
              <a:tr h="166682">
                <a:tc>
                  <a:txBody>
                    <a:bodyPr/>
                    <a:lstStyle/>
                    <a:p>
                      <a:pPr algn="ctr"/>
                      <a:r>
                        <a:rPr kumimoji="1" lang="ja-JP" altLang="en-US" sz="1050">
                          <a:solidFill>
                            <a:schemeClr val="tx1"/>
                          </a:solidFill>
                        </a:rPr>
                        <a:t>対象データ名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現行管理場所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rPr>
                        <a:t>移行先</a:t>
                      </a:r>
                      <a:endParaRPr kumimoji="1" lang="en-US" altLang="ja-JP" sz="105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対象件数（件）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移行対象期間（何年度分）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50692930"/>
                  </a:ext>
                </a:extLst>
              </a:tr>
              <a:tr h="272752">
                <a:tc>
                  <a:txBody>
                    <a:bodyPr/>
                    <a:lstStyle/>
                    <a:p>
                      <a:r>
                        <a:rPr kumimoji="1" lang="ja-JP" altLang="en-US" sz="1050">
                          <a:solidFill>
                            <a:schemeClr val="tx1"/>
                          </a:solidFill>
                          <a:latin typeface="+mn-ea"/>
                          <a:ea typeface="+mn-ea"/>
                        </a:rPr>
                        <a:t>属性情報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GIS</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1179658"/>
                  </a:ext>
                </a:extLst>
              </a:tr>
              <a:tr h="272752">
                <a:tc>
                  <a:txBody>
                    <a:bodyPr/>
                    <a:lstStyle/>
                    <a:p>
                      <a:r>
                        <a:rPr kumimoji="1" lang="ja-JP" altLang="en-US" sz="1050">
                          <a:solidFill>
                            <a:schemeClr val="tx1"/>
                          </a:solidFill>
                          <a:latin typeface="+mn-ea"/>
                          <a:ea typeface="+mn-ea"/>
                        </a:rPr>
                        <a:t>位置情報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GIS</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4204523"/>
                  </a:ext>
                </a:extLst>
              </a:tr>
              <a:tr h="272752">
                <a:tc>
                  <a:txBody>
                    <a:bodyPr/>
                    <a:lstStyle/>
                    <a:p>
                      <a:r>
                        <a:rPr kumimoji="1" lang="ja-JP" altLang="en-US" sz="1050">
                          <a:solidFill>
                            <a:schemeClr val="tx1"/>
                          </a:solidFill>
                          <a:latin typeface="+mn-ea"/>
                          <a:ea typeface="+mn-ea"/>
                        </a:rPr>
                        <a:t>描画情報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GIS</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3119385"/>
                  </a:ext>
                </a:extLst>
              </a:tr>
              <a:tr h="166682">
                <a:tc>
                  <a:txBody>
                    <a:bodyPr/>
                    <a:lstStyle/>
                    <a:p>
                      <a:r>
                        <a:rPr kumimoji="1" lang="ja-JP" altLang="en-US" sz="1050">
                          <a:solidFill>
                            <a:schemeClr val="tx1"/>
                          </a:solidFill>
                          <a:latin typeface="+mn-ea"/>
                          <a:ea typeface="+mn-ea"/>
                        </a:rPr>
                        <a:t>許可情報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90564" rtl="0" eaLnBrk="1" latinLnBrk="0" hangingPunct="1"/>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6379316"/>
                  </a:ext>
                </a:extLst>
              </a:tr>
              <a:tr h="166682">
                <a:tc>
                  <a:txBody>
                    <a:bodyPr/>
                    <a:lstStyle/>
                    <a:p>
                      <a:r>
                        <a:rPr kumimoji="1" lang="ja-JP" altLang="en-US" sz="1050">
                          <a:solidFill>
                            <a:schemeClr val="tx1"/>
                          </a:solidFill>
                          <a:latin typeface="+mn-ea"/>
                          <a:ea typeface="+mn-ea"/>
                        </a:rPr>
                        <a:t>調定・収入情報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財務会計システム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13167021"/>
                  </a:ext>
                </a:extLst>
              </a:tr>
              <a:tr h="166682">
                <a:tc>
                  <a:txBody>
                    <a:bodyPr/>
                    <a:lstStyle/>
                    <a:p>
                      <a:r>
                        <a:rPr kumimoji="1" lang="ja-JP" altLang="en-US" sz="1050">
                          <a:solidFill>
                            <a:schemeClr val="tx1"/>
                          </a:solidFill>
                          <a:latin typeface="+mn-ea"/>
                          <a:ea typeface="+mn-ea"/>
                        </a:rPr>
                        <a:t>許可書データ、</a:t>
                      </a:r>
                      <a:r>
                        <a:rPr kumimoji="1" lang="en-US" altLang="ja-JP" sz="1050">
                          <a:solidFill>
                            <a:schemeClr val="tx1"/>
                          </a:solidFill>
                          <a:latin typeface="+mn-ea"/>
                          <a:ea typeface="+mn-ea"/>
                        </a:rPr>
                        <a:t>PDF</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河川占使用許可システム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3725686"/>
                  </a:ext>
                </a:extLst>
              </a:tr>
              <a:tr h="166682">
                <a:tc>
                  <a:txBody>
                    <a:bodyPr/>
                    <a:lstStyle/>
                    <a:p>
                      <a:r>
                        <a:rPr kumimoji="1" lang="ja-JP" altLang="en-US" sz="1050">
                          <a:solidFill>
                            <a:schemeClr val="tx1"/>
                          </a:solidFill>
                          <a:latin typeface="+mn-ea"/>
                          <a:ea typeface="+mn-ea"/>
                        </a:rPr>
                        <a:t>申請情報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Yu Gothic UI"/>
                          <a:cs typeface="+mn-cs"/>
                        </a:rPr>
                        <a:t>Excel</a:t>
                      </a:r>
                      <a:endParaRPr kumimoji="1" lang="ja-JP" altLang="en-US" sz="1050" b="0" i="0" u="none" strike="noStrike" kern="1200" cap="none" spc="0" normalizeH="0" baseline="0" noProof="0">
                        <a:ln>
                          <a:noFill/>
                        </a:ln>
                        <a:solidFill>
                          <a:prstClr val="black"/>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41693642"/>
                  </a:ext>
                </a:extLst>
              </a:tr>
              <a:tr h="272752">
                <a:tc>
                  <a:txBody>
                    <a:bodyPr/>
                    <a:lstStyle/>
                    <a:p>
                      <a:r>
                        <a:rPr kumimoji="1" lang="ja-JP" altLang="en-US" sz="1050">
                          <a:solidFill>
                            <a:schemeClr val="tx1"/>
                          </a:solidFill>
                          <a:latin typeface="+mn-ea"/>
                          <a:ea typeface="+mn-ea"/>
                        </a:rPr>
                        <a:t>申請書類（添付書類含む）等</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システム外（紙での原本保管）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a:ea typeface="+mn-ea"/>
                          <a:cs typeface="+mn-cs"/>
                        </a:rPr>
                        <a:t>―</a:t>
                      </a:r>
                      <a:endParaRPr kumimoji="1" lang="ja-JP" altLang="en-US" sz="1050" b="0" i="0" u="none" strike="noStrike" kern="1200" cap="none" spc="0" normalizeH="0" baseline="0" noProof="0">
                        <a:ln>
                          <a:noFill/>
                        </a:ln>
                        <a:solidFill>
                          <a:prstClr val="black"/>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93773677"/>
                  </a:ext>
                </a:extLst>
              </a:tr>
            </a:tbl>
          </a:graphicData>
        </a:graphic>
      </p:graphicFrame>
      <p:sp>
        <p:nvSpPr>
          <p:cNvPr id="13" name="正方形/長方形 12">
            <a:extLst>
              <a:ext uri="{FF2B5EF4-FFF2-40B4-BE49-F238E27FC236}">
                <a16:creationId xmlns:a16="http://schemas.microsoft.com/office/drawing/2014/main" id="{5B320981-B688-DD1A-36FC-B9932A97FB13}"/>
              </a:ext>
            </a:extLst>
          </p:cNvPr>
          <p:cNvSpPr/>
          <p:nvPr/>
        </p:nvSpPr>
        <p:spPr bwMode="gray">
          <a:xfrm>
            <a:off x="2363055" y="1514354"/>
            <a:ext cx="6969858" cy="1944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現年度から過去</a:t>
            </a:r>
            <a:r>
              <a:rPr kumimoji="1" lang="en-US" altLang="ja-JP" sz="1100">
                <a:latin typeface="+mn-ea"/>
              </a:rPr>
              <a:t>5</a:t>
            </a:r>
            <a:r>
              <a:rPr kumimoji="1" lang="ja-JP" altLang="en-US" sz="1100">
                <a:latin typeface="+mn-ea"/>
              </a:rPr>
              <a:t>年分のデータを許可システムヘ移行する方針とする。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地図情報等の移行するデータについては、</a:t>
            </a:r>
            <a:r>
              <a:rPr kumimoji="1" lang="ja-JP" altLang="en-US" sz="1100">
                <a:latin typeface="Yu Gothic UI"/>
              </a:rPr>
              <a:t>現行ベンダーによる</a:t>
            </a:r>
            <a:r>
              <a:rPr kumimoji="1" lang="en-US" altLang="ja-JP" sz="1100">
                <a:latin typeface="Yu Gothic UI"/>
              </a:rPr>
              <a:t>Shape</a:t>
            </a:r>
            <a:r>
              <a:rPr kumimoji="1" lang="ja-JP" altLang="en-US" sz="1100">
                <a:latin typeface="Yu Gothic UI"/>
              </a:rPr>
              <a:t>変換後のファイルを新ベンダーにて取込を想定とする。</a:t>
            </a:r>
            <a:endParaRPr kumimoji="1" lang="en-US" altLang="ja-JP" sz="1100">
              <a:latin typeface="Yu Gothic UI"/>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業務データ等の許可システムヘ移行するデータについては、</a:t>
            </a:r>
            <a:r>
              <a:rPr kumimoji="1" lang="ja-JP" altLang="en-US" sz="1100">
                <a:latin typeface="Yu Gothic UI"/>
              </a:rPr>
              <a:t>移行用フォーマットは新ベンダーにて準備し、現行ベンダーにてフォーマットヘ反映後、新ベンダーにて取込想定とする。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en-US" altLang="ja-JP" sz="1100">
                <a:latin typeface="Yu Gothic UI"/>
              </a:rPr>
              <a:t>PDF</a:t>
            </a:r>
            <a:r>
              <a:rPr kumimoji="1" lang="ja-JP" altLang="en-US" sz="1100">
                <a:latin typeface="Yu Gothic UI"/>
              </a:rPr>
              <a:t>や画像ファイルについては、現行委託先にてファイルを抽出し、新ベンダーにてシステムへ取り込める形式へ変換したうえで取込を行う。</a:t>
            </a:r>
            <a:endParaRPr kumimoji="1" lang="en-US" altLang="ja-JP" sz="1100">
              <a:latin typeface="Yu Gothic UI"/>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Yu Gothic UI"/>
              </a:rPr>
              <a:t>申請書類等のシステム外で保管しているデータについては、移行対象外とする。</a:t>
            </a:r>
            <a:endParaRPr kumimoji="1" lang="en-US" altLang="ja-JP" sz="1100">
              <a:latin typeface="+mn-ea"/>
            </a:endParaRPr>
          </a:p>
        </p:txBody>
      </p:sp>
    </p:spTree>
    <p:extLst>
      <p:ext uri="{BB962C8B-B14F-4D97-AF65-F5344CB8AC3E}">
        <p14:creationId xmlns:p14="http://schemas.microsoft.com/office/powerpoint/2010/main" val="813805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B1DE5-A148-CB78-CFF0-D5694F38B0E5}"/>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FFBFA84-9C5A-EC92-4409-97C35F647EE3}"/>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595BA645-D6CF-8C55-1270-2DD8BCBEFAEF}"/>
              </a:ext>
            </a:extLst>
          </p:cNvPr>
          <p:cNvSpPr>
            <a:spLocks noGrp="1"/>
          </p:cNvSpPr>
          <p:nvPr>
            <p:ph type="sldNum" sz="quarter" idx="11"/>
          </p:nvPr>
        </p:nvSpPr>
        <p:spPr/>
        <p:txBody>
          <a:bodyPr/>
          <a:lstStyle/>
          <a:p>
            <a:fld id="{AA5FCFE5-FE56-4EF1-80A8-07776887C2A1}" type="slidenum">
              <a:rPr lang="ja-JP" altLang="en-US" smtClean="0"/>
              <a:pPr/>
              <a:t>48</a:t>
            </a:fld>
            <a:endParaRPr lang="ja-JP" altLang="en-US"/>
          </a:p>
        </p:txBody>
      </p:sp>
      <p:sp>
        <p:nvSpPr>
          <p:cNvPr id="4" name="テキスト プレースホルダー 3">
            <a:extLst>
              <a:ext uri="{FF2B5EF4-FFF2-40B4-BE49-F238E27FC236}">
                <a16:creationId xmlns:a16="http://schemas.microsoft.com/office/drawing/2014/main" id="{E140FAB5-ACF6-4E77-7785-979232B1F841}"/>
              </a:ext>
            </a:extLst>
          </p:cNvPr>
          <p:cNvSpPr>
            <a:spLocks noGrp="1"/>
          </p:cNvSpPr>
          <p:nvPr>
            <p:ph type="body" sz="quarter" idx="15"/>
          </p:nvPr>
        </p:nvSpPr>
        <p:spPr/>
        <p:txBody>
          <a:bodyPr/>
          <a:lstStyle/>
          <a:p>
            <a:r>
              <a:rPr kumimoji="1" lang="en-US" altLang="ja-JP"/>
              <a:t>【</a:t>
            </a:r>
            <a:r>
              <a:rPr kumimoji="1" lang="zh-TW" altLang="en-US"/>
              <a:t>行政財産、公有財産</a:t>
            </a:r>
            <a:r>
              <a:rPr kumimoji="1" lang="ja-JP" altLang="en-US"/>
              <a:t>（</a:t>
            </a:r>
            <a:r>
              <a:rPr lang="ja-JP" altLang="en-US"/>
              <a:t>公園</a:t>
            </a:r>
            <a:r>
              <a:rPr kumimoji="1" lang="ja-JP" altLang="en-US"/>
              <a:t>）</a:t>
            </a:r>
            <a:r>
              <a:rPr kumimoji="1" lang="en-US" altLang="ja-JP"/>
              <a:t>】</a:t>
            </a:r>
            <a:r>
              <a:rPr kumimoji="1" lang="ja-JP" altLang="en-US"/>
              <a:t>データ移行方針（案）</a:t>
            </a:r>
          </a:p>
        </p:txBody>
      </p:sp>
      <p:sp>
        <p:nvSpPr>
          <p:cNvPr id="5" name="タイトル 4">
            <a:extLst>
              <a:ext uri="{FF2B5EF4-FFF2-40B4-BE49-F238E27FC236}">
                <a16:creationId xmlns:a16="http://schemas.microsoft.com/office/drawing/2014/main" id="{CCD25CA0-3775-0829-9C3E-4F73B897B5BC}"/>
              </a:ext>
            </a:extLst>
          </p:cNvPr>
          <p:cNvSpPr>
            <a:spLocks noGrp="1"/>
          </p:cNvSpPr>
          <p:nvPr>
            <p:ph type="title"/>
          </p:nvPr>
        </p:nvSpPr>
        <p:spPr/>
        <p:txBody>
          <a:bodyPr/>
          <a:lstStyle/>
          <a:p>
            <a:r>
              <a:rPr lang="ja-JP" altLang="en-US">
                <a:latin typeface="+mn-ea"/>
              </a:rPr>
              <a:t>移行対象期間は、現年度から過去</a:t>
            </a:r>
            <a:r>
              <a:rPr lang="en-US" altLang="ja-JP">
                <a:latin typeface="+mn-ea"/>
              </a:rPr>
              <a:t>5</a:t>
            </a:r>
            <a:r>
              <a:rPr lang="ja-JP" altLang="en-US">
                <a:latin typeface="+mn-ea"/>
              </a:rPr>
              <a:t>年分の</a:t>
            </a:r>
            <a:r>
              <a:rPr lang="ja-JP" altLang="en-US"/>
              <a:t>移行対象とする。ただし、調定・収入情報や申請情報、</a:t>
            </a:r>
            <a:r>
              <a:rPr lang="ja-JP" altLang="en-US">
                <a:latin typeface="Yu Gothic UI"/>
              </a:rPr>
              <a:t>申請書類等は、移行対象外とする</a:t>
            </a:r>
            <a:r>
              <a:rPr lang="ja-JP" altLang="en-US">
                <a:latin typeface="+mn-ea"/>
              </a:rPr>
              <a:t>。</a:t>
            </a:r>
            <a:endParaRPr kumimoji="1" lang="ja-JP" altLang="en-US"/>
          </a:p>
        </p:txBody>
      </p:sp>
      <p:sp>
        <p:nvSpPr>
          <p:cNvPr id="6" name="楕円 5">
            <a:extLst>
              <a:ext uri="{FF2B5EF4-FFF2-40B4-BE49-F238E27FC236}">
                <a16:creationId xmlns:a16="http://schemas.microsoft.com/office/drawing/2014/main" id="{3E973095-056B-E536-7B07-BB1622906D93}"/>
              </a:ext>
            </a:extLst>
          </p:cNvPr>
          <p:cNvSpPr/>
          <p:nvPr/>
        </p:nvSpPr>
        <p:spPr bwMode="gray">
          <a:xfrm>
            <a:off x="415925" y="2126354"/>
            <a:ext cx="1800000" cy="720000"/>
          </a:xfrm>
          <a:prstGeom prst="ellipse">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solidFill>
                  <a:schemeClr val="bg1"/>
                </a:solidFill>
                <a:effectLst/>
                <a:uLnTx/>
                <a:uFillTx/>
                <a:latin typeface="+mn-lt"/>
                <a:ea typeface="+mn-ea"/>
                <a:cs typeface="+mn-cs"/>
              </a:rPr>
              <a:t>基本方針（案）</a:t>
            </a:r>
          </a:p>
        </p:txBody>
      </p:sp>
      <p:graphicFrame>
        <p:nvGraphicFramePr>
          <p:cNvPr id="12" name="表 11">
            <a:extLst>
              <a:ext uri="{FF2B5EF4-FFF2-40B4-BE49-F238E27FC236}">
                <a16:creationId xmlns:a16="http://schemas.microsoft.com/office/drawing/2014/main" id="{D339CEDD-A3F0-CCD4-DDF3-1EBD802C2A44}"/>
              </a:ext>
            </a:extLst>
          </p:cNvPr>
          <p:cNvGraphicFramePr>
            <a:graphicFrameLocks noGrp="1"/>
          </p:cNvGraphicFramePr>
          <p:nvPr>
            <p:extLst>
              <p:ext uri="{D42A27DB-BD31-4B8C-83A1-F6EECF244321}">
                <p14:modId xmlns:p14="http://schemas.microsoft.com/office/powerpoint/2010/main" val="3251322721"/>
              </p:ext>
            </p:extLst>
          </p:nvPr>
        </p:nvGraphicFramePr>
        <p:xfrm>
          <a:off x="573088" y="3664642"/>
          <a:ext cx="8915312" cy="2487036"/>
        </p:xfrm>
        <a:graphic>
          <a:graphicData uri="http://schemas.openxmlformats.org/drawingml/2006/table">
            <a:tbl>
              <a:tblPr firstRow="1" bandRow="1">
                <a:tableStyleId>{5C22544A-7EE6-4342-B048-85BDC9FD1C3A}</a:tableStyleId>
              </a:tblPr>
              <a:tblGrid>
                <a:gridCol w="1451070">
                  <a:extLst>
                    <a:ext uri="{9D8B030D-6E8A-4147-A177-3AD203B41FA5}">
                      <a16:colId xmlns:a16="http://schemas.microsoft.com/office/drawing/2014/main" val="3133188871"/>
                    </a:ext>
                  </a:extLst>
                </a:gridCol>
                <a:gridCol w="2185205">
                  <a:extLst>
                    <a:ext uri="{9D8B030D-6E8A-4147-A177-3AD203B41FA5}">
                      <a16:colId xmlns:a16="http://schemas.microsoft.com/office/drawing/2014/main" val="1145607662"/>
                    </a:ext>
                  </a:extLst>
                </a:gridCol>
                <a:gridCol w="2060607">
                  <a:extLst>
                    <a:ext uri="{9D8B030D-6E8A-4147-A177-3AD203B41FA5}">
                      <a16:colId xmlns:a16="http://schemas.microsoft.com/office/drawing/2014/main" val="1937766741"/>
                    </a:ext>
                  </a:extLst>
                </a:gridCol>
                <a:gridCol w="1260229">
                  <a:extLst>
                    <a:ext uri="{9D8B030D-6E8A-4147-A177-3AD203B41FA5}">
                      <a16:colId xmlns:a16="http://schemas.microsoft.com/office/drawing/2014/main" val="663384899"/>
                    </a:ext>
                  </a:extLst>
                </a:gridCol>
                <a:gridCol w="1958201">
                  <a:extLst>
                    <a:ext uri="{9D8B030D-6E8A-4147-A177-3AD203B41FA5}">
                      <a16:colId xmlns:a16="http://schemas.microsoft.com/office/drawing/2014/main" val="196688345"/>
                    </a:ext>
                  </a:extLst>
                </a:gridCol>
              </a:tblGrid>
              <a:tr h="166682">
                <a:tc>
                  <a:txBody>
                    <a:bodyPr/>
                    <a:lstStyle/>
                    <a:p>
                      <a:pPr algn="ctr"/>
                      <a:r>
                        <a:rPr kumimoji="1" lang="ja-JP" altLang="en-US" sz="1050">
                          <a:solidFill>
                            <a:schemeClr val="tx1"/>
                          </a:solidFill>
                        </a:rPr>
                        <a:t>対象データ名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現行管理場所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rPr>
                        <a:t>移行先</a:t>
                      </a:r>
                      <a:endParaRPr kumimoji="1" lang="en-US" altLang="ja-JP" sz="105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対象件数（件）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solidFill>
                            <a:schemeClr val="tx1"/>
                          </a:solidFill>
                        </a:rPr>
                        <a:t>移行対象期間（何年度分）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50692930"/>
                  </a:ext>
                </a:extLst>
              </a:tr>
              <a:tr h="272752">
                <a:tc>
                  <a:txBody>
                    <a:bodyPr/>
                    <a:lstStyle/>
                    <a:p>
                      <a:r>
                        <a:rPr kumimoji="1" lang="ja-JP" altLang="en-US" sz="1050">
                          <a:solidFill>
                            <a:schemeClr val="tx1"/>
                          </a:solidFill>
                          <a:latin typeface="+mn-ea"/>
                          <a:ea typeface="+mn-ea"/>
                        </a:rPr>
                        <a:t>属性情報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GIS</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1179658"/>
                  </a:ext>
                </a:extLst>
              </a:tr>
              <a:tr h="272752">
                <a:tc>
                  <a:txBody>
                    <a:bodyPr/>
                    <a:lstStyle/>
                    <a:p>
                      <a:r>
                        <a:rPr kumimoji="1" lang="ja-JP" altLang="en-US" sz="1050">
                          <a:solidFill>
                            <a:schemeClr val="tx1"/>
                          </a:solidFill>
                          <a:latin typeface="+mn-ea"/>
                          <a:ea typeface="+mn-ea"/>
                        </a:rPr>
                        <a:t>位置情報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GIS</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4204523"/>
                  </a:ext>
                </a:extLst>
              </a:tr>
              <a:tr h="272752">
                <a:tc>
                  <a:txBody>
                    <a:bodyPr/>
                    <a:lstStyle/>
                    <a:p>
                      <a:r>
                        <a:rPr kumimoji="1" lang="ja-JP" altLang="en-US" sz="1050">
                          <a:solidFill>
                            <a:schemeClr val="tx1"/>
                          </a:solidFill>
                          <a:latin typeface="+mn-ea"/>
                          <a:ea typeface="+mn-ea"/>
                        </a:rPr>
                        <a:t>描画情報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統合型</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GIS</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、および許可システム</a:t>
                      </a: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3119385"/>
                  </a:ext>
                </a:extLst>
              </a:tr>
              <a:tr h="166682">
                <a:tc>
                  <a:txBody>
                    <a:bodyPr/>
                    <a:lstStyle/>
                    <a:p>
                      <a:r>
                        <a:rPr kumimoji="1" lang="ja-JP" altLang="en-US" sz="1050">
                          <a:solidFill>
                            <a:schemeClr val="tx1"/>
                          </a:solidFill>
                          <a:latin typeface="+mn-ea"/>
                          <a:ea typeface="+mn-ea"/>
                        </a:rPr>
                        <a:t>許可情報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90564" rtl="0" eaLnBrk="1" latinLnBrk="0" hangingPunct="1"/>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6379316"/>
                  </a:ext>
                </a:extLst>
              </a:tr>
              <a:tr h="194131">
                <a:tc>
                  <a:txBody>
                    <a:bodyPr/>
                    <a:lstStyle/>
                    <a:p>
                      <a:r>
                        <a:rPr kumimoji="1" lang="ja-JP" altLang="en-US" sz="1050">
                          <a:solidFill>
                            <a:schemeClr val="tx1"/>
                          </a:solidFill>
                          <a:latin typeface="+mn-ea"/>
                          <a:ea typeface="+mn-ea"/>
                        </a:rPr>
                        <a:t>調定・収入情報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財務会計システム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13167021"/>
                  </a:ext>
                </a:extLst>
              </a:tr>
              <a:tr h="166682">
                <a:tc>
                  <a:txBody>
                    <a:bodyPr/>
                    <a:lstStyle/>
                    <a:p>
                      <a:r>
                        <a:rPr kumimoji="1" lang="ja-JP" altLang="en-US" sz="1050">
                          <a:solidFill>
                            <a:schemeClr val="tx1"/>
                          </a:solidFill>
                          <a:latin typeface="+mn-ea"/>
                          <a:ea typeface="+mn-ea"/>
                        </a:rPr>
                        <a:t>許可書データ、</a:t>
                      </a:r>
                      <a:r>
                        <a:rPr kumimoji="1" lang="en-US" altLang="ja-JP" sz="1050">
                          <a:solidFill>
                            <a:schemeClr val="tx1"/>
                          </a:solidFill>
                          <a:latin typeface="+mn-ea"/>
                          <a:ea typeface="+mn-ea"/>
                        </a:rPr>
                        <a:t>PDF</a:t>
                      </a:r>
                      <a:endParaRPr kumimoji="1" lang="ja-JP" altLang="en-US"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mn-ea"/>
                          <a:cs typeface="+mn-cs"/>
                        </a:rPr>
                        <a:t>紙管理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許可システム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75</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令和</a:t>
                      </a: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2</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年度から現時点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3725686"/>
                  </a:ext>
                </a:extLst>
              </a:tr>
              <a:tr h="166682">
                <a:tc>
                  <a:txBody>
                    <a:bodyPr/>
                    <a:lstStyle/>
                    <a:p>
                      <a:r>
                        <a:rPr kumimoji="1" lang="ja-JP" altLang="en-US" sz="1050">
                          <a:solidFill>
                            <a:schemeClr val="tx1"/>
                          </a:solidFill>
                          <a:latin typeface="+mn-ea"/>
                          <a:ea typeface="+mn-ea"/>
                        </a:rPr>
                        <a:t>申請情報</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Access</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41693642"/>
                  </a:ext>
                </a:extLst>
              </a:tr>
              <a:tr h="272752">
                <a:tc>
                  <a:txBody>
                    <a:bodyPr/>
                    <a:lstStyle/>
                    <a:p>
                      <a:r>
                        <a:rPr kumimoji="1" lang="ja-JP" altLang="en-US" sz="1050">
                          <a:solidFill>
                            <a:schemeClr val="tx1"/>
                          </a:solidFill>
                          <a:latin typeface="+mn-ea"/>
                          <a:ea typeface="+mn-ea"/>
                        </a:rPr>
                        <a:t>申請書類（添付書類含む）等</a:t>
                      </a:r>
                      <a:endParaRPr kumimoji="1" lang="en-US" altLang="ja-JP" sz="105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システム外（紙での原本保管）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ea"/>
                          <a:ea typeface="+mn-ea"/>
                          <a:cs typeface="+mn-cs"/>
                        </a:rPr>
                        <a:t>移行対象外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mn-ea"/>
                          <a:cs typeface="+mn-cs"/>
                        </a:rPr>
                        <a:t>―</a:t>
                      </a:r>
                      <a:endParaRPr kumimoji="1" lang="ja-JP" altLang="en-US" sz="1050" b="0" i="0" u="none" strike="noStrike" kern="1200" cap="none" spc="0" normalizeH="0" baseline="0" noProof="0">
                        <a:ln>
                          <a:noFill/>
                        </a:ln>
                        <a:solidFill>
                          <a:schemeClr val="tx1"/>
                        </a:solidFill>
                        <a:effectLst/>
                        <a:uLnTx/>
                        <a:uFillTx/>
                        <a:latin typeface="Yu Gothic UI"/>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93773677"/>
                  </a:ext>
                </a:extLst>
              </a:tr>
            </a:tbl>
          </a:graphicData>
        </a:graphic>
      </p:graphicFrame>
      <p:sp>
        <p:nvSpPr>
          <p:cNvPr id="13" name="正方形/長方形 12">
            <a:extLst>
              <a:ext uri="{FF2B5EF4-FFF2-40B4-BE49-F238E27FC236}">
                <a16:creationId xmlns:a16="http://schemas.microsoft.com/office/drawing/2014/main" id="{1C78D03F-9956-D7C2-BBD8-D808AF42A39F}"/>
              </a:ext>
            </a:extLst>
          </p:cNvPr>
          <p:cNvSpPr/>
          <p:nvPr/>
        </p:nvSpPr>
        <p:spPr bwMode="gray">
          <a:xfrm>
            <a:off x="2363055" y="1514354"/>
            <a:ext cx="6969858" cy="1944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現年度から過去</a:t>
            </a:r>
            <a:r>
              <a:rPr kumimoji="1" lang="en-US" altLang="ja-JP" sz="1100">
                <a:latin typeface="+mn-ea"/>
              </a:rPr>
              <a:t>5</a:t>
            </a:r>
            <a:r>
              <a:rPr kumimoji="1" lang="ja-JP" altLang="en-US" sz="1100">
                <a:latin typeface="+mn-ea"/>
              </a:rPr>
              <a:t>年分のデータを許可システムヘ移行する方針とする。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地図情報等の移行するデータについては、</a:t>
            </a:r>
            <a:r>
              <a:rPr kumimoji="1" lang="ja-JP" altLang="en-US" sz="1100">
                <a:latin typeface="Yu Gothic UI"/>
              </a:rPr>
              <a:t>現行ベンダーによる</a:t>
            </a:r>
            <a:r>
              <a:rPr kumimoji="1" lang="en-US" altLang="ja-JP" sz="1100">
                <a:latin typeface="Yu Gothic UI"/>
              </a:rPr>
              <a:t>Shape</a:t>
            </a:r>
            <a:r>
              <a:rPr kumimoji="1" lang="ja-JP" altLang="en-US" sz="1100">
                <a:latin typeface="Yu Gothic UI"/>
              </a:rPr>
              <a:t>変換後のファイルを新ベンダーにて取込を想定とする。</a:t>
            </a:r>
            <a:endParaRPr kumimoji="1" lang="en-US" altLang="ja-JP" sz="1100">
              <a:latin typeface="Yu Gothic UI"/>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mn-ea"/>
              </a:rPr>
              <a:t>業務データ等の許可システムヘ移行するデータについては、</a:t>
            </a:r>
            <a:r>
              <a:rPr kumimoji="1" lang="ja-JP" altLang="en-US" sz="1100">
                <a:latin typeface="Yu Gothic UI"/>
              </a:rPr>
              <a:t>移行用フォーマットは新ベンダーにて準備し、現行ベンダーにてフォーマットヘ反映後、新ベンダーにて取込想定とする。</a:t>
            </a:r>
            <a:endParaRPr kumimoji="1" lang="en-US" altLang="ja-JP" sz="1100">
              <a:latin typeface="+mn-ea"/>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en-US" altLang="ja-JP" sz="1100">
                <a:latin typeface="Yu Gothic UI"/>
              </a:rPr>
              <a:t>PDF</a:t>
            </a:r>
            <a:r>
              <a:rPr kumimoji="1" lang="ja-JP" altLang="en-US" sz="1100">
                <a:latin typeface="Yu Gothic UI"/>
              </a:rPr>
              <a:t>や画像ファイルについては、委託先にてファイルを抽出し、新ベンダーにてシステムへ取り込める形式へ変換したうえで取込を行う。</a:t>
            </a:r>
            <a:endParaRPr kumimoji="1" lang="en-US" altLang="ja-JP" sz="1100">
              <a:latin typeface="Yu Gothic UI"/>
            </a:endParaRPr>
          </a:p>
          <a:p>
            <a:pPr marL="360363" lvl="1" indent="-268288" defTabSz="990564" fontAlgn="auto">
              <a:spcBef>
                <a:spcPts val="0"/>
              </a:spcBef>
              <a:spcAft>
                <a:spcPts val="0"/>
              </a:spcAft>
              <a:buSzPct val="100000"/>
              <a:buFont typeface="Wingdings" panose="05000000000000000000" pitchFamily="2" charset="2"/>
              <a:buChar char="ü"/>
              <a:tabLst>
                <a:tab pos="536575" algn="l"/>
              </a:tabLst>
              <a:defRPr/>
            </a:pPr>
            <a:r>
              <a:rPr kumimoji="1" lang="ja-JP" altLang="en-US" sz="1100">
                <a:latin typeface="Yu Gothic UI"/>
              </a:rPr>
              <a:t>申請書類等のシステム外で保管しているデータについては、移行対象外とする。</a:t>
            </a:r>
            <a:endParaRPr kumimoji="1" lang="en-US" altLang="ja-JP" sz="1100">
              <a:latin typeface="+mn-ea"/>
            </a:endParaRPr>
          </a:p>
        </p:txBody>
      </p:sp>
    </p:spTree>
    <p:extLst>
      <p:ext uri="{BB962C8B-B14F-4D97-AF65-F5344CB8AC3E}">
        <p14:creationId xmlns:p14="http://schemas.microsoft.com/office/powerpoint/2010/main" val="1855461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D668747-9F17-0957-BE21-2E494EFF22D0}"/>
              </a:ext>
            </a:extLst>
          </p:cNvPr>
          <p:cNvSpPr>
            <a:spLocks noGrp="1"/>
          </p:cNvSpPr>
          <p:nvPr>
            <p:ph type="body" sz="quarter" idx="10"/>
          </p:nvPr>
        </p:nvSpPr>
        <p:spPr/>
        <p:txBody>
          <a:bodyPr/>
          <a:lstStyle/>
          <a:p>
            <a:r>
              <a:rPr lang="ja-JP" altLang="en-US"/>
              <a:t>５</a:t>
            </a:r>
            <a:r>
              <a:rPr kumimoji="1" lang="ja-JP" altLang="en-US"/>
              <a:t>．</a:t>
            </a:r>
            <a:r>
              <a:rPr lang="ja-JP" altLang="en-US"/>
              <a:t>今後の調達スケジュール</a:t>
            </a:r>
            <a:endParaRPr lang="en-US" altLang="ja-JP"/>
          </a:p>
        </p:txBody>
      </p:sp>
      <p:sp>
        <p:nvSpPr>
          <p:cNvPr id="5" name="フッター プレースホルダー 4">
            <a:extLst>
              <a:ext uri="{FF2B5EF4-FFF2-40B4-BE49-F238E27FC236}">
                <a16:creationId xmlns:a16="http://schemas.microsoft.com/office/drawing/2014/main" id="{E72A4C66-FD59-615A-45A1-E6557BB73B9D}"/>
              </a:ext>
            </a:extLst>
          </p:cNvPr>
          <p:cNvSpPr>
            <a:spLocks noGrp="1"/>
          </p:cNvSpPr>
          <p:nvPr>
            <p:ph type="ftr" sz="quarter" idx="12"/>
          </p:nvPr>
        </p:nvSpPr>
        <p:spPr/>
        <p:txBody>
          <a:bodyPr/>
          <a:lstStyle/>
          <a:p>
            <a:r>
              <a:rPr lang="en-GB" altLang="en-GB"/>
              <a:t>＜Confidential＞</a:t>
            </a:r>
          </a:p>
        </p:txBody>
      </p:sp>
      <p:sp>
        <p:nvSpPr>
          <p:cNvPr id="6" name="スライド番号プレースホルダー 5">
            <a:extLst>
              <a:ext uri="{FF2B5EF4-FFF2-40B4-BE49-F238E27FC236}">
                <a16:creationId xmlns:a16="http://schemas.microsoft.com/office/drawing/2014/main" id="{A4D19E31-491B-5EED-528F-ECDD74235BC2}"/>
              </a:ext>
            </a:extLst>
          </p:cNvPr>
          <p:cNvSpPr>
            <a:spLocks noGrp="1"/>
          </p:cNvSpPr>
          <p:nvPr>
            <p:ph type="sldNum" sz="quarter" idx="11"/>
          </p:nvPr>
        </p:nvSpPr>
        <p:spPr/>
        <p:txBody>
          <a:bodyPr/>
          <a:lstStyle/>
          <a:p>
            <a:fld id="{AA5FCFE5-FE56-4EF1-80A8-07776887C2A1}" type="slidenum">
              <a:rPr lang="ja-JP" altLang="en-US" smtClean="0"/>
              <a:pPr/>
              <a:t>49</a:t>
            </a:fld>
            <a:endParaRPr lang="ja-JP" altLang="en-US"/>
          </a:p>
        </p:txBody>
      </p:sp>
    </p:spTree>
    <p:extLst>
      <p:ext uri="{BB962C8B-B14F-4D97-AF65-F5344CB8AC3E}">
        <p14:creationId xmlns:p14="http://schemas.microsoft.com/office/powerpoint/2010/main" val="784855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14C2B07-4293-DB22-E270-39EE92F698D6}"/>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7E5AF763-1476-0903-AB19-976035BD608B}"/>
              </a:ext>
            </a:extLst>
          </p:cNvPr>
          <p:cNvSpPr>
            <a:spLocks noGrp="1"/>
          </p:cNvSpPr>
          <p:nvPr>
            <p:ph type="sldNum" sz="quarter" idx="11"/>
          </p:nvPr>
        </p:nvSpPr>
        <p:spPr/>
        <p:txBody>
          <a:bodyPr/>
          <a:lstStyle/>
          <a:p>
            <a:fld id="{AA5FCFE5-FE56-4EF1-80A8-07776887C2A1}" type="slidenum">
              <a:rPr lang="ja-JP" altLang="en-US" smtClean="0"/>
              <a:pPr/>
              <a:t>5</a:t>
            </a:fld>
            <a:endParaRPr lang="ja-JP" altLang="en-US"/>
          </a:p>
        </p:txBody>
      </p:sp>
      <p:sp>
        <p:nvSpPr>
          <p:cNvPr id="4" name="テキスト プレースホルダー 3">
            <a:extLst>
              <a:ext uri="{FF2B5EF4-FFF2-40B4-BE49-F238E27FC236}">
                <a16:creationId xmlns:a16="http://schemas.microsoft.com/office/drawing/2014/main" id="{ACBF172C-4B12-8DEB-6BE4-4665BDEBE79C}"/>
              </a:ext>
            </a:extLst>
          </p:cNvPr>
          <p:cNvSpPr>
            <a:spLocks noGrp="1"/>
          </p:cNvSpPr>
          <p:nvPr>
            <p:ph type="body" sz="quarter" idx="15"/>
          </p:nvPr>
        </p:nvSpPr>
        <p:spPr/>
        <p:txBody>
          <a:bodyPr/>
          <a:lstStyle/>
          <a:p>
            <a:r>
              <a:rPr lang="ja-JP" altLang="en-US"/>
              <a:t>行政手続のオンライン化の</a:t>
            </a:r>
            <a:r>
              <a:rPr kumimoji="1" lang="ja-JP" altLang="en-US"/>
              <a:t>背景・目的</a:t>
            </a:r>
          </a:p>
        </p:txBody>
      </p:sp>
      <p:sp>
        <p:nvSpPr>
          <p:cNvPr id="5" name="タイトル 4">
            <a:extLst>
              <a:ext uri="{FF2B5EF4-FFF2-40B4-BE49-F238E27FC236}">
                <a16:creationId xmlns:a16="http://schemas.microsoft.com/office/drawing/2014/main" id="{01C740AB-C2D4-5A54-7FF8-FCF14F42E470}"/>
              </a:ext>
            </a:extLst>
          </p:cNvPr>
          <p:cNvSpPr>
            <a:spLocks noGrp="1"/>
          </p:cNvSpPr>
          <p:nvPr>
            <p:ph type="title"/>
          </p:nvPr>
        </p:nvSpPr>
        <p:spPr>
          <a:xfrm>
            <a:off x="426039" y="176371"/>
            <a:ext cx="9072000" cy="615600"/>
          </a:xfrm>
        </p:spPr>
        <p:txBody>
          <a:bodyPr/>
          <a:lstStyle/>
          <a:p>
            <a:r>
              <a:rPr lang="ja-JP" altLang="en-US"/>
              <a:t>他のシステム等で管理している河川、公園、行政財産の許可業務について、現在システム化されている道路占用許可と合わせた共通システムの構築検討を進めている。</a:t>
            </a:r>
          </a:p>
        </p:txBody>
      </p:sp>
      <p:sp>
        <p:nvSpPr>
          <p:cNvPr id="7" name="正方形/長方形 6">
            <a:extLst>
              <a:ext uri="{FF2B5EF4-FFF2-40B4-BE49-F238E27FC236}">
                <a16:creationId xmlns:a16="http://schemas.microsoft.com/office/drawing/2014/main" id="{A0731780-7BA2-C91F-A666-47F0A8A56E38}"/>
              </a:ext>
            </a:extLst>
          </p:cNvPr>
          <p:cNvSpPr/>
          <p:nvPr/>
        </p:nvSpPr>
        <p:spPr bwMode="gray">
          <a:xfrm>
            <a:off x="232445" y="1495219"/>
            <a:ext cx="504000" cy="3024000"/>
          </a:xfrm>
          <a:prstGeom prst="rect">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400" b="1">
                <a:solidFill>
                  <a:schemeClr val="bg1"/>
                </a:solidFill>
                <a:latin typeface="+mn-lt"/>
                <a:cs typeface="+mn-cs"/>
              </a:rPr>
              <a:t>背景</a:t>
            </a:r>
            <a:endParaRPr kumimoji="1" lang="ja-JP" altLang="en-US" sz="1400" b="1" i="0" u="none" strike="noStrike" kern="1200" cap="none" spc="0" normalizeH="0" baseline="0" noProof="0">
              <a:ln>
                <a:noFill/>
              </a:ln>
              <a:solidFill>
                <a:schemeClr val="bg1"/>
              </a:solidFill>
              <a:effectLst/>
              <a:uLnTx/>
              <a:uFillTx/>
              <a:latin typeface="+mn-lt"/>
              <a:ea typeface="+mn-ea"/>
              <a:cs typeface="+mn-cs"/>
            </a:endParaRPr>
          </a:p>
        </p:txBody>
      </p:sp>
      <p:sp>
        <p:nvSpPr>
          <p:cNvPr id="8" name="正方形/長方形 7">
            <a:extLst>
              <a:ext uri="{FF2B5EF4-FFF2-40B4-BE49-F238E27FC236}">
                <a16:creationId xmlns:a16="http://schemas.microsoft.com/office/drawing/2014/main" id="{3DAFC730-4CA5-FBA9-91BE-4CCB6919DADC}"/>
              </a:ext>
            </a:extLst>
          </p:cNvPr>
          <p:cNvSpPr/>
          <p:nvPr/>
        </p:nvSpPr>
        <p:spPr bwMode="gray">
          <a:xfrm>
            <a:off x="232445" y="4571777"/>
            <a:ext cx="504000" cy="1728000"/>
          </a:xfrm>
          <a:prstGeom prst="rect">
            <a:avLst/>
          </a:prstGeom>
          <a:solidFill>
            <a:schemeClr val="accent1"/>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400" b="1">
                <a:solidFill>
                  <a:schemeClr val="bg1"/>
                </a:solidFill>
                <a:latin typeface="+mn-lt"/>
                <a:cs typeface="+mn-cs"/>
              </a:rPr>
              <a:t>目的</a:t>
            </a:r>
            <a:endParaRPr kumimoji="1" lang="ja-JP" altLang="en-US" sz="1400" b="1" i="0" u="none" strike="noStrike" kern="1200" cap="none" spc="0" normalizeH="0" baseline="0" noProof="0">
              <a:ln>
                <a:noFill/>
              </a:ln>
              <a:solidFill>
                <a:schemeClr val="bg1"/>
              </a:solidFill>
              <a:effectLst/>
              <a:uLnTx/>
              <a:uFillTx/>
              <a:latin typeface="+mn-lt"/>
              <a:ea typeface="+mn-ea"/>
              <a:cs typeface="+mn-cs"/>
            </a:endParaRPr>
          </a:p>
        </p:txBody>
      </p:sp>
      <p:sp>
        <p:nvSpPr>
          <p:cNvPr id="9" name="正方形/長方形 8">
            <a:extLst>
              <a:ext uri="{FF2B5EF4-FFF2-40B4-BE49-F238E27FC236}">
                <a16:creationId xmlns:a16="http://schemas.microsoft.com/office/drawing/2014/main" id="{D3308801-2FF5-F3AA-E1BB-7E412CDEA908}"/>
              </a:ext>
            </a:extLst>
          </p:cNvPr>
          <p:cNvSpPr/>
          <p:nvPr/>
        </p:nvSpPr>
        <p:spPr bwMode="gray">
          <a:xfrm>
            <a:off x="811669" y="1495219"/>
            <a:ext cx="4320000" cy="3024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Wingdings" panose="05000000000000000000" pitchFamily="2" charset="2"/>
              <a:buChar char="Ø"/>
            </a:pPr>
            <a:r>
              <a:rPr lang="ja-JP" altLang="en-US" sz="1200" dirty="0">
                <a:latin typeface="Calibri Light"/>
              </a:rPr>
              <a:t>社会インフラ基盤の担い手である緑政土木局（以下、「当局」という。）では今後担い手の不足が予測され、</a:t>
            </a:r>
            <a:r>
              <a:rPr lang="ja-JP" altLang="en-US" sz="1200" b="1" dirty="0">
                <a:latin typeface="Calibri Light"/>
              </a:rPr>
              <a:t>職員の働き方改革を踏まえた効率的かつ柔軟な働き方が求められている</a:t>
            </a:r>
            <a:r>
              <a:rPr lang="ja-JP" altLang="en-US" sz="1200" dirty="0">
                <a:latin typeface="Calibri Light"/>
              </a:rPr>
              <a:t>。また</a:t>
            </a:r>
            <a:r>
              <a:rPr lang="ja-JP" altLang="en-US" sz="1200" b="1" dirty="0">
                <a:latin typeface="Calibri Light"/>
              </a:rPr>
              <a:t>職員の働き方改革と並行して、市民サービスの向上も求められている</a:t>
            </a:r>
            <a:r>
              <a:rPr lang="ja-JP" altLang="en-US" sz="1200" dirty="0">
                <a:latin typeface="Calibri Light"/>
              </a:rPr>
              <a:t>。</a:t>
            </a:r>
            <a:endParaRPr lang="en-US" altLang="ja-JP" sz="1200" dirty="0">
              <a:latin typeface="Calibri Light"/>
            </a:endParaRPr>
          </a:p>
          <a:p>
            <a:pPr defTabSz="990588">
              <a:buSzPct val="100000"/>
            </a:pPr>
            <a:endParaRPr lang="en-US" altLang="ja-JP" sz="1200" dirty="0">
              <a:latin typeface="Calibri Light"/>
            </a:endParaRPr>
          </a:p>
          <a:p>
            <a:pPr marL="171454" indent="-171454" defTabSz="990588">
              <a:buSzPct val="100000"/>
              <a:buFont typeface="Wingdings" panose="05000000000000000000" pitchFamily="2" charset="2"/>
              <a:buChar char="Ø"/>
            </a:pPr>
            <a:r>
              <a:rPr lang="zh-TW" altLang="en-US" sz="1200" dirty="0">
                <a:latin typeface="Calibri Light"/>
              </a:rPr>
              <a:t>「名古屋市役所</a:t>
            </a:r>
            <a:r>
              <a:rPr lang="en-US" altLang="zh-TW" sz="1200" dirty="0">
                <a:latin typeface="Calibri Light"/>
              </a:rPr>
              <a:t>DX</a:t>
            </a:r>
            <a:r>
              <a:rPr lang="zh-TW" altLang="en-US" sz="1200" dirty="0">
                <a:latin typeface="Calibri Light"/>
              </a:rPr>
              <a:t>推進方針」</a:t>
            </a:r>
            <a:r>
              <a:rPr lang="ja-JP" altLang="en-US" sz="1200" dirty="0">
                <a:latin typeface="Calibri Light"/>
              </a:rPr>
              <a:t>を前提とした「緑政土木局</a:t>
            </a:r>
            <a:r>
              <a:rPr lang="en-US" altLang="ja-JP" sz="1200" dirty="0">
                <a:latin typeface="Calibri Light"/>
              </a:rPr>
              <a:t>DX</a:t>
            </a:r>
            <a:r>
              <a:rPr lang="ja-JP" altLang="en-US" sz="1200" dirty="0">
                <a:latin typeface="Calibri Light"/>
              </a:rPr>
              <a:t>推進計画」（</a:t>
            </a:r>
            <a:r>
              <a:rPr lang="en-US" altLang="ja-JP" sz="1200" dirty="0">
                <a:latin typeface="Calibri Light"/>
              </a:rPr>
              <a:t>R6</a:t>
            </a:r>
            <a:r>
              <a:rPr lang="ja-JP" altLang="en-US" sz="1200" dirty="0">
                <a:latin typeface="Calibri Light"/>
              </a:rPr>
              <a:t>年度）を策定し、その中で</a:t>
            </a:r>
            <a:r>
              <a:rPr lang="en-US" altLang="ja-JP" sz="1200" dirty="0">
                <a:latin typeface="Calibri Light"/>
              </a:rPr>
              <a:t>6</a:t>
            </a:r>
            <a:r>
              <a:rPr lang="ja-JP" altLang="en-US" sz="1200" dirty="0">
                <a:latin typeface="Calibri Light"/>
              </a:rPr>
              <a:t>つの施策を定義した。それらの施策のうち、本業務においては</a:t>
            </a:r>
            <a:r>
              <a:rPr lang="ja-JP" altLang="en-US" sz="1200" b="1" dirty="0">
                <a:latin typeface="Calibri Light"/>
              </a:rPr>
              <a:t>「施策</a:t>
            </a:r>
            <a:r>
              <a:rPr lang="en-US" altLang="ja-JP" sz="1200" b="1" dirty="0">
                <a:latin typeface="Calibri Light"/>
              </a:rPr>
              <a:t>1</a:t>
            </a:r>
            <a:r>
              <a:rPr lang="ja-JP" altLang="en-US" sz="1200" b="1" dirty="0">
                <a:latin typeface="Calibri Light"/>
              </a:rPr>
              <a:t>：行政手続のオンライン化」に対し、具体計画やシステム化を検討している</a:t>
            </a:r>
            <a:r>
              <a:rPr lang="ja-JP" altLang="en-US" sz="1200" dirty="0">
                <a:latin typeface="Calibri Light"/>
              </a:rPr>
              <a:t>。</a:t>
            </a:r>
            <a:endParaRPr lang="en-US" altLang="ja-JP" sz="1200" dirty="0">
              <a:latin typeface="Calibri Light"/>
            </a:endParaRPr>
          </a:p>
          <a:p>
            <a:pPr marL="171454" indent="-171454" defTabSz="990588">
              <a:buSzPct val="100000"/>
              <a:buFont typeface="Wingdings" panose="05000000000000000000" pitchFamily="2" charset="2"/>
              <a:buChar char="Ø"/>
            </a:pPr>
            <a:endParaRPr lang="en-US" altLang="ja-JP" sz="1200" dirty="0">
              <a:latin typeface="Calibri Light"/>
            </a:endParaRPr>
          </a:p>
          <a:p>
            <a:pPr marL="171454" indent="-171454" defTabSz="990588">
              <a:buSzPct val="100000"/>
              <a:buFont typeface="Wingdings" panose="05000000000000000000" pitchFamily="2" charset="2"/>
              <a:buChar char="Ø"/>
            </a:pPr>
            <a:r>
              <a:rPr lang="ja-JP" altLang="en-US" sz="1200" dirty="0">
                <a:latin typeface="Calibri Light"/>
              </a:rPr>
              <a:t>道路・河川・公園・行政財産の許可業務は、分野ごとに独自の様式や手続フローで運用され、個別のシステム等も導入されている。そのため、</a:t>
            </a:r>
            <a:r>
              <a:rPr lang="ja-JP" altLang="en-US" sz="1200" b="1" dirty="0">
                <a:latin typeface="Calibri Light"/>
              </a:rPr>
              <a:t>領域横断での情報共有が難しく、職員の入力負荷が高いといった課題</a:t>
            </a:r>
            <a:r>
              <a:rPr lang="ja-JP" altLang="en-US" sz="1200" dirty="0">
                <a:latin typeface="Calibri Light"/>
              </a:rPr>
              <a:t>が生じている。これらの状況を踏まえ当局では、</a:t>
            </a:r>
            <a:r>
              <a:rPr lang="en-US" altLang="ja-JP" sz="1200" dirty="0">
                <a:latin typeface="Calibri Light"/>
              </a:rPr>
              <a:t>BPR</a:t>
            </a:r>
            <a:r>
              <a:rPr lang="ja-JP" altLang="en-US" sz="1200" dirty="0">
                <a:latin typeface="Calibri Light"/>
              </a:rPr>
              <a:t>の実施を通じて</a:t>
            </a:r>
            <a:r>
              <a:rPr lang="ja-JP" altLang="en-US" sz="1200" b="1" dirty="0">
                <a:latin typeface="Calibri Light"/>
              </a:rPr>
              <a:t>共通システムの導入を検討</a:t>
            </a:r>
            <a:r>
              <a:rPr lang="ja-JP" altLang="en-US" sz="1200" dirty="0">
                <a:latin typeface="Calibri Light"/>
              </a:rPr>
              <a:t>しており、必要に応じて関連規定の改定も進めている。</a:t>
            </a:r>
            <a:endParaRPr lang="en-US" altLang="ja-JP" sz="1200" dirty="0">
              <a:latin typeface="Calibri Light"/>
            </a:endParaRPr>
          </a:p>
        </p:txBody>
      </p:sp>
      <p:sp>
        <p:nvSpPr>
          <p:cNvPr id="10" name="正方形/長方形 9">
            <a:extLst>
              <a:ext uri="{FF2B5EF4-FFF2-40B4-BE49-F238E27FC236}">
                <a16:creationId xmlns:a16="http://schemas.microsoft.com/office/drawing/2014/main" id="{554EC201-676D-50F6-CD15-DD9F6E7AA55C}"/>
              </a:ext>
            </a:extLst>
          </p:cNvPr>
          <p:cNvSpPr/>
          <p:nvPr/>
        </p:nvSpPr>
        <p:spPr bwMode="gray">
          <a:xfrm>
            <a:off x="811669" y="4571777"/>
            <a:ext cx="4320000" cy="1728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4" indent="-171454" defTabSz="990588">
              <a:buSzPct val="100000"/>
              <a:buFont typeface="Wingdings" panose="05000000000000000000" pitchFamily="2" charset="2"/>
              <a:buChar char="Ø"/>
            </a:pPr>
            <a:r>
              <a:rPr kumimoji="1" lang="ja-JP" altLang="en-US" sz="1200"/>
              <a:t>公益企業による道路占用以外の道路占用許可（一般道路占用許可という）</a:t>
            </a:r>
            <a:r>
              <a:rPr lang="ja-JP" altLang="en-US" sz="1200">
                <a:latin typeface="Calibri Light"/>
              </a:rPr>
              <a:t>業務において現行システムでは未対応であるオンライン申請や許可書の電子交付、占用料・使用料の電子納付等をワンストップで行い、</a:t>
            </a:r>
            <a:r>
              <a:rPr lang="ja-JP" altLang="en-US" sz="1200" b="1">
                <a:latin typeface="Calibri Light"/>
              </a:rPr>
              <a:t>行政手続業務の利便性を向上させる。</a:t>
            </a:r>
            <a:endParaRPr lang="en-US" altLang="ja-JP" sz="1200">
              <a:latin typeface="Calibri Light"/>
            </a:endParaRPr>
          </a:p>
          <a:p>
            <a:pPr marL="171454" indent="-171454" defTabSz="990588">
              <a:buSzPct val="100000"/>
              <a:buFont typeface="Wingdings" panose="05000000000000000000" pitchFamily="2" charset="2"/>
              <a:buChar char="Ø"/>
            </a:pPr>
            <a:endParaRPr lang="en-US" altLang="ja-JP" sz="1200">
              <a:latin typeface="Calibri Light"/>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200"/>
              <a:t>道路占用許可以外の許可業務（河川、公園、行政財産等）においても道路を含む</a:t>
            </a:r>
            <a:r>
              <a:rPr kumimoji="1" lang="ja-JP" altLang="en-US" sz="1200" b="1"/>
              <a:t>共通システムにより許可処理を行うことに加え、電子申請を導入することにより業務の効率化と利便性を推進する。</a:t>
            </a:r>
            <a:endParaRPr lang="en-US" altLang="ja-JP" sz="1200">
              <a:latin typeface="Calibri Light"/>
            </a:endParaRPr>
          </a:p>
        </p:txBody>
      </p:sp>
      <p:grpSp>
        <p:nvGrpSpPr>
          <p:cNvPr id="34" name="グループ化 33">
            <a:extLst>
              <a:ext uri="{FF2B5EF4-FFF2-40B4-BE49-F238E27FC236}">
                <a16:creationId xmlns:a16="http://schemas.microsoft.com/office/drawing/2014/main" id="{637D9E0D-54B3-9D89-8C5E-297210ADF899}"/>
              </a:ext>
            </a:extLst>
          </p:cNvPr>
          <p:cNvGrpSpPr/>
          <p:nvPr/>
        </p:nvGrpSpPr>
        <p:grpSpPr>
          <a:xfrm>
            <a:off x="5357151" y="1541701"/>
            <a:ext cx="3930856" cy="4496365"/>
            <a:chOff x="6667214" y="1887315"/>
            <a:chExt cx="3930856" cy="4496365"/>
          </a:xfrm>
        </p:grpSpPr>
        <p:sp>
          <p:nvSpPr>
            <p:cNvPr id="11" name="正方形/長方形 10">
              <a:extLst>
                <a:ext uri="{FF2B5EF4-FFF2-40B4-BE49-F238E27FC236}">
                  <a16:creationId xmlns:a16="http://schemas.microsoft.com/office/drawing/2014/main" id="{9728E49A-AD2C-8743-75DB-FE2523B4D9F6}"/>
                </a:ext>
              </a:extLst>
            </p:cNvPr>
            <p:cNvSpPr/>
            <p:nvPr/>
          </p:nvSpPr>
          <p:spPr bwMode="gray">
            <a:xfrm>
              <a:off x="6667214" y="1887315"/>
              <a:ext cx="3930856" cy="4496365"/>
            </a:xfrm>
            <a:prstGeom prst="rect">
              <a:avLst/>
            </a:prstGeom>
            <a:solidFill>
              <a:schemeClr val="bg1">
                <a:lumMod val="95000"/>
              </a:schemeClr>
            </a:solidFill>
            <a:ln w="9525" algn="ctr">
              <a:solidFill>
                <a:srgbClr val="BBBCBC"/>
              </a:solidFill>
              <a:miter lim="800000"/>
              <a:headEnd/>
              <a:tailEnd/>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effectLst/>
                  <a:uLnTx/>
                  <a:uFillTx/>
                  <a:latin typeface="+mn-ea"/>
                  <a:cs typeface="+mn-cs"/>
                </a:rPr>
                <a:t>緑政土木局</a:t>
              </a:r>
              <a:r>
                <a:rPr kumimoji="1" lang="en-US" altLang="ja-JP" sz="1200" b="1" i="0" u="none" strike="noStrike" kern="1200" cap="none" spc="0" normalizeH="0" baseline="0" noProof="0">
                  <a:ln>
                    <a:noFill/>
                  </a:ln>
                  <a:effectLst/>
                  <a:uLnTx/>
                  <a:uFillTx/>
                  <a:latin typeface="+mn-ea"/>
                  <a:cs typeface="+mn-cs"/>
                </a:rPr>
                <a:t>DX</a:t>
              </a:r>
              <a:r>
                <a:rPr kumimoji="1" lang="ja-JP" altLang="en-US" sz="1200" b="1" i="0" u="none" strike="noStrike" kern="1200" cap="none" spc="0" normalizeH="0" baseline="0" noProof="0">
                  <a:ln>
                    <a:noFill/>
                  </a:ln>
                  <a:effectLst/>
                  <a:uLnTx/>
                  <a:uFillTx/>
                  <a:latin typeface="+mn-ea"/>
                  <a:cs typeface="+mn-cs"/>
                </a:rPr>
                <a:t>推進計画</a:t>
              </a:r>
            </a:p>
          </p:txBody>
        </p:sp>
        <p:sp>
          <p:nvSpPr>
            <p:cNvPr id="15" name="正方形/長方形 14">
              <a:extLst>
                <a:ext uri="{FF2B5EF4-FFF2-40B4-BE49-F238E27FC236}">
                  <a16:creationId xmlns:a16="http://schemas.microsoft.com/office/drawing/2014/main" id="{F15D0A34-94F1-EFC3-E417-2E30432F5DA9}"/>
                </a:ext>
              </a:extLst>
            </p:cNvPr>
            <p:cNvSpPr/>
            <p:nvPr/>
          </p:nvSpPr>
          <p:spPr>
            <a:xfrm>
              <a:off x="6761282" y="5287409"/>
              <a:ext cx="1512000" cy="288000"/>
            </a:xfrm>
            <a:prstGeom prst="rect">
              <a:avLst/>
            </a:prstGeom>
            <a:solidFill>
              <a:schemeClr val="bg1">
                <a:lumMod val="75000"/>
              </a:schemeClr>
            </a:solidFill>
            <a:ln w="12700" cap="flat" cmpd="sng" algn="ctr">
              <a:solidFill>
                <a:sysClr val="window" lastClr="FFFFFF"/>
              </a:solidFill>
              <a:prstDash val="solid"/>
              <a:miter lim="800000"/>
            </a:ln>
            <a:effectLst/>
          </p:spPr>
          <p:txBody>
            <a:bodyPr wrap="none" lIns="90000" rIns="90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ja-JP" altLang="en-US" sz="1200" b="1" i="0" u="none" strike="noStrike" kern="0" cap="none" spc="0" normalizeH="0" baseline="0" noProof="0">
                  <a:ln>
                    <a:noFill/>
                  </a:ln>
                  <a:effectLst/>
                  <a:uLnTx/>
                  <a:uFillTx/>
                  <a:latin typeface="+mn-ea"/>
                  <a:cs typeface="+mn-cs"/>
                </a:rPr>
                <a:t>ネットワーク整備</a:t>
              </a:r>
              <a:endParaRPr kumimoji="1" lang="ja-JP" altLang="en-US" sz="1200" b="1" i="0" u="none" strike="noStrike" kern="0" cap="none" spc="0" normalizeH="0" baseline="0" noProof="0">
                <a:ln>
                  <a:noFill/>
                </a:ln>
                <a:effectLst/>
                <a:uLnTx/>
                <a:uFillTx/>
                <a:latin typeface="+mn-ea"/>
                <a:cs typeface="+mn-cs"/>
              </a:endParaRPr>
            </a:p>
          </p:txBody>
        </p:sp>
        <p:sp>
          <p:nvSpPr>
            <p:cNvPr id="17" name="ホームベース 87">
              <a:extLst>
                <a:ext uri="{FF2B5EF4-FFF2-40B4-BE49-F238E27FC236}">
                  <a16:creationId xmlns:a16="http://schemas.microsoft.com/office/drawing/2014/main" id="{2A25983F-58A2-C5BE-F4F3-218EEC52B1D8}"/>
                </a:ext>
              </a:extLst>
            </p:cNvPr>
            <p:cNvSpPr/>
            <p:nvPr/>
          </p:nvSpPr>
          <p:spPr>
            <a:xfrm>
              <a:off x="6761282" y="5056485"/>
              <a:ext cx="540000" cy="288000"/>
            </a:xfrm>
            <a:prstGeom prst="homePlate">
              <a:avLst/>
            </a:prstGeom>
            <a:solidFill>
              <a:srgbClr val="A5A5A5">
                <a:lumMod val="40000"/>
                <a:lumOff val="60000"/>
              </a:srgbClr>
            </a:solidFill>
            <a:ln w="12700" cap="flat" cmpd="sng" algn="ctr">
              <a:solidFill>
                <a:sysClr val="window" lastClr="FFFFFF"/>
              </a:solidFill>
              <a:prstDash val="solid"/>
              <a:miter lim="800000"/>
            </a:ln>
            <a:effectLst/>
          </p:spPr>
          <p:txBody>
            <a:bodyPr wrap="none" lIns="54000" rIns="54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100" b="1" i="0" u="none" strike="noStrike" kern="0" cap="none" spc="0" normalizeH="0" baseline="0" noProof="0">
                  <a:ln>
                    <a:noFill/>
                  </a:ln>
                  <a:effectLst/>
                  <a:uLnTx/>
                  <a:uFillTx/>
                  <a:latin typeface="+mn-ea"/>
                  <a:cs typeface="+mn-cs"/>
                </a:rPr>
                <a:t>施策</a:t>
              </a:r>
              <a:r>
                <a:rPr kumimoji="1" lang="en-US" altLang="ja-JP" sz="1100" b="1" i="0" u="none" strike="noStrike" kern="0" cap="none" spc="0" normalizeH="0" baseline="0" noProof="0">
                  <a:ln>
                    <a:noFill/>
                  </a:ln>
                  <a:effectLst/>
                  <a:uLnTx/>
                  <a:uFillTx/>
                  <a:latin typeface="+mn-ea"/>
                  <a:cs typeface="+mn-cs"/>
                </a:rPr>
                <a:t>5</a:t>
              </a:r>
              <a:endParaRPr kumimoji="1" lang="ja-JP" altLang="en-US" sz="1100" b="1" i="0" u="none" strike="noStrike" kern="0" cap="none" spc="0" normalizeH="0" baseline="0" noProof="0">
                <a:ln>
                  <a:noFill/>
                </a:ln>
                <a:effectLst/>
                <a:uLnTx/>
                <a:uFillTx/>
                <a:latin typeface="+mn-ea"/>
                <a:cs typeface="+mn-cs"/>
              </a:endParaRPr>
            </a:p>
          </p:txBody>
        </p:sp>
        <p:sp>
          <p:nvSpPr>
            <p:cNvPr id="18" name="正方形/長方形 17">
              <a:extLst>
                <a:ext uri="{FF2B5EF4-FFF2-40B4-BE49-F238E27FC236}">
                  <a16:creationId xmlns:a16="http://schemas.microsoft.com/office/drawing/2014/main" id="{D71D0B84-982B-DBA2-345F-840465557D4B}"/>
                </a:ext>
              </a:extLst>
            </p:cNvPr>
            <p:cNvSpPr/>
            <p:nvPr/>
          </p:nvSpPr>
          <p:spPr>
            <a:xfrm>
              <a:off x="6761282" y="5951906"/>
              <a:ext cx="1512000" cy="288000"/>
            </a:xfrm>
            <a:prstGeom prst="rect">
              <a:avLst/>
            </a:prstGeom>
            <a:solidFill>
              <a:schemeClr val="bg1">
                <a:lumMod val="75000"/>
              </a:schemeClr>
            </a:solidFill>
            <a:ln w="12700" cap="flat" cmpd="sng" algn="ctr">
              <a:solidFill>
                <a:sysClr val="window" lastClr="FFFFFF"/>
              </a:solidFill>
              <a:prstDash val="solid"/>
              <a:miter lim="800000"/>
            </a:ln>
            <a:effectLst/>
          </p:spPr>
          <p:txBody>
            <a:bodyPr wrap="none" lIns="90000" rIns="90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effectLst/>
                  <a:uLnTx/>
                  <a:uFillTx/>
                  <a:latin typeface="+mn-ea"/>
                  <a:cs typeface="+mn-cs"/>
                </a:rPr>
                <a:t>データ一元管理</a:t>
              </a:r>
            </a:p>
          </p:txBody>
        </p:sp>
        <p:sp>
          <p:nvSpPr>
            <p:cNvPr id="19" name="ホームベース 89">
              <a:extLst>
                <a:ext uri="{FF2B5EF4-FFF2-40B4-BE49-F238E27FC236}">
                  <a16:creationId xmlns:a16="http://schemas.microsoft.com/office/drawing/2014/main" id="{C0F3215A-F33C-47F2-9553-9C263BF4237D}"/>
                </a:ext>
              </a:extLst>
            </p:cNvPr>
            <p:cNvSpPr/>
            <p:nvPr/>
          </p:nvSpPr>
          <p:spPr>
            <a:xfrm>
              <a:off x="6761282" y="5719234"/>
              <a:ext cx="540000" cy="288000"/>
            </a:xfrm>
            <a:prstGeom prst="homePlate">
              <a:avLst/>
            </a:prstGeom>
            <a:solidFill>
              <a:srgbClr val="A5A5A5">
                <a:lumMod val="40000"/>
                <a:lumOff val="60000"/>
              </a:srgbClr>
            </a:solidFill>
            <a:ln w="12700" cap="flat" cmpd="sng" algn="ctr">
              <a:solidFill>
                <a:sysClr val="window" lastClr="FFFFFF"/>
              </a:solidFill>
              <a:prstDash val="solid"/>
              <a:miter lim="800000"/>
            </a:ln>
            <a:effectLst/>
          </p:spPr>
          <p:txBody>
            <a:bodyPr wrap="none" lIns="54000" rIns="54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100" b="1" i="0" u="none" strike="noStrike" kern="0" cap="none" spc="0" normalizeH="0" baseline="0" noProof="0">
                  <a:ln>
                    <a:noFill/>
                  </a:ln>
                  <a:effectLst/>
                  <a:uLnTx/>
                  <a:uFillTx/>
                  <a:latin typeface="+mn-ea"/>
                  <a:cs typeface="+mn-cs"/>
                </a:rPr>
                <a:t>施策</a:t>
              </a:r>
              <a:r>
                <a:rPr kumimoji="1" lang="en-US" altLang="ja-JP" sz="1100" b="1" i="0" u="none" strike="noStrike" kern="0" cap="none" spc="0" normalizeH="0" baseline="0" noProof="0">
                  <a:ln>
                    <a:noFill/>
                  </a:ln>
                  <a:effectLst/>
                  <a:uLnTx/>
                  <a:uFillTx/>
                  <a:latin typeface="+mn-ea"/>
                  <a:cs typeface="+mn-cs"/>
                </a:rPr>
                <a:t>6</a:t>
              </a:r>
              <a:endParaRPr kumimoji="1" lang="ja-JP" altLang="en-US" sz="1100" b="1" i="0" u="none" strike="noStrike" kern="0" cap="none" spc="0" normalizeH="0" baseline="0" noProof="0">
                <a:ln>
                  <a:noFill/>
                </a:ln>
                <a:effectLst/>
                <a:uLnTx/>
                <a:uFillTx/>
                <a:latin typeface="+mn-ea"/>
                <a:cs typeface="+mn-cs"/>
              </a:endParaRPr>
            </a:p>
          </p:txBody>
        </p:sp>
        <p:sp>
          <p:nvSpPr>
            <p:cNvPr id="20" name="正方形/長方形 19">
              <a:extLst>
                <a:ext uri="{FF2B5EF4-FFF2-40B4-BE49-F238E27FC236}">
                  <a16:creationId xmlns:a16="http://schemas.microsoft.com/office/drawing/2014/main" id="{F9728F18-22CA-57BA-BBCB-DA87F0DABBA5}"/>
                </a:ext>
              </a:extLst>
            </p:cNvPr>
            <p:cNvSpPr/>
            <p:nvPr/>
          </p:nvSpPr>
          <p:spPr>
            <a:xfrm>
              <a:off x="6761282" y="2649036"/>
              <a:ext cx="1512000" cy="288000"/>
            </a:xfrm>
            <a:prstGeom prst="rect">
              <a:avLst/>
            </a:prstGeom>
            <a:solidFill>
              <a:schemeClr val="bg1">
                <a:lumMod val="75000"/>
              </a:schemeClr>
            </a:solidFill>
            <a:ln w="12700" cap="flat" cmpd="sng" algn="ctr">
              <a:solidFill>
                <a:sysClr val="window" lastClr="FFFFFF"/>
              </a:solidFill>
              <a:prstDash val="solid"/>
              <a:miter lim="800000"/>
            </a:ln>
            <a:effectLst/>
          </p:spPr>
          <p:txBody>
            <a:bodyPr wrap="none" lIns="90000" rIns="90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a:ln>
                    <a:noFill/>
                  </a:ln>
                  <a:effectLst/>
                  <a:uLnTx/>
                  <a:uFillTx/>
                  <a:latin typeface="+mn-ea"/>
                  <a:cs typeface="+mn-cs"/>
                </a:rPr>
                <a:t>行政手続オンライン化</a:t>
              </a:r>
            </a:p>
          </p:txBody>
        </p:sp>
        <p:sp>
          <p:nvSpPr>
            <p:cNvPr id="21" name="正方形/長方形 20">
              <a:extLst>
                <a:ext uri="{FF2B5EF4-FFF2-40B4-BE49-F238E27FC236}">
                  <a16:creationId xmlns:a16="http://schemas.microsoft.com/office/drawing/2014/main" id="{A99743D0-D847-1A95-9E32-C571F8A31DBB}"/>
                </a:ext>
              </a:extLst>
            </p:cNvPr>
            <p:cNvSpPr/>
            <p:nvPr/>
          </p:nvSpPr>
          <p:spPr>
            <a:xfrm>
              <a:off x="6761282" y="3293921"/>
              <a:ext cx="1512000" cy="288000"/>
            </a:xfrm>
            <a:prstGeom prst="rect">
              <a:avLst/>
            </a:prstGeom>
            <a:solidFill>
              <a:schemeClr val="bg1">
                <a:lumMod val="75000"/>
              </a:schemeClr>
            </a:solidFill>
            <a:ln w="12700" cap="flat" cmpd="sng" algn="ctr">
              <a:solidFill>
                <a:sysClr val="window" lastClr="FFFFFF"/>
              </a:solidFill>
              <a:prstDash val="solid"/>
              <a:miter lim="800000"/>
            </a:ln>
            <a:effectLst/>
          </p:spPr>
          <p:txBody>
            <a:bodyPr wrap="none" lIns="90000" rIns="90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effectLst/>
                  <a:uLnTx/>
                  <a:uFillTx/>
                  <a:latin typeface="+mn-ea"/>
                  <a:cs typeface="+mn-cs"/>
                </a:rPr>
                <a:t>点検業務デジタル化</a:t>
              </a:r>
              <a:endParaRPr kumimoji="1" lang="ja-JP" altLang="en-US" sz="1200" b="0" i="0" u="none" strike="noStrike" kern="0" cap="none" spc="0" normalizeH="0" baseline="0" noProof="0">
                <a:ln>
                  <a:noFill/>
                </a:ln>
                <a:effectLst/>
                <a:uLnTx/>
                <a:uFillTx/>
                <a:latin typeface="+mn-ea"/>
                <a:cs typeface="+mn-cs"/>
              </a:endParaRPr>
            </a:p>
          </p:txBody>
        </p:sp>
        <p:sp>
          <p:nvSpPr>
            <p:cNvPr id="22" name="ホームベース 95">
              <a:extLst>
                <a:ext uri="{FF2B5EF4-FFF2-40B4-BE49-F238E27FC236}">
                  <a16:creationId xmlns:a16="http://schemas.microsoft.com/office/drawing/2014/main" id="{87CEDA4A-17D9-429F-064D-2F46DD319AA0}"/>
                </a:ext>
              </a:extLst>
            </p:cNvPr>
            <p:cNvSpPr/>
            <p:nvPr/>
          </p:nvSpPr>
          <p:spPr>
            <a:xfrm>
              <a:off x="6761282" y="3068244"/>
              <a:ext cx="540000" cy="288000"/>
            </a:xfrm>
            <a:prstGeom prst="homePlate">
              <a:avLst/>
            </a:prstGeom>
            <a:solidFill>
              <a:srgbClr val="A5A5A5">
                <a:lumMod val="40000"/>
                <a:lumOff val="60000"/>
              </a:srgbClr>
            </a:solidFill>
            <a:ln w="12700" cap="flat" cmpd="sng" algn="ctr">
              <a:solidFill>
                <a:sysClr val="window" lastClr="FFFFFF"/>
              </a:solidFill>
              <a:prstDash val="solid"/>
              <a:miter lim="800000"/>
            </a:ln>
            <a:effectLst/>
          </p:spPr>
          <p:txBody>
            <a:bodyPr wrap="none" lIns="54000" rIns="54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100" b="1" i="0" u="none" strike="noStrike" kern="0" cap="none" spc="0" normalizeH="0" baseline="0" noProof="0">
                  <a:ln>
                    <a:noFill/>
                  </a:ln>
                  <a:effectLst/>
                  <a:uLnTx/>
                  <a:uFillTx/>
                  <a:latin typeface="+mn-ea"/>
                  <a:cs typeface="+mn-cs"/>
                </a:rPr>
                <a:t>施策</a:t>
              </a:r>
              <a:r>
                <a:rPr kumimoji="1" lang="en-US" altLang="ja-JP" sz="1100" b="1" i="0" u="none" strike="noStrike" kern="0" cap="none" spc="0" normalizeH="0" baseline="0" noProof="0">
                  <a:ln>
                    <a:noFill/>
                  </a:ln>
                  <a:effectLst/>
                  <a:uLnTx/>
                  <a:uFillTx/>
                  <a:latin typeface="+mn-ea"/>
                  <a:cs typeface="+mn-cs"/>
                </a:rPr>
                <a:t>2</a:t>
              </a:r>
              <a:endParaRPr kumimoji="1" lang="ja-JP" altLang="en-US" sz="1100" b="1" i="0" u="none" strike="noStrike" kern="0" cap="none" spc="0" normalizeH="0" baseline="0" noProof="0">
                <a:ln>
                  <a:noFill/>
                </a:ln>
                <a:effectLst/>
                <a:uLnTx/>
                <a:uFillTx/>
                <a:latin typeface="+mn-ea"/>
                <a:cs typeface="+mn-cs"/>
              </a:endParaRPr>
            </a:p>
          </p:txBody>
        </p:sp>
        <p:sp>
          <p:nvSpPr>
            <p:cNvPr id="23" name="正方形/長方形 22">
              <a:extLst>
                <a:ext uri="{FF2B5EF4-FFF2-40B4-BE49-F238E27FC236}">
                  <a16:creationId xmlns:a16="http://schemas.microsoft.com/office/drawing/2014/main" id="{F4360B4C-3749-07C7-ED69-9D2A29477597}"/>
                </a:ext>
              </a:extLst>
            </p:cNvPr>
            <p:cNvSpPr/>
            <p:nvPr/>
          </p:nvSpPr>
          <p:spPr>
            <a:xfrm>
              <a:off x="6761282" y="3958417"/>
              <a:ext cx="1512000" cy="288000"/>
            </a:xfrm>
            <a:prstGeom prst="rect">
              <a:avLst/>
            </a:prstGeom>
            <a:solidFill>
              <a:schemeClr val="bg1">
                <a:lumMod val="75000"/>
              </a:schemeClr>
            </a:solidFill>
            <a:ln w="12700" cap="flat" cmpd="sng" algn="ctr">
              <a:solidFill>
                <a:sysClr val="window" lastClr="FFFFFF"/>
              </a:solidFill>
              <a:prstDash val="solid"/>
              <a:miter lim="800000"/>
            </a:ln>
            <a:effectLst/>
          </p:spPr>
          <p:txBody>
            <a:bodyPr wrap="none" lIns="90000" rIns="90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effectLst/>
                  <a:uLnTx/>
                  <a:uFillTx/>
                  <a:latin typeface="+mn-ea"/>
                  <a:cs typeface="+mn-cs"/>
                </a:rPr>
                <a:t>施設管理業務リモート化</a:t>
              </a:r>
              <a:endParaRPr kumimoji="1" lang="ja-JP" altLang="en-US" sz="1200" b="0" i="0" u="none" strike="noStrike" kern="0" cap="none" spc="0" normalizeH="0" baseline="0" noProof="0">
                <a:ln>
                  <a:noFill/>
                </a:ln>
                <a:effectLst/>
                <a:uLnTx/>
                <a:uFillTx/>
                <a:latin typeface="+mn-ea"/>
                <a:cs typeface="+mn-cs"/>
              </a:endParaRPr>
            </a:p>
          </p:txBody>
        </p:sp>
        <p:sp>
          <p:nvSpPr>
            <p:cNvPr id="24" name="ホームベース 97">
              <a:extLst>
                <a:ext uri="{FF2B5EF4-FFF2-40B4-BE49-F238E27FC236}">
                  <a16:creationId xmlns:a16="http://schemas.microsoft.com/office/drawing/2014/main" id="{B6337E18-D148-6937-C0C2-6B0FDE332B05}"/>
                </a:ext>
              </a:extLst>
            </p:cNvPr>
            <p:cNvSpPr/>
            <p:nvPr/>
          </p:nvSpPr>
          <p:spPr>
            <a:xfrm>
              <a:off x="6761282" y="3730991"/>
              <a:ext cx="540000" cy="288000"/>
            </a:xfrm>
            <a:prstGeom prst="homePlate">
              <a:avLst/>
            </a:prstGeom>
            <a:solidFill>
              <a:srgbClr val="A5A5A5">
                <a:lumMod val="40000"/>
                <a:lumOff val="60000"/>
              </a:srgbClr>
            </a:solidFill>
            <a:ln w="12700" cap="flat" cmpd="sng" algn="ctr">
              <a:solidFill>
                <a:sysClr val="window" lastClr="FFFFFF"/>
              </a:solidFill>
              <a:prstDash val="solid"/>
              <a:miter lim="800000"/>
            </a:ln>
            <a:effectLst/>
          </p:spPr>
          <p:txBody>
            <a:bodyPr wrap="none" lIns="54000" rIns="54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100" b="1" i="0" u="none" strike="noStrike" kern="0" cap="none" spc="0" normalizeH="0" baseline="0" noProof="0">
                  <a:ln>
                    <a:noFill/>
                  </a:ln>
                  <a:effectLst/>
                  <a:uLnTx/>
                  <a:uFillTx/>
                  <a:latin typeface="+mn-ea"/>
                  <a:cs typeface="+mn-cs"/>
                </a:rPr>
                <a:t>施策</a:t>
              </a:r>
              <a:r>
                <a:rPr kumimoji="1" lang="en-US" altLang="ja-JP" sz="1100" b="1" i="0" u="none" strike="noStrike" kern="0" cap="none" spc="0" normalizeH="0" baseline="0" noProof="0">
                  <a:ln>
                    <a:noFill/>
                  </a:ln>
                  <a:effectLst/>
                  <a:uLnTx/>
                  <a:uFillTx/>
                  <a:latin typeface="+mn-ea"/>
                  <a:cs typeface="+mn-cs"/>
                </a:rPr>
                <a:t>3</a:t>
              </a:r>
              <a:endParaRPr kumimoji="1" lang="ja-JP" altLang="en-US" sz="1100" b="1" i="0" u="none" strike="noStrike" kern="0" cap="none" spc="0" normalizeH="0" baseline="0" noProof="0">
                <a:ln>
                  <a:noFill/>
                </a:ln>
                <a:effectLst/>
                <a:uLnTx/>
                <a:uFillTx/>
                <a:latin typeface="+mn-ea"/>
                <a:cs typeface="+mn-cs"/>
              </a:endParaRPr>
            </a:p>
          </p:txBody>
        </p:sp>
        <p:sp>
          <p:nvSpPr>
            <p:cNvPr id="25" name="正方形/長方形 24">
              <a:extLst>
                <a:ext uri="{FF2B5EF4-FFF2-40B4-BE49-F238E27FC236}">
                  <a16:creationId xmlns:a16="http://schemas.microsoft.com/office/drawing/2014/main" id="{46602FBA-98D4-0A41-948B-937873A21D08}"/>
                </a:ext>
              </a:extLst>
            </p:cNvPr>
            <p:cNvSpPr/>
            <p:nvPr/>
          </p:nvSpPr>
          <p:spPr>
            <a:xfrm>
              <a:off x="6761282" y="4622913"/>
              <a:ext cx="1512000" cy="288000"/>
            </a:xfrm>
            <a:prstGeom prst="rect">
              <a:avLst/>
            </a:prstGeom>
            <a:solidFill>
              <a:schemeClr val="bg1">
                <a:lumMod val="75000"/>
              </a:schemeClr>
            </a:solidFill>
            <a:ln w="12700" cap="flat" cmpd="sng" algn="ctr">
              <a:solidFill>
                <a:sysClr val="window" lastClr="FFFFFF"/>
              </a:solidFill>
              <a:prstDash val="solid"/>
              <a:miter lim="800000"/>
            </a:ln>
            <a:effectLst/>
          </p:spPr>
          <p:txBody>
            <a:bodyPr wrap="none" lIns="90000" rIns="90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effectLst/>
                  <a:uLnTx/>
                  <a:uFillTx/>
                  <a:latin typeface="+mn-ea"/>
                  <a:cs typeface="+mn-cs"/>
                </a:rPr>
                <a:t>文書ペーパーレス化</a:t>
              </a:r>
              <a:endParaRPr kumimoji="1" lang="ja-JP" altLang="en-US" sz="1200" b="0" i="0" u="none" strike="noStrike" kern="0" cap="none" spc="0" normalizeH="0" baseline="0" noProof="0">
                <a:ln>
                  <a:noFill/>
                </a:ln>
                <a:effectLst/>
                <a:uLnTx/>
                <a:uFillTx/>
                <a:latin typeface="+mn-ea"/>
                <a:cs typeface="+mn-cs"/>
              </a:endParaRPr>
            </a:p>
          </p:txBody>
        </p:sp>
        <p:sp>
          <p:nvSpPr>
            <p:cNvPr id="26" name="ホームベース 99">
              <a:extLst>
                <a:ext uri="{FF2B5EF4-FFF2-40B4-BE49-F238E27FC236}">
                  <a16:creationId xmlns:a16="http://schemas.microsoft.com/office/drawing/2014/main" id="{E96B70BC-5455-0340-4E15-052C29B98F5E}"/>
                </a:ext>
              </a:extLst>
            </p:cNvPr>
            <p:cNvSpPr/>
            <p:nvPr/>
          </p:nvSpPr>
          <p:spPr>
            <a:xfrm>
              <a:off x="6761282" y="4393738"/>
              <a:ext cx="540000" cy="288000"/>
            </a:xfrm>
            <a:prstGeom prst="homePlate">
              <a:avLst/>
            </a:prstGeom>
            <a:solidFill>
              <a:srgbClr val="A5A5A5">
                <a:lumMod val="40000"/>
                <a:lumOff val="60000"/>
              </a:srgbClr>
            </a:solidFill>
            <a:ln w="12700" cap="flat" cmpd="sng" algn="ctr">
              <a:solidFill>
                <a:sysClr val="window" lastClr="FFFFFF"/>
              </a:solidFill>
              <a:prstDash val="solid"/>
              <a:miter lim="800000"/>
            </a:ln>
            <a:effectLst/>
          </p:spPr>
          <p:txBody>
            <a:bodyPr wrap="none" lIns="54000" rIns="54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100" b="1" i="0" u="none" strike="noStrike" kern="0" cap="none" spc="0" normalizeH="0" baseline="0" noProof="0">
                  <a:ln>
                    <a:noFill/>
                  </a:ln>
                  <a:effectLst/>
                  <a:uLnTx/>
                  <a:uFillTx/>
                  <a:latin typeface="+mn-ea"/>
                  <a:cs typeface="+mn-cs"/>
                </a:rPr>
                <a:t>施策</a:t>
              </a:r>
              <a:r>
                <a:rPr kumimoji="1" lang="en-US" altLang="ja-JP" sz="1100" b="1" i="0" u="none" strike="noStrike" kern="0" cap="none" spc="0" normalizeH="0" baseline="0" noProof="0">
                  <a:ln>
                    <a:noFill/>
                  </a:ln>
                  <a:effectLst/>
                  <a:uLnTx/>
                  <a:uFillTx/>
                  <a:latin typeface="+mn-ea"/>
                  <a:cs typeface="+mn-cs"/>
                </a:rPr>
                <a:t>4</a:t>
              </a:r>
              <a:endParaRPr kumimoji="1" lang="ja-JP" altLang="en-US" sz="1100" b="1" i="0" u="none" strike="noStrike" kern="0" cap="none" spc="0" normalizeH="0" baseline="0" noProof="0">
                <a:ln>
                  <a:noFill/>
                </a:ln>
                <a:effectLst/>
                <a:uLnTx/>
                <a:uFillTx/>
                <a:latin typeface="+mn-ea"/>
                <a:cs typeface="+mn-cs"/>
              </a:endParaRPr>
            </a:p>
          </p:txBody>
        </p:sp>
        <p:sp>
          <p:nvSpPr>
            <p:cNvPr id="27" name="ホームベース 87">
              <a:extLst>
                <a:ext uri="{FF2B5EF4-FFF2-40B4-BE49-F238E27FC236}">
                  <a16:creationId xmlns:a16="http://schemas.microsoft.com/office/drawing/2014/main" id="{05892CD9-EFF5-DEAD-0D1E-658994CFED53}"/>
                </a:ext>
              </a:extLst>
            </p:cNvPr>
            <p:cNvSpPr/>
            <p:nvPr/>
          </p:nvSpPr>
          <p:spPr>
            <a:xfrm>
              <a:off x="6761282" y="2405497"/>
              <a:ext cx="540000" cy="288000"/>
            </a:xfrm>
            <a:prstGeom prst="homePlate">
              <a:avLst/>
            </a:prstGeom>
            <a:solidFill>
              <a:srgbClr val="A5A5A5">
                <a:lumMod val="40000"/>
                <a:lumOff val="60000"/>
              </a:srgbClr>
            </a:solidFill>
            <a:ln w="12700" cap="flat" cmpd="sng" algn="ctr">
              <a:solidFill>
                <a:sysClr val="window" lastClr="FFFFFF"/>
              </a:solidFill>
              <a:prstDash val="solid"/>
              <a:miter lim="800000"/>
            </a:ln>
            <a:effectLst/>
          </p:spPr>
          <p:txBody>
            <a:bodyPr wrap="none" lIns="54000" rIns="54000" rtlCol="0" anchor="ctr"/>
            <a:lstStyle/>
            <a:p>
              <a:pPr marL="0" marR="0" lvl="0" indent="0" algn="ctr" defTabSz="457200" eaLnBrk="1" fontAlgn="auto" latinLnBrk="0" hangingPunct="1">
                <a:lnSpc>
                  <a:spcPct val="120000"/>
                </a:lnSpc>
                <a:spcBef>
                  <a:spcPts val="0"/>
                </a:spcBef>
                <a:spcAft>
                  <a:spcPts val="0"/>
                </a:spcAft>
                <a:buClrTx/>
                <a:buSzTx/>
                <a:buFontTx/>
                <a:buNone/>
                <a:tabLst/>
                <a:defRPr/>
              </a:pPr>
              <a:r>
                <a:rPr kumimoji="1" lang="ja-JP" altLang="en-US" sz="1100" b="1" i="0" u="none" strike="noStrike" kern="0" cap="none" spc="0" normalizeH="0" baseline="0" noProof="0">
                  <a:ln>
                    <a:noFill/>
                  </a:ln>
                  <a:effectLst/>
                  <a:uLnTx/>
                  <a:uFillTx/>
                  <a:latin typeface="+mn-ea"/>
                  <a:cs typeface="+mn-cs"/>
                </a:rPr>
                <a:t>施策</a:t>
              </a:r>
              <a:r>
                <a:rPr kumimoji="1" lang="en-US" altLang="ja-JP" sz="1100" b="1" i="0" u="none" strike="noStrike" kern="0" cap="none" spc="0" normalizeH="0" baseline="0" noProof="0">
                  <a:ln>
                    <a:noFill/>
                  </a:ln>
                  <a:effectLst/>
                  <a:uLnTx/>
                  <a:uFillTx/>
                  <a:latin typeface="+mn-ea"/>
                  <a:cs typeface="+mn-cs"/>
                </a:rPr>
                <a:t>1</a:t>
              </a:r>
              <a:endParaRPr kumimoji="1" lang="ja-JP" altLang="en-US" sz="1100" b="1" i="0" u="none" strike="noStrike" kern="0" cap="none" spc="0" normalizeH="0" baseline="0" noProof="0">
                <a:ln>
                  <a:noFill/>
                </a:ln>
                <a:effectLst/>
                <a:uLnTx/>
                <a:uFillTx/>
                <a:latin typeface="+mn-ea"/>
                <a:cs typeface="+mn-cs"/>
              </a:endParaRPr>
            </a:p>
          </p:txBody>
        </p:sp>
        <p:sp>
          <p:nvSpPr>
            <p:cNvPr id="28" name="正方形/長方形 27">
              <a:extLst>
                <a:ext uri="{FF2B5EF4-FFF2-40B4-BE49-F238E27FC236}">
                  <a16:creationId xmlns:a16="http://schemas.microsoft.com/office/drawing/2014/main" id="{13F87EC2-5EB0-1F2C-CF59-DDA19149BCD7}"/>
                </a:ext>
              </a:extLst>
            </p:cNvPr>
            <p:cNvSpPr/>
            <p:nvPr/>
          </p:nvSpPr>
          <p:spPr bwMode="gray">
            <a:xfrm>
              <a:off x="8332663" y="2384447"/>
              <a:ext cx="2232000" cy="576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lang="ja-JP" altLang="en-US" sz="1050">
                  <a:latin typeface="+mn-ea"/>
                </a:rPr>
                <a:t>手続きのオンライン化により、</a:t>
              </a:r>
              <a:r>
                <a:rPr lang="ja-JP" altLang="en-US" sz="1050"/>
                <a:t>利用者は、いつでも、どこでも申請が可能に</a:t>
              </a:r>
            </a:p>
          </p:txBody>
        </p:sp>
        <p:sp>
          <p:nvSpPr>
            <p:cNvPr id="29" name="正方形/長方形 28">
              <a:extLst>
                <a:ext uri="{FF2B5EF4-FFF2-40B4-BE49-F238E27FC236}">
                  <a16:creationId xmlns:a16="http://schemas.microsoft.com/office/drawing/2014/main" id="{BF705978-088F-4AAD-BB05-AB1C9D5CFCC0}"/>
                </a:ext>
              </a:extLst>
            </p:cNvPr>
            <p:cNvSpPr/>
            <p:nvPr/>
          </p:nvSpPr>
          <p:spPr bwMode="gray">
            <a:xfrm>
              <a:off x="8323341" y="3053627"/>
              <a:ext cx="2232000" cy="576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nSpc>
                  <a:spcPct val="120000"/>
                </a:lnSpc>
              </a:pPr>
              <a:r>
                <a:rPr lang="ja-JP" altLang="en-US" sz="1050">
                  <a:latin typeface="+mn-ea"/>
                </a:rPr>
                <a:t>モバイル端末を活用し、点検結果を現場で入力、現場で作業完結</a:t>
              </a:r>
              <a:endParaRPr lang="ja-JP" altLang="en-US" sz="1050"/>
            </a:p>
          </p:txBody>
        </p:sp>
        <p:sp>
          <p:nvSpPr>
            <p:cNvPr id="30" name="正方形/長方形 29">
              <a:extLst>
                <a:ext uri="{FF2B5EF4-FFF2-40B4-BE49-F238E27FC236}">
                  <a16:creationId xmlns:a16="http://schemas.microsoft.com/office/drawing/2014/main" id="{C3D154E1-40D8-E0B3-311E-3E02F910388A}"/>
                </a:ext>
              </a:extLst>
            </p:cNvPr>
            <p:cNvSpPr/>
            <p:nvPr/>
          </p:nvSpPr>
          <p:spPr bwMode="gray">
            <a:xfrm>
              <a:off x="8323341" y="3722807"/>
              <a:ext cx="2232000" cy="576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lang="ja-JP" altLang="en-US" sz="1050">
                  <a:latin typeface="+mn-ea"/>
                </a:rPr>
                <a:t>いつでも、どこでも現場状況の確認や施設の情報取得が可能</a:t>
              </a:r>
              <a:r>
                <a:rPr lang="ja-JP" altLang="en-US" sz="1050"/>
                <a:t>に</a:t>
              </a:r>
            </a:p>
          </p:txBody>
        </p:sp>
        <p:sp>
          <p:nvSpPr>
            <p:cNvPr id="31" name="正方形/長方形 30">
              <a:extLst>
                <a:ext uri="{FF2B5EF4-FFF2-40B4-BE49-F238E27FC236}">
                  <a16:creationId xmlns:a16="http://schemas.microsoft.com/office/drawing/2014/main" id="{6B355724-362D-715E-129F-D013ADB78533}"/>
                </a:ext>
              </a:extLst>
            </p:cNvPr>
            <p:cNvSpPr/>
            <p:nvPr/>
          </p:nvSpPr>
          <p:spPr bwMode="gray">
            <a:xfrm>
              <a:off x="8332663" y="4391987"/>
              <a:ext cx="2232000" cy="576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lang="ja-JP" altLang="en-US" sz="1050">
                  <a:latin typeface="+mn-ea"/>
                </a:rPr>
                <a:t>既存資料の電子データ化により、環境負荷を軽減し、資料の持続的保管を可能に</a:t>
              </a:r>
              <a:endParaRPr lang="ja-JP" altLang="en-US" sz="1050"/>
            </a:p>
          </p:txBody>
        </p:sp>
        <p:sp>
          <p:nvSpPr>
            <p:cNvPr id="32" name="正方形/長方形 31">
              <a:extLst>
                <a:ext uri="{FF2B5EF4-FFF2-40B4-BE49-F238E27FC236}">
                  <a16:creationId xmlns:a16="http://schemas.microsoft.com/office/drawing/2014/main" id="{D17BA544-BF78-255F-D8BB-09E1FAB1FBEE}"/>
                </a:ext>
              </a:extLst>
            </p:cNvPr>
            <p:cNvSpPr/>
            <p:nvPr/>
          </p:nvSpPr>
          <p:spPr bwMode="gray">
            <a:xfrm>
              <a:off x="8323341" y="5061167"/>
              <a:ext cx="2232000" cy="576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lang="ja-JP" altLang="en-US" sz="1050">
                  <a:latin typeface="+mn-ea"/>
                </a:rPr>
                <a:t>ネットワーク整備により、誰でも、どこでもシステムを利用可能に</a:t>
              </a:r>
            </a:p>
          </p:txBody>
        </p:sp>
        <p:sp>
          <p:nvSpPr>
            <p:cNvPr id="33" name="正方形/長方形 32">
              <a:extLst>
                <a:ext uri="{FF2B5EF4-FFF2-40B4-BE49-F238E27FC236}">
                  <a16:creationId xmlns:a16="http://schemas.microsoft.com/office/drawing/2014/main" id="{A00B2DB7-EBD6-1778-49F3-386431408FFC}"/>
                </a:ext>
              </a:extLst>
            </p:cNvPr>
            <p:cNvSpPr/>
            <p:nvPr/>
          </p:nvSpPr>
          <p:spPr bwMode="gray">
            <a:xfrm>
              <a:off x="8323341" y="5730352"/>
              <a:ext cx="2232000" cy="576000"/>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lang="ja-JP" altLang="en-US" sz="1050">
                  <a:latin typeface="+mn-ea"/>
                </a:rPr>
                <a:t>プラットフォームを活用したデータの一元管理により、誰でも施設情報を活用可能に</a:t>
              </a:r>
              <a:endParaRPr lang="ja-JP" altLang="en-US" sz="1050"/>
            </a:p>
          </p:txBody>
        </p:sp>
      </p:grpSp>
      <p:sp>
        <p:nvSpPr>
          <p:cNvPr id="35" name="正方形/長方形 34">
            <a:extLst>
              <a:ext uri="{FF2B5EF4-FFF2-40B4-BE49-F238E27FC236}">
                <a16:creationId xmlns:a16="http://schemas.microsoft.com/office/drawing/2014/main" id="{8738B791-AE48-8C15-7CA3-D741559F29D5}"/>
              </a:ext>
            </a:extLst>
          </p:cNvPr>
          <p:cNvSpPr/>
          <p:nvPr/>
        </p:nvSpPr>
        <p:spPr bwMode="gray">
          <a:xfrm>
            <a:off x="5445859" y="2004399"/>
            <a:ext cx="3842148" cy="678980"/>
          </a:xfrm>
          <a:prstGeom prst="rect">
            <a:avLst/>
          </a:prstGeom>
          <a:noFill/>
          <a:ln w="28575"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effectLst/>
              <a:uLnTx/>
              <a:uFillTx/>
              <a:latin typeface="+mn-lt"/>
              <a:ea typeface="+mn-ea"/>
              <a:cs typeface="+mn-cs"/>
            </a:endParaRPr>
          </a:p>
        </p:txBody>
      </p:sp>
      <p:sp>
        <p:nvSpPr>
          <p:cNvPr id="36" name="正方形/長方形 35">
            <a:extLst>
              <a:ext uri="{FF2B5EF4-FFF2-40B4-BE49-F238E27FC236}">
                <a16:creationId xmlns:a16="http://schemas.microsoft.com/office/drawing/2014/main" id="{FFF0E41A-598C-F225-3C83-AC55DFF19390}"/>
              </a:ext>
            </a:extLst>
          </p:cNvPr>
          <p:cNvSpPr/>
          <p:nvPr/>
        </p:nvSpPr>
        <p:spPr bwMode="gray">
          <a:xfrm>
            <a:off x="5563442" y="1848916"/>
            <a:ext cx="1512000" cy="217195"/>
          </a:xfrm>
          <a:prstGeom prst="rect">
            <a:avLst/>
          </a:prstGeom>
          <a:solidFill>
            <a:schemeClr val="accent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solidFill>
                  <a:schemeClr val="bg1"/>
                </a:solidFill>
                <a:latin typeface="+mn-lt"/>
                <a:cs typeface="+mn-cs"/>
              </a:rPr>
              <a:t>本業務の検討対象</a:t>
            </a:r>
          </a:p>
        </p:txBody>
      </p:sp>
    </p:spTree>
    <p:extLst>
      <p:ext uri="{BB962C8B-B14F-4D97-AF65-F5344CB8AC3E}">
        <p14:creationId xmlns:p14="http://schemas.microsoft.com/office/powerpoint/2010/main" val="8413914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a:extLst>
              <a:ext uri="{FF2B5EF4-FFF2-40B4-BE49-F238E27FC236}">
                <a16:creationId xmlns:a16="http://schemas.microsoft.com/office/drawing/2014/main" id="{3F50F786-FAC4-64B5-E5C3-F02E68256811}"/>
              </a:ext>
            </a:extLst>
          </p:cNvPr>
          <p:cNvGraphicFramePr>
            <a:graphicFrameLocks noGrp="1"/>
          </p:cNvGraphicFramePr>
          <p:nvPr>
            <p:extLst>
              <p:ext uri="{D42A27DB-BD31-4B8C-83A1-F6EECF244321}">
                <p14:modId xmlns:p14="http://schemas.microsoft.com/office/powerpoint/2010/main" val="70269739"/>
              </p:ext>
            </p:extLst>
          </p:nvPr>
        </p:nvGraphicFramePr>
        <p:xfrm>
          <a:off x="286385" y="1464450"/>
          <a:ext cx="9291957" cy="5133198"/>
        </p:xfrm>
        <a:graphic>
          <a:graphicData uri="http://schemas.openxmlformats.org/drawingml/2006/table">
            <a:tbl>
              <a:tblPr firstRow="1" bandRow="1">
                <a:tableStyleId>{5C22544A-7EE6-4342-B048-85BDC9FD1C3A}</a:tableStyleId>
              </a:tblPr>
              <a:tblGrid>
                <a:gridCol w="285685">
                  <a:extLst>
                    <a:ext uri="{9D8B030D-6E8A-4147-A177-3AD203B41FA5}">
                      <a16:colId xmlns:a16="http://schemas.microsoft.com/office/drawing/2014/main" val="87355252"/>
                    </a:ext>
                  </a:extLst>
                </a:gridCol>
                <a:gridCol w="867422">
                  <a:extLst>
                    <a:ext uri="{9D8B030D-6E8A-4147-A177-3AD203B41FA5}">
                      <a16:colId xmlns:a16="http://schemas.microsoft.com/office/drawing/2014/main" val="541986789"/>
                    </a:ext>
                  </a:extLst>
                </a:gridCol>
                <a:gridCol w="499508">
                  <a:extLst>
                    <a:ext uri="{9D8B030D-6E8A-4147-A177-3AD203B41FA5}">
                      <a16:colId xmlns:a16="http://schemas.microsoft.com/office/drawing/2014/main" val="1985625307"/>
                    </a:ext>
                  </a:extLst>
                </a:gridCol>
                <a:gridCol w="720692">
                  <a:extLst>
                    <a:ext uri="{9D8B030D-6E8A-4147-A177-3AD203B41FA5}">
                      <a16:colId xmlns:a16="http://schemas.microsoft.com/office/drawing/2014/main" val="605772443"/>
                    </a:ext>
                  </a:extLst>
                </a:gridCol>
                <a:gridCol w="720692">
                  <a:extLst>
                    <a:ext uri="{9D8B030D-6E8A-4147-A177-3AD203B41FA5}">
                      <a16:colId xmlns:a16="http://schemas.microsoft.com/office/drawing/2014/main" val="3188411359"/>
                    </a:ext>
                  </a:extLst>
                </a:gridCol>
                <a:gridCol w="720692">
                  <a:extLst>
                    <a:ext uri="{9D8B030D-6E8A-4147-A177-3AD203B41FA5}">
                      <a16:colId xmlns:a16="http://schemas.microsoft.com/office/drawing/2014/main" val="1662108477"/>
                    </a:ext>
                  </a:extLst>
                </a:gridCol>
                <a:gridCol w="720692">
                  <a:extLst>
                    <a:ext uri="{9D8B030D-6E8A-4147-A177-3AD203B41FA5}">
                      <a16:colId xmlns:a16="http://schemas.microsoft.com/office/drawing/2014/main" val="3915944252"/>
                    </a:ext>
                  </a:extLst>
                </a:gridCol>
                <a:gridCol w="720692">
                  <a:extLst>
                    <a:ext uri="{9D8B030D-6E8A-4147-A177-3AD203B41FA5}">
                      <a16:colId xmlns:a16="http://schemas.microsoft.com/office/drawing/2014/main" val="3428547960"/>
                    </a:ext>
                  </a:extLst>
                </a:gridCol>
                <a:gridCol w="360347">
                  <a:extLst>
                    <a:ext uri="{9D8B030D-6E8A-4147-A177-3AD203B41FA5}">
                      <a16:colId xmlns:a16="http://schemas.microsoft.com/office/drawing/2014/main" val="2165508143"/>
                    </a:ext>
                  </a:extLst>
                </a:gridCol>
                <a:gridCol w="360347">
                  <a:extLst>
                    <a:ext uri="{9D8B030D-6E8A-4147-A177-3AD203B41FA5}">
                      <a16:colId xmlns:a16="http://schemas.microsoft.com/office/drawing/2014/main" val="2816540526"/>
                    </a:ext>
                  </a:extLst>
                </a:gridCol>
                <a:gridCol w="360347">
                  <a:extLst>
                    <a:ext uri="{9D8B030D-6E8A-4147-A177-3AD203B41FA5}">
                      <a16:colId xmlns:a16="http://schemas.microsoft.com/office/drawing/2014/main" val="602450683"/>
                    </a:ext>
                  </a:extLst>
                </a:gridCol>
                <a:gridCol w="360347">
                  <a:extLst>
                    <a:ext uri="{9D8B030D-6E8A-4147-A177-3AD203B41FA5}">
                      <a16:colId xmlns:a16="http://schemas.microsoft.com/office/drawing/2014/main" val="1541293118"/>
                    </a:ext>
                  </a:extLst>
                </a:gridCol>
                <a:gridCol w="360347">
                  <a:extLst>
                    <a:ext uri="{9D8B030D-6E8A-4147-A177-3AD203B41FA5}">
                      <a16:colId xmlns:a16="http://schemas.microsoft.com/office/drawing/2014/main" val="407829454"/>
                    </a:ext>
                  </a:extLst>
                </a:gridCol>
                <a:gridCol w="360347">
                  <a:extLst>
                    <a:ext uri="{9D8B030D-6E8A-4147-A177-3AD203B41FA5}">
                      <a16:colId xmlns:a16="http://schemas.microsoft.com/office/drawing/2014/main" val="2370696525"/>
                    </a:ext>
                  </a:extLst>
                </a:gridCol>
                <a:gridCol w="360347">
                  <a:extLst>
                    <a:ext uri="{9D8B030D-6E8A-4147-A177-3AD203B41FA5}">
                      <a16:colId xmlns:a16="http://schemas.microsoft.com/office/drawing/2014/main" val="974892848"/>
                    </a:ext>
                  </a:extLst>
                </a:gridCol>
                <a:gridCol w="360347">
                  <a:extLst>
                    <a:ext uri="{9D8B030D-6E8A-4147-A177-3AD203B41FA5}">
                      <a16:colId xmlns:a16="http://schemas.microsoft.com/office/drawing/2014/main" val="1177209114"/>
                    </a:ext>
                  </a:extLst>
                </a:gridCol>
                <a:gridCol w="576553">
                  <a:extLst>
                    <a:ext uri="{9D8B030D-6E8A-4147-A177-3AD203B41FA5}">
                      <a16:colId xmlns:a16="http://schemas.microsoft.com/office/drawing/2014/main" val="1263925312"/>
                    </a:ext>
                  </a:extLst>
                </a:gridCol>
                <a:gridCol w="576553">
                  <a:extLst>
                    <a:ext uri="{9D8B030D-6E8A-4147-A177-3AD203B41FA5}">
                      <a16:colId xmlns:a16="http://schemas.microsoft.com/office/drawing/2014/main" val="944421482"/>
                    </a:ext>
                  </a:extLst>
                </a:gridCol>
              </a:tblGrid>
              <a:tr h="278309">
                <a:tc rowSpan="2" gridSpan="2">
                  <a:txBody>
                    <a:bodyPr/>
                    <a:lstStyle/>
                    <a:p>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rowSpan="2" hMerge="1">
                  <a:txBody>
                    <a:bodyPr/>
                    <a:lstStyle/>
                    <a:p>
                      <a:endParaRPr kumimoji="1" lang="ja-JP" altLang="en-US"/>
                    </a:p>
                  </a:txBody>
                  <a:tcPr/>
                </a:tc>
                <a:tc gridSpan="2">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en-US" altLang="ja-JP" sz="1200" b="1">
                          <a:solidFill>
                            <a:schemeClr val="tx1"/>
                          </a:solidFill>
                        </a:rPr>
                        <a:t>R7</a:t>
                      </a:r>
                      <a:r>
                        <a:rPr kumimoji="1" lang="ja-JP" altLang="en-US" sz="1200" b="1">
                          <a:solidFill>
                            <a:schemeClr val="tx1"/>
                          </a:solidFill>
                        </a:rPr>
                        <a:t>年度</a:t>
                      </a: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gridSpan="4">
                  <a:txBody>
                    <a:bodyPr/>
                    <a:lstStyle/>
                    <a:p>
                      <a:pPr algn="ctr"/>
                      <a:r>
                        <a:rPr kumimoji="1" lang="en-US" altLang="ja-JP" sz="1200" b="1">
                          <a:solidFill>
                            <a:schemeClr val="tx1"/>
                          </a:solidFill>
                        </a:rPr>
                        <a:t>R8</a:t>
                      </a:r>
                      <a:r>
                        <a:rPr kumimoji="1" lang="ja-JP" altLang="en-US" sz="1200" b="1">
                          <a:solidFill>
                            <a:schemeClr val="tx1"/>
                          </a:solidFill>
                        </a:rPr>
                        <a:t>年度</a:t>
                      </a: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gridSpan="4">
                  <a:txBody>
                    <a:bodyPr/>
                    <a:lstStyle/>
                    <a:p>
                      <a:pPr algn="ctr"/>
                      <a:r>
                        <a:rPr kumimoji="1" lang="en-US" altLang="ja-JP" sz="1200" b="1">
                          <a:solidFill>
                            <a:schemeClr val="tx1"/>
                          </a:solidFill>
                        </a:rPr>
                        <a:t>R9</a:t>
                      </a:r>
                      <a:r>
                        <a:rPr kumimoji="1" lang="ja-JP" altLang="en-US" sz="1200" b="1">
                          <a:solidFill>
                            <a:schemeClr val="tx1"/>
                          </a:solidFill>
                        </a:rPr>
                        <a:t>年度</a:t>
                      </a: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gridSpan="4">
                  <a:txBody>
                    <a:bodyPr/>
                    <a:lstStyle/>
                    <a:p>
                      <a:pPr algn="ctr"/>
                      <a:r>
                        <a:rPr kumimoji="1" lang="en-US" altLang="ja-JP" sz="1200" b="1">
                          <a:solidFill>
                            <a:schemeClr val="tx1"/>
                          </a:solidFill>
                        </a:rPr>
                        <a:t>R10</a:t>
                      </a:r>
                      <a:r>
                        <a:rPr kumimoji="1" lang="ja-JP" altLang="en-US" sz="1200" b="1">
                          <a:solidFill>
                            <a:schemeClr val="tx1"/>
                          </a:solidFill>
                        </a:rPr>
                        <a:t>年度</a:t>
                      </a: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gridSpan="2">
                  <a:txBody>
                    <a:bodyPr/>
                    <a:lstStyle/>
                    <a:p>
                      <a:pPr algn="ctr"/>
                      <a:r>
                        <a:rPr kumimoji="1" lang="en-US" altLang="ja-JP" sz="1200" b="1">
                          <a:solidFill>
                            <a:schemeClr val="tx1"/>
                          </a:solidFill>
                        </a:rPr>
                        <a:t>R11</a:t>
                      </a:r>
                      <a:r>
                        <a:rPr kumimoji="1" lang="ja-JP" altLang="en-US" sz="1200" b="1">
                          <a:solidFill>
                            <a:schemeClr val="tx1"/>
                          </a:solidFill>
                        </a:rPr>
                        <a:t>年度</a:t>
                      </a: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91763475"/>
                  </a:ext>
                </a:extLst>
              </a:tr>
              <a:tr h="300070">
                <a:tc gridSpan="2" vMerge="1">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hMerge="1" vMerge="1">
                  <a:txBody>
                    <a:bodyPr/>
                    <a:lstStyle/>
                    <a:p>
                      <a:endParaRPr kumimoji="1" lang="ja-JP" altLang="en-US"/>
                    </a:p>
                  </a:txBody>
                  <a:tcPr/>
                </a:tc>
                <a:tc>
                  <a:txBody>
                    <a:bodyPr/>
                    <a:lstStyle/>
                    <a:p>
                      <a:pPr algn="ctr"/>
                      <a:r>
                        <a:rPr kumimoji="1" lang="en-US" altLang="ja-JP" sz="1200" b="1">
                          <a:solidFill>
                            <a:schemeClr val="tx1"/>
                          </a:solidFill>
                        </a:rPr>
                        <a:t>3Q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4Q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1Q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2Q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3Q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4Q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1Q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2Q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3Q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4Q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1Q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2Q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3Q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en-US" altLang="ja-JP" sz="1200" b="1">
                          <a:solidFill>
                            <a:schemeClr val="tx1"/>
                          </a:solidFill>
                        </a:rPr>
                        <a:t>4Q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1Q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kumimoji="1" lang="en-US" altLang="ja-JP" sz="1200" b="1">
                          <a:solidFill>
                            <a:schemeClr val="tx1"/>
                          </a:solidFill>
                        </a:rPr>
                        <a:t>2Q</a:t>
                      </a:r>
                      <a:endParaRPr kumimoji="1" lang="ja-JP" altLang="en-US" sz="1200" b="1">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82978439"/>
                  </a:ext>
                </a:extLst>
              </a:tr>
              <a:tr h="578691">
                <a:tc gridSpan="2">
                  <a:txBody>
                    <a:bodyPr/>
                    <a:lstStyle/>
                    <a:p>
                      <a:r>
                        <a:rPr kumimoji="1" lang="ja-JP" altLang="en-US" sz="1200" b="1">
                          <a:solidFill>
                            <a:schemeClr val="tx1"/>
                          </a:solidFill>
                        </a:rPr>
                        <a:t>マイルストン</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94170097"/>
                  </a:ext>
                </a:extLst>
              </a:tr>
              <a:tr h="1259724">
                <a:tc gridSpan="2">
                  <a:txBody>
                    <a:bodyPr/>
                    <a:lstStyle/>
                    <a:p>
                      <a:r>
                        <a:rPr kumimoji="1" lang="ja-JP" altLang="en-US" sz="1200" b="1">
                          <a:solidFill>
                            <a:schemeClr val="tx1"/>
                          </a:solidFill>
                        </a:rPr>
                        <a:t>許可システム</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940649"/>
                  </a:ext>
                </a:extLst>
              </a:tr>
              <a:tr h="679101">
                <a:tc rowSpan="4">
                  <a:txBody>
                    <a:bodyPr/>
                    <a:lstStyle/>
                    <a:p>
                      <a:r>
                        <a:rPr kumimoji="1" lang="ja-JP" altLang="en-US" sz="1200" b="1">
                          <a:solidFill>
                            <a:schemeClr val="tx1"/>
                          </a:solidFill>
                        </a:rPr>
                        <a:t>関連システム</a:t>
                      </a:r>
                      <a:endParaRPr kumimoji="1" lang="en-US" altLang="ja-JP" sz="1200" b="1">
                        <a:solidFill>
                          <a:schemeClr val="tx1"/>
                        </a:solidFill>
                      </a:endParaRP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b="1">
                          <a:solidFill>
                            <a:schemeClr val="tx1"/>
                          </a:solidFill>
                        </a:rPr>
                        <a:t>統合型</a:t>
                      </a:r>
                      <a:r>
                        <a:rPr kumimoji="1" lang="en-US" altLang="ja-JP" sz="1200" b="1">
                          <a:solidFill>
                            <a:schemeClr val="tx1"/>
                          </a:solidFill>
                        </a:rPr>
                        <a:t>GIS</a:t>
                      </a:r>
                      <a:r>
                        <a:rPr kumimoji="1" lang="ja-JP" altLang="en-US" sz="1200" b="1">
                          <a:solidFill>
                            <a:schemeClr val="tx1"/>
                          </a:solidFill>
                        </a:rPr>
                        <a:t>・サブシステム*</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390517937"/>
                  </a:ext>
                </a:extLst>
              </a:tr>
              <a:tr h="679101">
                <a:tc vMerge="1">
                  <a:txBody>
                    <a:bodyPr/>
                    <a:lstStyle/>
                    <a:p>
                      <a:endParaRPr kumimoji="1" lang="ja-JP" altLang="en-US"/>
                    </a:p>
                  </a:txBody>
                  <a:tcPr/>
                </a:tc>
                <a:tc>
                  <a:txBody>
                    <a:bodyPr/>
                    <a:lstStyle/>
                    <a:p>
                      <a:r>
                        <a:rPr kumimoji="1" lang="ja-JP" altLang="en-US" sz="1200" b="1">
                          <a:solidFill>
                            <a:schemeClr val="tx1"/>
                          </a:solidFill>
                        </a:rPr>
                        <a:t>ポータル（電子申請）</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79202241"/>
                  </a:ext>
                </a:extLst>
              </a:tr>
              <a:tr h="679101">
                <a:tc vMerge="1">
                  <a:txBody>
                    <a:bodyPr/>
                    <a:lstStyle/>
                    <a:p>
                      <a:endParaRPr kumimoji="1" lang="ja-JP" altLang="en-US" sz="1200" b="1">
                        <a:solidFill>
                          <a:schemeClr val="tx1"/>
                        </a:solidFill>
                      </a:endParaRP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b="1">
                          <a:solidFill>
                            <a:schemeClr val="tx1"/>
                          </a:solidFill>
                        </a:rPr>
                        <a:t>共通</a:t>
                      </a:r>
                      <a:r>
                        <a:rPr kumimoji="1" lang="en-US" altLang="ja-JP" sz="1200" b="1">
                          <a:solidFill>
                            <a:schemeClr val="tx1"/>
                          </a:solidFill>
                        </a:rPr>
                        <a:t>DB</a:t>
                      </a:r>
                      <a:endParaRPr kumimoji="1" lang="ja-JP" altLang="en-US" sz="1200" b="1">
                        <a:solidFill>
                          <a:schemeClr val="tx1"/>
                        </a:solidFill>
                      </a:endParaRP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083958484"/>
                  </a:ext>
                </a:extLst>
              </a:tr>
              <a:tr h="679101">
                <a:tc vMerge="1">
                  <a:txBody>
                    <a:bodyPr/>
                    <a:lstStyle/>
                    <a:p>
                      <a:endParaRPr kumimoji="1" lang="en-US" altLang="ja-JP" sz="1200" b="1">
                        <a:solidFill>
                          <a:schemeClr val="tx1"/>
                        </a:solidFill>
                      </a:endParaRP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b="1">
                          <a:solidFill>
                            <a:schemeClr val="tx1"/>
                          </a:solidFill>
                        </a:rPr>
                        <a:t>事業者ポータル</a:t>
                      </a:r>
                      <a:r>
                        <a:rPr kumimoji="1" lang="en-US" altLang="ja-JP" sz="1200" b="1">
                          <a:solidFill>
                            <a:schemeClr val="tx1"/>
                          </a:solidFill>
                        </a:rPr>
                        <a:t>/</a:t>
                      </a:r>
                      <a:r>
                        <a:rPr kumimoji="1" lang="ja-JP" altLang="en-US" sz="1200" b="1">
                          <a:solidFill>
                            <a:schemeClr val="tx1"/>
                          </a:solidFill>
                        </a:rPr>
                        <a:t>団体手続</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200">
                        <a:solidFill>
                          <a:schemeClr val="tx1"/>
                        </a:solidFill>
                      </a:endParaRPr>
                    </a:p>
                  </a:txBody>
                  <a:tcP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07896988"/>
                  </a:ext>
                </a:extLst>
              </a:tr>
            </a:tbl>
          </a:graphicData>
        </a:graphic>
      </p:graphicFrame>
      <p:sp>
        <p:nvSpPr>
          <p:cNvPr id="2" name="フッター プレースホルダー 1">
            <a:extLst>
              <a:ext uri="{FF2B5EF4-FFF2-40B4-BE49-F238E27FC236}">
                <a16:creationId xmlns:a16="http://schemas.microsoft.com/office/drawing/2014/main" id="{039A5814-813F-6AA2-CA10-9584A4716416}"/>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72A4E562-D7AC-6CE9-9E62-C8DF0D9F4B83}"/>
              </a:ext>
            </a:extLst>
          </p:cNvPr>
          <p:cNvSpPr>
            <a:spLocks noGrp="1"/>
          </p:cNvSpPr>
          <p:nvPr>
            <p:ph type="sldNum" sz="quarter" idx="11"/>
          </p:nvPr>
        </p:nvSpPr>
        <p:spPr/>
        <p:txBody>
          <a:bodyPr/>
          <a:lstStyle/>
          <a:p>
            <a:fld id="{AA5FCFE5-FE56-4EF1-80A8-07776887C2A1}" type="slidenum">
              <a:rPr lang="ja-JP" altLang="en-US" smtClean="0"/>
              <a:pPr/>
              <a:t>50</a:t>
            </a:fld>
            <a:endParaRPr lang="ja-JP" altLang="en-US"/>
          </a:p>
        </p:txBody>
      </p:sp>
      <p:sp>
        <p:nvSpPr>
          <p:cNvPr id="4" name="テキスト プレースホルダー 3">
            <a:extLst>
              <a:ext uri="{FF2B5EF4-FFF2-40B4-BE49-F238E27FC236}">
                <a16:creationId xmlns:a16="http://schemas.microsoft.com/office/drawing/2014/main" id="{0817C537-9E5D-5D23-E27D-F32929C9DB25}"/>
              </a:ext>
            </a:extLst>
          </p:cNvPr>
          <p:cNvSpPr>
            <a:spLocks noGrp="1"/>
          </p:cNvSpPr>
          <p:nvPr>
            <p:ph type="body" sz="quarter" idx="15"/>
          </p:nvPr>
        </p:nvSpPr>
        <p:spPr/>
        <p:txBody>
          <a:bodyPr/>
          <a:lstStyle/>
          <a:p>
            <a:r>
              <a:rPr kumimoji="1" lang="ja-JP" altLang="en-US"/>
              <a:t>調達・開発スケジュール（予定）</a:t>
            </a:r>
          </a:p>
        </p:txBody>
      </p:sp>
      <p:sp>
        <p:nvSpPr>
          <p:cNvPr id="5" name="タイトル 4">
            <a:extLst>
              <a:ext uri="{FF2B5EF4-FFF2-40B4-BE49-F238E27FC236}">
                <a16:creationId xmlns:a16="http://schemas.microsoft.com/office/drawing/2014/main" id="{361D78D8-C322-B41C-EA96-FDEB35B4CFB4}"/>
              </a:ext>
            </a:extLst>
          </p:cNvPr>
          <p:cNvSpPr>
            <a:spLocks noGrp="1"/>
          </p:cNvSpPr>
          <p:nvPr>
            <p:ph type="title"/>
          </p:nvPr>
        </p:nvSpPr>
        <p:spPr/>
        <p:txBody>
          <a:bodyPr/>
          <a:lstStyle/>
          <a:p>
            <a:r>
              <a:rPr kumimoji="1" lang="en-US" altLang="ja-JP"/>
              <a:t>R7</a:t>
            </a:r>
            <a:r>
              <a:rPr kumimoji="1" lang="ja-JP" altLang="en-US"/>
              <a:t>年度中に</a:t>
            </a:r>
            <a:r>
              <a:rPr kumimoji="1" lang="en-US" altLang="ja-JP"/>
              <a:t>RFI</a:t>
            </a:r>
            <a:r>
              <a:rPr kumimoji="1" lang="ja-JP" altLang="en-US"/>
              <a:t>を完了する。</a:t>
            </a:r>
            <a:r>
              <a:rPr kumimoji="1" lang="en-US" altLang="ja-JP"/>
              <a:t>R8</a:t>
            </a:r>
            <a:r>
              <a:rPr kumimoji="1" lang="ja-JP" altLang="en-US"/>
              <a:t>年度</a:t>
            </a:r>
            <a:r>
              <a:rPr kumimoji="1" lang="en-US" altLang="ja-JP"/>
              <a:t>1Q</a:t>
            </a:r>
            <a:r>
              <a:rPr kumimoji="1" lang="ja-JP" altLang="en-US"/>
              <a:t>、</a:t>
            </a:r>
            <a:r>
              <a:rPr kumimoji="1" lang="en-US" altLang="ja-JP"/>
              <a:t>2Q</a:t>
            </a:r>
            <a:r>
              <a:rPr kumimoji="1" lang="ja-JP" altLang="en-US"/>
              <a:t>はじめ</a:t>
            </a:r>
            <a:r>
              <a:rPr lang="ja-JP" altLang="en-US"/>
              <a:t>にはシステム化方針を決定予定である。方針決定後は、</a:t>
            </a:r>
            <a:r>
              <a:rPr lang="en-US" altLang="ja-JP"/>
              <a:t> R11</a:t>
            </a:r>
            <a:r>
              <a:rPr lang="ja-JP" altLang="en-US"/>
              <a:t>年度以降の本稼働を目標に向けたシステム要件の検討を進める。</a:t>
            </a:r>
            <a:endParaRPr kumimoji="1" lang="ja-JP" altLang="en-US"/>
          </a:p>
        </p:txBody>
      </p:sp>
      <p:sp>
        <p:nvSpPr>
          <p:cNvPr id="8" name="矢印: 五方向 7">
            <a:extLst>
              <a:ext uri="{FF2B5EF4-FFF2-40B4-BE49-F238E27FC236}">
                <a16:creationId xmlns:a16="http://schemas.microsoft.com/office/drawing/2014/main" id="{B5A2E8C8-7696-3132-1235-0C55F893E47B}"/>
              </a:ext>
            </a:extLst>
          </p:cNvPr>
          <p:cNvSpPr/>
          <p:nvPr/>
        </p:nvSpPr>
        <p:spPr bwMode="gray">
          <a:xfrm>
            <a:off x="1959517" y="3386625"/>
            <a:ext cx="776548" cy="432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a:ln>
                  <a:noFill/>
                </a:ln>
                <a:effectLst/>
                <a:uLnTx/>
                <a:uFillTx/>
                <a:latin typeface="+mn-lt"/>
                <a:ea typeface="+mn-ea"/>
                <a:cs typeface="+mn-cs"/>
              </a:rPr>
              <a:t>RFI</a:t>
            </a:r>
            <a:endParaRPr kumimoji="1" lang="ja-JP" altLang="en-US" sz="1200" b="1" i="0" u="none" strike="noStrike" kern="1200" cap="none" spc="0" normalizeH="0" baseline="0" noProof="0">
              <a:ln>
                <a:noFill/>
              </a:ln>
              <a:effectLst/>
              <a:uLnTx/>
              <a:uFillTx/>
              <a:latin typeface="+mn-lt"/>
              <a:ea typeface="+mn-ea"/>
              <a:cs typeface="+mn-cs"/>
            </a:endParaRPr>
          </a:p>
        </p:txBody>
      </p:sp>
      <p:sp>
        <p:nvSpPr>
          <p:cNvPr id="13" name="矢印: 五方向 12">
            <a:extLst>
              <a:ext uri="{FF2B5EF4-FFF2-40B4-BE49-F238E27FC236}">
                <a16:creationId xmlns:a16="http://schemas.microsoft.com/office/drawing/2014/main" id="{B851390A-78E7-17C1-C4FB-AB58B456424E}"/>
              </a:ext>
            </a:extLst>
          </p:cNvPr>
          <p:cNvSpPr/>
          <p:nvPr/>
        </p:nvSpPr>
        <p:spPr bwMode="gray">
          <a:xfrm>
            <a:off x="1473229" y="2746946"/>
            <a:ext cx="1193771" cy="576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latin typeface="+mn-lt"/>
                <a:cs typeface="+mn-cs"/>
              </a:rPr>
              <a:t>業務共通化・</a:t>
            </a:r>
            <a:endParaRPr kumimoji="1" lang="en-US" altLang="ja-JP" sz="1200" b="1">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latin typeface="+mn-lt"/>
                <a:cs typeface="+mn-cs"/>
              </a:rPr>
              <a:t>システム化検討</a:t>
            </a:r>
            <a:endParaRPr kumimoji="1" lang="ja-JP" altLang="en-US" sz="1200" b="1" i="0" u="none" strike="noStrike" kern="1200" cap="none" spc="0" normalizeH="0" baseline="0" noProof="0">
              <a:ln>
                <a:noFill/>
              </a:ln>
              <a:effectLst/>
              <a:uLnTx/>
              <a:uFillTx/>
              <a:latin typeface="+mn-lt"/>
              <a:ea typeface="+mn-ea"/>
              <a:cs typeface="+mn-cs"/>
            </a:endParaRPr>
          </a:p>
        </p:txBody>
      </p:sp>
      <p:sp>
        <p:nvSpPr>
          <p:cNvPr id="14" name="矢印: 五方向 13">
            <a:extLst>
              <a:ext uri="{FF2B5EF4-FFF2-40B4-BE49-F238E27FC236}">
                <a16:creationId xmlns:a16="http://schemas.microsoft.com/office/drawing/2014/main" id="{8D1F7F25-0A4D-068F-4657-87F06A610768}"/>
              </a:ext>
            </a:extLst>
          </p:cNvPr>
          <p:cNvSpPr/>
          <p:nvPr/>
        </p:nvSpPr>
        <p:spPr bwMode="gray">
          <a:xfrm>
            <a:off x="3248031" y="2746946"/>
            <a:ext cx="359595" cy="576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eaVert"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latin typeface="+mn-lt"/>
                <a:cs typeface="+mn-cs"/>
              </a:rPr>
              <a:t>システム化</a:t>
            </a:r>
            <a:endParaRPr kumimoji="1" lang="en-US" altLang="ja-JP" sz="1200" b="1">
              <a:latin typeface="+mn-lt"/>
              <a:cs typeface="+mn-cs"/>
            </a:endParaRPr>
          </a:p>
          <a:p>
            <a:pPr algn="ctr" defTabSz="990564" fontAlgn="auto">
              <a:spcBef>
                <a:spcPts val="0"/>
              </a:spcBef>
              <a:spcAft>
                <a:spcPts val="0"/>
              </a:spcAft>
              <a:buSzPct val="100000"/>
            </a:pPr>
            <a:r>
              <a:rPr kumimoji="1" lang="ja-JP" altLang="en-US" sz="1200" b="1">
                <a:latin typeface="+mn-lt"/>
                <a:cs typeface="+mn-cs"/>
              </a:rPr>
              <a:t>方針決定</a:t>
            </a:r>
          </a:p>
        </p:txBody>
      </p:sp>
      <p:sp>
        <p:nvSpPr>
          <p:cNvPr id="15" name="矢印: 五方向 14">
            <a:extLst>
              <a:ext uri="{FF2B5EF4-FFF2-40B4-BE49-F238E27FC236}">
                <a16:creationId xmlns:a16="http://schemas.microsoft.com/office/drawing/2014/main" id="{73EFC3AA-5935-8C0C-6895-F2272AE72EC3}"/>
              </a:ext>
            </a:extLst>
          </p:cNvPr>
          <p:cNvSpPr/>
          <p:nvPr/>
        </p:nvSpPr>
        <p:spPr bwMode="gray">
          <a:xfrm>
            <a:off x="2888435" y="3386626"/>
            <a:ext cx="411156" cy="432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en-US" altLang="ja-JP" sz="1200" b="1">
                <a:latin typeface="+mn-lt"/>
                <a:cs typeface="+mn-cs"/>
              </a:rPr>
              <a:t>RFI</a:t>
            </a:r>
            <a:r>
              <a:rPr kumimoji="1" lang="ja-JP" altLang="en-US" sz="1200" b="1">
                <a:latin typeface="+mn-lt"/>
                <a:cs typeface="+mn-cs"/>
              </a:rPr>
              <a:t>分析結果とりまとめ</a:t>
            </a:r>
          </a:p>
        </p:txBody>
      </p:sp>
      <p:sp>
        <p:nvSpPr>
          <p:cNvPr id="16" name="テキスト ボックス 15">
            <a:extLst>
              <a:ext uri="{FF2B5EF4-FFF2-40B4-BE49-F238E27FC236}">
                <a16:creationId xmlns:a16="http://schemas.microsoft.com/office/drawing/2014/main" id="{FC82FDAB-06FB-D27A-F269-1E466E32755A}"/>
              </a:ext>
            </a:extLst>
          </p:cNvPr>
          <p:cNvSpPr txBox="1"/>
          <p:nvPr/>
        </p:nvSpPr>
        <p:spPr bwMode="gray">
          <a:xfrm>
            <a:off x="1995741" y="2072841"/>
            <a:ext cx="982303"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a:t>
            </a:r>
            <a:r>
              <a:rPr kumimoji="1" lang="en-US" altLang="ja-JP" sz="1050" b="1" i="0" u="none" strike="noStrike" kern="1200" cap="none" spc="0" normalizeH="0" baseline="0" noProof="0">
                <a:ln>
                  <a:noFill/>
                </a:ln>
                <a:solidFill>
                  <a:prstClr val="black"/>
                </a:solidFill>
                <a:effectLst/>
                <a:uLnTx/>
                <a:uFillTx/>
                <a:latin typeface="+mn-lt"/>
                <a:ea typeface="+mn-ea"/>
                <a:cs typeface="+mn-cs"/>
              </a:rPr>
              <a:t>RFI</a:t>
            </a:r>
            <a:r>
              <a:rPr kumimoji="1" lang="ja-JP" altLang="en-US" sz="1050" b="1" i="0" u="none" strike="noStrike" kern="1200" cap="none" spc="0" normalizeH="0" baseline="0" noProof="0">
                <a:ln>
                  <a:noFill/>
                </a:ln>
                <a:solidFill>
                  <a:prstClr val="black"/>
                </a:solidFill>
                <a:effectLst/>
                <a:uLnTx/>
                <a:uFillTx/>
                <a:latin typeface="+mn-lt"/>
                <a:ea typeface="+mn-ea"/>
                <a:cs typeface="+mn-cs"/>
              </a:rPr>
              <a:t>公告</a:t>
            </a:r>
          </a:p>
        </p:txBody>
      </p:sp>
      <p:sp>
        <p:nvSpPr>
          <p:cNvPr id="17" name="テキスト ボックス 16">
            <a:extLst>
              <a:ext uri="{FF2B5EF4-FFF2-40B4-BE49-F238E27FC236}">
                <a16:creationId xmlns:a16="http://schemas.microsoft.com/office/drawing/2014/main" id="{E0F77809-105C-193F-2F66-BB0FC49CB64D}"/>
              </a:ext>
            </a:extLst>
          </p:cNvPr>
          <p:cNvSpPr txBox="1"/>
          <p:nvPr/>
        </p:nvSpPr>
        <p:spPr bwMode="gray">
          <a:xfrm>
            <a:off x="2637605" y="2464835"/>
            <a:ext cx="982303"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a:t>
            </a:r>
            <a:r>
              <a:rPr kumimoji="1" lang="en-US" altLang="ja-JP" sz="1050" b="1" i="0" u="none" strike="noStrike" kern="1200" cap="none" spc="0" normalizeH="0" baseline="0" noProof="0">
                <a:ln>
                  <a:noFill/>
                </a:ln>
                <a:solidFill>
                  <a:prstClr val="black"/>
                </a:solidFill>
                <a:effectLst/>
                <a:uLnTx/>
                <a:uFillTx/>
                <a:latin typeface="+mn-lt"/>
                <a:ea typeface="+mn-ea"/>
                <a:cs typeface="+mn-cs"/>
              </a:rPr>
              <a:t>RFI</a:t>
            </a:r>
            <a:r>
              <a:rPr kumimoji="1" lang="ja-JP" altLang="en-US" sz="1050" b="1" i="0" u="none" strike="noStrike" kern="1200" cap="none" spc="0" normalizeH="0" baseline="0" noProof="0">
                <a:ln>
                  <a:noFill/>
                </a:ln>
                <a:solidFill>
                  <a:prstClr val="black"/>
                </a:solidFill>
                <a:effectLst/>
                <a:uLnTx/>
                <a:uFillTx/>
                <a:latin typeface="+mn-lt"/>
                <a:ea typeface="+mn-ea"/>
                <a:cs typeface="+mn-cs"/>
              </a:rPr>
              <a:t>回答</a:t>
            </a:r>
          </a:p>
        </p:txBody>
      </p:sp>
      <p:sp>
        <p:nvSpPr>
          <p:cNvPr id="18" name="テキスト ボックス 17">
            <a:extLst>
              <a:ext uri="{FF2B5EF4-FFF2-40B4-BE49-F238E27FC236}">
                <a16:creationId xmlns:a16="http://schemas.microsoft.com/office/drawing/2014/main" id="{DFF43E70-6A79-C2F9-C0B6-E0A3FE075392}"/>
              </a:ext>
            </a:extLst>
          </p:cNvPr>
          <p:cNvSpPr txBox="1"/>
          <p:nvPr/>
        </p:nvSpPr>
        <p:spPr bwMode="gray">
          <a:xfrm>
            <a:off x="2089945" y="2293925"/>
            <a:ext cx="982303"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a:t>
            </a:r>
            <a:r>
              <a:rPr kumimoji="1" lang="en-US" altLang="ja-JP" sz="1050" b="1" i="0" u="none" strike="noStrike" kern="1200" cap="none" spc="0" normalizeH="0" baseline="0" noProof="0">
                <a:ln>
                  <a:noFill/>
                </a:ln>
                <a:solidFill>
                  <a:prstClr val="black"/>
                </a:solidFill>
                <a:effectLst/>
                <a:uLnTx/>
                <a:uFillTx/>
                <a:latin typeface="+mn-lt"/>
                <a:ea typeface="+mn-ea"/>
                <a:cs typeface="+mn-cs"/>
              </a:rPr>
              <a:t>RFI</a:t>
            </a:r>
            <a:r>
              <a:rPr kumimoji="1" lang="ja-JP" altLang="en-US" sz="1050" b="1">
                <a:solidFill>
                  <a:prstClr val="black"/>
                </a:solidFill>
                <a:latin typeface="+mn-lt"/>
                <a:cs typeface="+mn-cs"/>
              </a:rPr>
              <a:t>参加表明</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19" name="矢印: 五方向 18">
            <a:extLst>
              <a:ext uri="{FF2B5EF4-FFF2-40B4-BE49-F238E27FC236}">
                <a16:creationId xmlns:a16="http://schemas.microsoft.com/office/drawing/2014/main" id="{9FC397BF-77A8-C3BF-A035-DAD772E29C9B}"/>
              </a:ext>
            </a:extLst>
          </p:cNvPr>
          <p:cNvSpPr/>
          <p:nvPr/>
        </p:nvSpPr>
        <p:spPr bwMode="gray">
          <a:xfrm>
            <a:off x="3668595" y="2746946"/>
            <a:ext cx="1929975" cy="576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effectLst/>
                <a:uLnTx/>
                <a:uFillTx/>
                <a:latin typeface="+mn-lt"/>
                <a:ea typeface="+mn-ea"/>
                <a:cs typeface="+mn-cs"/>
              </a:rPr>
              <a:t>システム要件検討</a:t>
            </a:r>
          </a:p>
        </p:txBody>
      </p:sp>
      <p:sp>
        <p:nvSpPr>
          <p:cNvPr id="20" name="矢印: 五方向 19">
            <a:extLst>
              <a:ext uri="{FF2B5EF4-FFF2-40B4-BE49-F238E27FC236}">
                <a16:creationId xmlns:a16="http://schemas.microsoft.com/office/drawing/2014/main" id="{BFD612E9-9ACD-9A60-9E51-F197BC0F17B3}"/>
              </a:ext>
            </a:extLst>
          </p:cNvPr>
          <p:cNvSpPr/>
          <p:nvPr/>
        </p:nvSpPr>
        <p:spPr bwMode="gray">
          <a:xfrm>
            <a:off x="6113629" y="2746946"/>
            <a:ext cx="2261106" cy="576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latin typeface="+mn-lt"/>
                <a:cs typeface="+mn-cs"/>
              </a:rPr>
              <a:t>システム開発</a:t>
            </a:r>
            <a:endParaRPr kumimoji="1" lang="en-US" altLang="ja-JP" sz="1200" b="1">
              <a:latin typeface="+mn-lt"/>
              <a:cs typeface="+mn-cs"/>
            </a:endParaRPr>
          </a:p>
          <a:p>
            <a:pPr algn="ctr" defTabSz="990564" fontAlgn="auto">
              <a:spcBef>
                <a:spcPts val="0"/>
              </a:spcBef>
              <a:spcAft>
                <a:spcPts val="0"/>
              </a:spcAft>
              <a:buSzPct val="100000"/>
            </a:pPr>
            <a:r>
              <a:rPr kumimoji="1" lang="en-US" altLang="ja-JP" sz="1200" b="1">
                <a:latin typeface="+mn-lt"/>
                <a:cs typeface="+mn-cs"/>
              </a:rPr>
              <a:t>(</a:t>
            </a:r>
            <a:r>
              <a:rPr kumimoji="1" lang="ja-JP" altLang="en-US" sz="1200" b="1">
                <a:latin typeface="+mn-lt"/>
                <a:cs typeface="+mn-cs"/>
              </a:rPr>
              <a:t>要件定義～設計～開発～テスト～移行</a:t>
            </a:r>
            <a:r>
              <a:rPr kumimoji="1" lang="en-US" altLang="ja-JP" sz="1200" b="1">
                <a:latin typeface="+mn-lt"/>
                <a:cs typeface="+mn-cs"/>
              </a:rPr>
              <a:t>)</a:t>
            </a:r>
          </a:p>
        </p:txBody>
      </p:sp>
      <p:sp>
        <p:nvSpPr>
          <p:cNvPr id="21" name="矢印: 五方向 20">
            <a:extLst>
              <a:ext uri="{FF2B5EF4-FFF2-40B4-BE49-F238E27FC236}">
                <a16:creationId xmlns:a16="http://schemas.microsoft.com/office/drawing/2014/main" id="{F9CDE3F3-E490-C704-80CE-124E935D574C}"/>
              </a:ext>
            </a:extLst>
          </p:cNvPr>
          <p:cNvSpPr/>
          <p:nvPr/>
        </p:nvSpPr>
        <p:spPr bwMode="gray">
          <a:xfrm>
            <a:off x="8444956" y="2746946"/>
            <a:ext cx="1140910" cy="576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latin typeface="+mn-lt"/>
                <a:cs typeface="+mn-cs"/>
              </a:rPr>
              <a:t>運用</a:t>
            </a:r>
            <a:endParaRPr kumimoji="1" lang="en-US" altLang="ja-JP" sz="1200" b="1">
              <a:latin typeface="+mn-lt"/>
              <a:cs typeface="+mn-cs"/>
            </a:endParaRPr>
          </a:p>
        </p:txBody>
      </p:sp>
      <p:sp>
        <p:nvSpPr>
          <p:cNvPr id="22" name="テキスト ボックス 21">
            <a:extLst>
              <a:ext uri="{FF2B5EF4-FFF2-40B4-BE49-F238E27FC236}">
                <a16:creationId xmlns:a16="http://schemas.microsoft.com/office/drawing/2014/main" id="{F2B96530-4830-9AD4-48EE-3101D04EF0A5}"/>
              </a:ext>
            </a:extLst>
          </p:cNvPr>
          <p:cNvSpPr txBox="1"/>
          <p:nvPr/>
        </p:nvSpPr>
        <p:spPr bwMode="gray">
          <a:xfrm>
            <a:off x="9011648" y="2044263"/>
            <a:ext cx="909873" cy="323165"/>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▲許可システム</a:t>
            </a:r>
            <a:r>
              <a:rPr kumimoji="1" lang="ja-JP" altLang="en-US" sz="1050" b="1">
                <a:solidFill>
                  <a:prstClr val="black"/>
                </a:solidFill>
                <a:latin typeface="+mn-lt"/>
                <a:cs typeface="+mn-cs"/>
              </a:rPr>
              <a:t>本稼働</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23" name="テキスト ボックス 22">
            <a:extLst>
              <a:ext uri="{FF2B5EF4-FFF2-40B4-BE49-F238E27FC236}">
                <a16:creationId xmlns:a16="http://schemas.microsoft.com/office/drawing/2014/main" id="{2C2AAB19-67BF-0660-0C8D-0C237667CDF6}"/>
              </a:ext>
            </a:extLst>
          </p:cNvPr>
          <p:cNvSpPr txBox="1"/>
          <p:nvPr/>
        </p:nvSpPr>
        <p:spPr bwMode="gray">
          <a:xfrm>
            <a:off x="6085116" y="2464835"/>
            <a:ext cx="982303"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▲契約</a:t>
            </a:r>
          </a:p>
        </p:txBody>
      </p:sp>
      <p:sp>
        <p:nvSpPr>
          <p:cNvPr id="10" name="テキスト ボックス 9">
            <a:extLst>
              <a:ext uri="{FF2B5EF4-FFF2-40B4-BE49-F238E27FC236}">
                <a16:creationId xmlns:a16="http://schemas.microsoft.com/office/drawing/2014/main" id="{3B3FCE64-0BDB-298B-D679-E577E719C64D}"/>
              </a:ext>
            </a:extLst>
          </p:cNvPr>
          <p:cNvSpPr txBox="1"/>
          <p:nvPr/>
        </p:nvSpPr>
        <p:spPr bwMode="gray">
          <a:xfrm>
            <a:off x="3465444" y="2269708"/>
            <a:ext cx="1392030"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▲予算</a:t>
            </a:r>
            <a:r>
              <a:rPr kumimoji="1" lang="ja-JP" altLang="en-US" sz="1050" b="1">
                <a:solidFill>
                  <a:prstClr val="black"/>
                </a:solidFill>
                <a:latin typeface="+mn-lt"/>
                <a:cs typeface="+mn-cs"/>
              </a:rPr>
              <a:t>要求</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28" name="テキスト ボックス 27">
            <a:extLst>
              <a:ext uri="{FF2B5EF4-FFF2-40B4-BE49-F238E27FC236}">
                <a16:creationId xmlns:a16="http://schemas.microsoft.com/office/drawing/2014/main" id="{5259D87F-36F7-875F-254D-FAF698AEB566}"/>
              </a:ext>
            </a:extLst>
          </p:cNvPr>
          <p:cNvSpPr txBox="1"/>
          <p:nvPr/>
        </p:nvSpPr>
        <p:spPr bwMode="gray">
          <a:xfrm>
            <a:off x="5022490" y="2251371"/>
            <a:ext cx="1874358"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a:t>
            </a:r>
            <a:r>
              <a:rPr kumimoji="1" lang="ja-JP" altLang="en-US" sz="1050" b="1">
                <a:solidFill>
                  <a:prstClr val="black"/>
                </a:solidFill>
                <a:latin typeface="+mn-lt"/>
                <a:cs typeface="+mn-cs"/>
              </a:rPr>
              <a:t>新文書管理システム稼働</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30" name="矢印: 五方向 29">
            <a:extLst>
              <a:ext uri="{FF2B5EF4-FFF2-40B4-BE49-F238E27FC236}">
                <a16:creationId xmlns:a16="http://schemas.microsoft.com/office/drawing/2014/main" id="{74599183-A38C-66E0-5219-E168ED710DF6}"/>
              </a:ext>
            </a:extLst>
          </p:cNvPr>
          <p:cNvSpPr/>
          <p:nvPr/>
        </p:nvSpPr>
        <p:spPr bwMode="gray">
          <a:xfrm>
            <a:off x="5598570" y="2746946"/>
            <a:ext cx="515060" cy="576000"/>
          </a:xfrm>
          <a:prstGeom prst="homePlate">
            <a:avLst>
              <a:gd name="adj" fmla="val 23459"/>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a:ln>
                  <a:noFill/>
                </a:ln>
                <a:effectLst/>
                <a:uLnTx/>
                <a:uFillTx/>
                <a:latin typeface="+mn-lt"/>
                <a:ea typeface="+mn-ea"/>
                <a:cs typeface="+mn-cs"/>
              </a:rPr>
              <a:t>調達</a:t>
            </a:r>
          </a:p>
        </p:txBody>
      </p:sp>
      <p:sp>
        <p:nvSpPr>
          <p:cNvPr id="31" name="テキスト ボックス 30">
            <a:extLst>
              <a:ext uri="{FF2B5EF4-FFF2-40B4-BE49-F238E27FC236}">
                <a16:creationId xmlns:a16="http://schemas.microsoft.com/office/drawing/2014/main" id="{FE9D1F63-B3A9-4619-0084-05828DED2CFD}"/>
              </a:ext>
            </a:extLst>
          </p:cNvPr>
          <p:cNvSpPr txBox="1"/>
          <p:nvPr/>
        </p:nvSpPr>
        <p:spPr bwMode="gray">
          <a:xfrm>
            <a:off x="4800085" y="2076723"/>
            <a:ext cx="1874358"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▲認証基盤</a:t>
            </a:r>
            <a:r>
              <a:rPr kumimoji="1" lang="ja-JP" altLang="en-US" sz="1050" b="1">
                <a:solidFill>
                  <a:prstClr val="black"/>
                </a:solidFill>
                <a:latin typeface="+mn-lt"/>
                <a:cs typeface="+mn-cs"/>
              </a:rPr>
              <a:t>システム稼働</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32" name="テキスト ボックス 31">
            <a:extLst>
              <a:ext uri="{FF2B5EF4-FFF2-40B4-BE49-F238E27FC236}">
                <a16:creationId xmlns:a16="http://schemas.microsoft.com/office/drawing/2014/main" id="{92F1DD3A-2CFA-89B7-F7DE-1E1C2DB0003C}"/>
              </a:ext>
            </a:extLst>
          </p:cNvPr>
          <p:cNvSpPr txBox="1"/>
          <p:nvPr/>
        </p:nvSpPr>
        <p:spPr bwMode="gray">
          <a:xfrm>
            <a:off x="4019260" y="2464835"/>
            <a:ext cx="1634598"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▲データ連携基盤</a:t>
            </a:r>
            <a:r>
              <a:rPr kumimoji="1" lang="ja-JP" altLang="en-US" sz="1050" b="1">
                <a:solidFill>
                  <a:prstClr val="black"/>
                </a:solidFill>
                <a:latin typeface="+mn-lt"/>
                <a:cs typeface="+mn-cs"/>
              </a:rPr>
              <a:t>稼働</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33" name="テキスト ボックス 32">
            <a:extLst>
              <a:ext uri="{FF2B5EF4-FFF2-40B4-BE49-F238E27FC236}">
                <a16:creationId xmlns:a16="http://schemas.microsoft.com/office/drawing/2014/main" id="{D08710C3-6BE0-9558-CEE3-1E896ED01909}"/>
              </a:ext>
            </a:extLst>
          </p:cNvPr>
          <p:cNvSpPr txBox="1"/>
          <p:nvPr/>
        </p:nvSpPr>
        <p:spPr bwMode="gray">
          <a:xfrm>
            <a:off x="2978043" y="2042623"/>
            <a:ext cx="2033895" cy="161583"/>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n-lt"/>
                <a:ea typeface="+mn-ea"/>
                <a:cs typeface="+mn-cs"/>
              </a:rPr>
              <a:t>▲ネットワーク</a:t>
            </a:r>
            <a:r>
              <a:rPr kumimoji="1" lang="en-US" altLang="ja-JP" sz="1050" b="1" i="0" u="none" strike="noStrike" kern="1200" cap="none" spc="0" normalizeH="0" baseline="0" noProof="0">
                <a:ln>
                  <a:noFill/>
                </a:ln>
                <a:solidFill>
                  <a:prstClr val="black"/>
                </a:solidFill>
                <a:effectLst/>
                <a:uLnTx/>
                <a:uFillTx/>
                <a:latin typeface="+mn-lt"/>
                <a:ea typeface="+mn-ea"/>
                <a:cs typeface="+mn-cs"/>
              </a:rPr>
              <a:t>β´</a:t>
            </a:r>
            <a:r>
              <a:rPr kumimoji="1" lang="ja-JP" altLang="en-US" sz="1050" b="1" i="0" u="none" strike="noStrike" kern="1200" cap="none" spc="0" normalizeH="0" baseline="0" noProof="0">
                <a:ln>
                  <a:noFill/>
                </a:ln>
                <a:solidFill>
                  <a:prstClr val="black"/>
                </a:solidFill>
                <a:effectLst/>
                <a:uLnTx/>
                <a:uFillTx/>
                <a:latin typeface="+mn-lt"/>
                <a:ea typeface="+mn-ea"/>
                <a:cs typeface="+mn-cs"/>
              </a:rPr>
              <a:t>化（</a:t>
            </a:r>
            <a:r>
              <a:rPr kumimoji="1" lang="en-US" altLang="ja-JP" sz="1050" b="1" i="0" u="none" strike="noStrike" kern="1200" cap="none" spc="0" normalizeH="0" baseline="0" noProof="0">
                <a:ln>
                  <a:noFill/>
                </a:ln>
                <a:solidFill>
                  <a:prstClr val="black"/>
                </a:solidFill>
                <a:effectLst/>
                <a:uLnTx/>
                <a:uFillTx/>
                <a:latin typeface="+mn-lt"/>
                <a:ea typeface="+mn-ea"/>
                <a:cs typeface="+mn-cs"/>
              </a:rPr>
              <a:t>R8</a:t>
            </a:r>
            <a:r>
              <a:rPr kumimoji="1" lang="ja-JP" altLang="en-US" sz="1050" b="1" i="0" u="none" strike="noStrike" kern="1200" cap="none" spc="0" normalizeH="0" baseline="0" noProof="0">
                <a:ln>
                  <a:noFill/>
                </a:ln>
                <a:solidFill>
                  <a:prstClr val="black"/>
                </a:solidFill>
                <a:effectLst/>
                <a:uLnTx/>
                <a:uFillTx/>
                <a:latin typeface="+mn-lt"/>
                <a:ea typeface="+mn-ea"/>
                <a:cs typeface="+mn-cs"/>
              </a:rPr>
              <a:t>年</a:t>
            </a:r>
            <a:r>
              <a:rPr kumimoji="1" lang="en-US" altLang="ja-JP" sz="1050" b="1" i="0" u="none" strike="noStrike" kern="1200" cap="none" spc="0" normalizeH="0" baseline="0" noProof="0">
                <a:ln>
                  <a:noFill/>
                </a:ln>
                <a:solidFill>
                  <a:prstClr val="black"/>
                </a:solidFill>
                <a:effectLst/>
                <a:uLnTx/>
                <a:uFillTx/>
                <a:latin typeface="+mn-lt"/>
                <a:ea typeface="+mn-ea"/>
                <a:cs typeface="+mn-cs"/>
              </a:rPr>
              <a:t>5</a:t>
            </a:r>
            <a:r>
              <a:rPr kumimoji="1" lang="ja-JP" altLang="en-US" sz="1050" b="1" i="0" u="none" strike="noStrike" kern="1200" cap="none" spc="0" normalizeH="0" baseline="0" noProof="0">
                <a:ln>
                  <a:noFill/>
                </a:ln>
                <a:solidFill>
                  <a:prstClr val="black"/>
                </a:solidFill>
                <a:effectLst/>
                <a:uLnTx/>
                <a:uFillTx/>
                <a:latin typeface="+mn-lt"/>
                <a:ea typeface="+mn-ea"/>
                <a:cs typeface="+mn-cs"/>
              </a:rPr>
              <a:t>月）</a:t>
            </a:r>
          </a:p>
        </p:txBody>
      </p:sp>
      <p:sp>
        <p:nvSpPr>
          <p:cNvPr id="34" name="テキスト ボックス 33">
            <a:extLst>
              <a:ext uri="{FF2B5EF4-FFF2-40B4-BE49-F238E27FC236}">
                <a16:creationId xmlns:a16="http://schemas.microsoft.com/office/drawing/2014/main" id="{0E30C24A-DA2F-99B5-7368-DA2A9171719C}"/>
              </a:ext>
            </a:extLst>
          </p:cNvPr>
          <p:cNvSpPr txBox="1"/>
          <p:nvPr/>
        </p:nvSpPr>
        <p:spPr bwMode="gray">
          <a:xfrm>
            <a:off x="8043605" y="2278240"/>
            <a:ext cx="1138614" cy="646331"/>
          </a:xfrm>
          <a:prstGeom prst="rect">
            <a:avLst/>
          </a:prstGeom>
          <a:noFill/>
        </p:spPr>
        <p:txBody>
          <a:bodyPr wrap="square" lIns="0" tIns="0" rIns="0" bIns="0" rtlCol="0">
            <a:spAutoFit/>
          </a:bodyPr>
          <a:lstStyle>
            <a:defPPr>
              <a:defRPr lang="en-US"/>
            </a:defPPr>
            <a:lvl1pPr marL="0" marR="0" indent="0" defTabSz="990564"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1" i="0" u="none" strike="noStrike" cap="none" spc="0" normalizeH="0" baseline="0">
                <a:ln>
                  <a:noFill/>
                </a:ln>
                <a:solidFill>
                  <a:prstClr val="black"/>
                </a:solidFill>
                <a:effectLst/>
                <a:uLnTx/>
                <a:uFillTx/>
                <a:latin typeface="+mn-lt"/>
                <a:cs typeface="+mn-cs"/>
              </a:defRPr>
            </a:lvl1pPr>
          </a:lstStyle>
          <a:p>
            <a:r>
              <a:rPr lang="ja-JP" altLang="en-US" sz="1050"/>
              <a:t>▲</a:t>
            </a:r>
            <a:r>
              <a:rPr lang="en-US" altLang="ja-JP" sz="1050"/>
              <a:t>IE</a:t>
            </a:r>
            <a:r>
              <a:rPr lang="ja-JP" altLang="en-US" sz="1050"/>
              <a:t>モードサポート終了（最短：</a:t>
            </a:r>
            <a:r>
              <a:rPr lang="en-US" altLang="ja-JP" sz="1050"/>
              <a:t>R11</a:t>
            </a:r>
            <a:r>
              <a:rPr lang="ja-JP" altLang="en-US" sz="1050"/>
              <a:t>年</a:t>
            </a:r>
            <a:r>
              <a:rPr lang="en-US" altLang="ja-JP" sz="1050"/>
              <a:t>1</a:t>
            </a:r>
            <a:r>
              <a:rPr lang="ja-JP" altLang="en-US" sz="1050"/>
              <a:t>月、最長：</a:t>
            </a:r>
            <a:r>
              <a:rPr lang="en-US" altLang="ja-JP" sz="1050"/>
              <a:t>R11</a:t>
            </a:r>
            <a:r>
              <a:rPr lang="ja-JP" altLang="en-US" sz="1050"/>
              <a:t>年</a:t>
            </a:r>
            <a:r>
              <a:rPr lang="en-US" altLang="ja-JP" sz="1050"/>
              <a:t>12</a:t>
            </a:r>
            <a:r>
              <a:rPr lang="ja-JP" altLang="en-US" sz="1050"/>
              <a:t>月）</a:t>
            </a:r>
          </a:p>
        </p:txBody>
      </p:sp>
      <p:sp>
        <p:nvSpPr>
          <p:cNvPr id="35" name="矢印: 五方向 34">
            <a:extLst>
              <a:ext uri="{FF2B5EF4-FFF2-40B4-BE49-F238E27FC236}">
                <a16:creationId xmlns:a16="http://schemas.microsoft.com/office/drawing/2014/main" id="{8F1BD4A8-A1AB-2E34-EE80-64719DB06781}"/>
              </a:ext>
            </a:extLst>
          </p:cNvPr>
          <p:cNvSpPr/>
          <p:nvPr/>
        </p:nvSpPr>
        <p:spPr bwMode="gray">
          <a:xfrm>
            <a:off x="2799718" y="4005191"/>
            <a:ext cx="2789248" cy="504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latin typeface="+mn-lt"/>
                <a:cs typeface="+mn-cs"/>
              </a:rPr>
              <a:t>要件・システム</a:t>
            </a:r>
            <a:endParaRPr kumimoji="1" lang="en-US" altLang="ja-JP" sz="1200" b="1">
              <a:latin typeface="+mn-lt"/>
              <a:cs typeface="+mn-cs"/>
            </a:endParaRPr>
          </a:p>
          <a:p>
            <a:pPr algn="ctr" defTabSz="990564" fontAlgn="auto">
              <a:spcBef>
                <a:spcPts val="0"/>
              </a:spcBef>
              <a:spcAft>
                <a:spcPts val="0"/>
              </a:spcAft>
              <a:buSzPct val="100000"/>
            </a:pPr>
            <a:r>
              <a:rPr kumimoji="1" lang="ja-JP" altLang="en-US" sz="1200" b="1">
                <a:latin typeface="+mn-lt"/>
                <a:cs typeface="+mn-cs"/>
              </a:rPr>
              <a:t>導入仕様の整理</a:t>
            </a:r>
            <a:endParaRPr kumimoji="1" lang="en-US" altLang="ja-JP" sz="1200" b="1">
              <a:latin typeface="+mn-lt"/>
              <a:cs typeface="+mn-cs"/>
            </a:endParaRPr>
          </a:p>
        </p:txBody>
      </p:sp>
      <p:sp>
        <p:nvSpPr>
          <p:cNvPr id="36" name="矢印: 五方向 35">
            <a:extLst>
              <a:ext uri="{FF2B5EF4-FFF2-40B4-BE49-F238E27FC236}">
                <a16:creationId xmlns:a16="http://schemas.microsoft.com/office/drawing/2014/main" id="{5D7CB007-A7A9-F59A-42DE-92D5099B4986}"/>
              </a:ext>
            </a:extLst>
          </p:cNvPr>
          <p:cNvSpPr/>
          <p:nvPr/>
        </p:nvSpPr>
        <p:spPr bwMode="gray">
          <a:xfrm>
            <a:off x="6141058" y="4005191"/>
            <a:ext cx="1934703" cy="504000"/>
          </a:xfrm>
          <a:prstGeom prst="homePlate">
            <a:avLst>
              <a:gd name="adj" fmla="val 2094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システム開発</a:t>
            </a:r>
            <a:endParaRPr kumimoji="1" lang="en-US" altLang="ja-JP" sz="1200" b="1"/>
          </a:p>
          <a:p>
            <a:pPr algn="ctr" defTabSz="990564" fontAlgn="auto">
              <a:spcBef>
                <a:spcPts val="0"/>
              </a:spcBef>
              <a:spcAft>
                <a:spcPts val="0"/>
              </a:spcAft>
              <a:buSzPct val="100000"/>
            </a:pPr>
            <a:r>
              <a:rPr kumimoji="1" lang="en-US" altLang="ja-JP" sz="1200" b="1"/>
              <a:t>(</a:t>
            </a:r>
            <a:r>
              <a:rPr kumimoji="1" lang="ja-JP" altLang="en-US" sz="1200" b="1"/>
              <a:t>要件定義～設計～開発～テスト～移行</a:t>
            </a:r>
            <a:r>
              <a:rPr kumimoji="1" lang="en-US" altLang="ja-JP" sz="1200" b="1"/>
              <a:t>)</a:t>
            </a:r>
          </a:p>
        </p:txBody>
      </p:sp>
      <p:sp>
        <p:nvSpPr>
          <p:cNvPr id="37" name="矢印: 五方向 36">
            <a:extLst>
              <a:ext uri="{FF2B5EF4-FFF2-40B4-BE49-F238E27FC236}">
                <a16:creationId xmlns:a16="http://schemas.microsoft.com/office/drawing/2014/main" id="{FD47B853-99CB-66E1-8FB6-3FD910E76741}"/>
              </a:ext>
            </a:extLst>
          </p:cNvPr>
          <p:cNvSpPr/>
          <p:nvPr/>
        </p:nvSpPr>
        <p:spPr bwMode="gray">
          <a:xfrm>
            <a:off x="8075762" y="4005191"/>
            <a:ext cx="1502580" cy="504000"/>
          </a:xfrm>
          <a:prstGeom prst="homePlate">
            <a:avLst>
              <a:gd name="adj" fmla="val 2094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latin typeface="+mn-lt"/>
                <a:cs typeface="+mn-cs"/>
              </a:rPr>
              <a:t>運用</a:t>
            </a:r>
            <a:endParaRPr kumimoji="1" lang="en-US" altLang="ja-JP" sz="1200" b="1">
              <a:latin typeface="+mn-lt"/>
              <a:cs typeface="+mn-cs"/>
            </a:endParaRPr>
          </a:p>
        </p:txBody>
      </p:sp>
      <p:sp>
        <p:nvSpPr>
          <p:cNvPr id="42" name="テキスト ボックス 41">
            <a:extLst>
              <a:ext uri="{FF2B5EF4-FFF2-40B4-BE49-F238E27FC236}">
                <a16:creationId xmlns:a16="http://schemas.microsoft.com/office/drawing/2014/main" id="{F4596A2C-8971-080B-4022-837363B4C307}"/>
              </a:ext>
            </a:extLst>
          </p:cNvPr>
          <p:cNvSpPr txBox="1"/>
          <p:nvPr/>
        </p:nvSpPr>
        <p:spPr bwMode="gray">
          <a:xfrm>
            <a:off x="5115604" y="1132907"/>
            <a:ext cx="4175065" cy="246221"/>
          </a:xfrm>
          <a:prstGeom prst="rect">
            <a:avLst/>
          </a:prstGeom>
          <a:noFill/>
        </p:spPr>
        <p:txBody>
          <a:bodyPr wrap="square">
            <a:spAutoFit/>
          </a:bodyPr>
          <a:lstStyle/>
          <a:p>
            <a:r>
              <a:rPr kumimoji="1" lang="ja-JP" altLang="en-US" sz="1000">
                <a:solidFill>
                  <a:schemeClr val="tx1"/>
                </a:solidFill>
              </a:rPr>
              <a:t>*：公園システム、街路樹システム、道路システムの</a:t>
            </a:r>
            <a:r>
              <a:rPr kumimoji="1" lang="en-US" altLang="ja-JP" sz="1000">
                <a:solidFill>
                  <a:schemeClr val="tx1"/>
                </a:solidFill>
              </a:rPr>
              <a:t>3</a:t>
            </a:r>
            <a:r>
              <a:rPr kumimoji="1" lang="ja-JP" altLang="en-US" sz="1000">
                <a:solidFill>
                  <a:schemeClr val="tx1"/>
                </a:solidFill>
              </a:rPr>
              <a:t>システムをサブシステムとする</a:t>
            </a:r>
            <a:endParaRPr lang="ja-JP" altLang="en-US" sz="1000"/>
          </a:p>
        </p:txBody>
      </p:sp>
      <p:sp>
        <p:nvSpPr>
          <p:cNvPr id="43" name="矢印: 五方向 42">
            <a:extLst>
              <a:ext uri="{FF2B5EF4-FFF2-40B4-BE49-F238E27FC236}">
                <a16:creationId xmlns:a16="http://schemas.microsoft.com/office/drawing/2014/main" id="{8C9896B4-D525-514D-9D49-E4B1323F6622}"/>
              </a:ext>
            </a:extLst>
          </p:cNvPr>
          <p:cNvSpPr/>
          <p:nvPr/>
        </p:nvSpPr>
        <p:spPr bwMode="gray">
          <a:xfrm>
            <a:off x="1500659" y="4611168"/>
            <a:ext cx="1209513" cy="416529"/>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b="1"/>
              <a:t>業務共通化・</a:t>
            </a:r>
            <a:endParaRPr kumimoji="1" lang="en-US" altLang="ja-JP" sz="1200" b="1"/>
          </a:p>
          <a:p>
            <a:pPr defTabSz="990564" fontAlgn="auto">
              <a:spcBef>
                <a:spcPts val="0"/>
              </a:spcBef>
              <a:spcAft>
                <a:spcPts val="0"/>
              </a:spcAft>
              <a:buSzPct val="100000"/>
            </a:pPr>
            <a:r>
              <a:rPr kumimoji="1" lang="ja-JP" altLang="en-US" sz="1200" b="1"/>
              <a:t>システム化検討</a:t>
            </a:r>
          </a:p>
        </p:txBody>
      </p:sp>
      <p:sp>
        <p:nvSpPr>
          <p:cNvPr id="44" name="矢印: 五方向 43">
            <a:extLst>
              <a:ext uri="{FF2B5EF4-FFF2-40B4-BE49-F238E27FC236}">
                <a16:creationId xmlns:a16="http://schemas.microsoft.com/office/drawing/2014/main" id="{73C61414-FF4D-B582-86B9-8488976DBBEF}"/>
              </a:ext>
            </a:extLst>
          </p:cNvPr>
          <p:cNvSpPr/>
          <p:nvPr/>
        </p:nvSpPr>
        <p:spPr bwMode="gray">
          <a:xfrm>
            <a:off x="1959517" y="4983874"/>
            <a:ext cx="716954" cy="360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ベンダー</a:t>
            </a:r>
            <a:endParaRPr kumimoji="1" lang="en-US" altLang="ja-JP" sz="1200" b="1"/>
          </a:p>
          <a:p>
            <a:pPr algn="ctr" defTabSz="990564" fontAlgn="auto">
              <a:spcBef>
                <a:spcPts val="0"/>
              </a:spcBef>
              <a:spcAft>
                <a:spcPts val="0"/>
              </a:spcAft>
              <a:buSzPct val="100000"/>
            </a:pPr>
            <a:r>
              <a:rPr kumimoji="1" lang="ja-JP" altLang="en-US" sz="1200" b="1"/>
              <a:t>ヒアリング</a:t>
            </a:r>
          </a:p>
        </p:txBody>
      </p:sp>
      <p:sp>
        <p:nvSpPr>
          <p:cNvPr id="45" name="矢印: 五方向 44">
            <a:extLst>
              <a:ext uri="{FF2B5EF4-FFF2-40B4-BE49-F238E27FC236}">
                <a16:creationId xmlns:a16="http://schemas.microsoft.com/office/drawing/2014/main" id="{C4796908-B384-44AB-2495-6D11FA8BBE42}"/>
              </a:ext>
            </a:extLst>
          </p:cNvPr>
          <p:cNvSpPr/>
          <p:nvPr/>
        </p:nvSpPr>
        <p:spPr bwMode="gray">
          <a:xfrm>
            <a:off x="2771056" y="4651252"/>
            <a:ext cx="2854944" cy="504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システム化企画</a:t>
            </a:r>
            <a:endParaRPr kumimoji="1" lang="en-US" altLang="ja-JP" sz="1200" b="1"/>
          </a:p>
          <a:p>
            <a:pPr algn="ctr" defTabSz="990564" fontAlgn="auto">
              <a:spcBef>
                <a:spcPts val="0"/>
              </a:spcBef>
              <a:spcAft>
                <a:spcPts val="0"/>
              </a:spcAft>
              <a:buSzPct val="100000"/>
            </a:pPr>
            <a:r>
              <a:rPr kumimoji="1" lang="ja-JP" altLang="en-US" sz="1200" b="1"/>
              <a:t>（</a:t>
            </a:r>
            <a:r>
              <a:rPr kumimoji="1" lang="en-US" altLang="ja-JP" sz="1200" b="1"/>
              <a:t>RFI</a:t>
            </a:r>
            <a:r>
              <a:rPr kumimoji="1" lang="ja-JP" altLang="en-US" sz="1200" b="1"/>
              <a:t>や</a:t>
            </a:r>
            <a:r>
              <a:rPr kumimoji="1" lang="en-US" altLang="ja-JP" sz="1200" b="1"/>
              <a:t>RFC</a:t>
            </a:r>
            <a:r>
              <a:rPr kumimoji="1" lang="ja-JP" altLang="en-US" sz="1200" b="1"/>
              <a:t>、調達仕様書の作成等）</a:t>
            </a:r>
          </a:p>
        </p:txBody>
      </p:sp>
      <p:sp>
        <p:nvSpPr>
          <p:cNvPr id="46" name="矢印: 五方向 45">
            <a:extLst>
              <a:ext uri="{FF2B5EF4-FFF2-40B4-BE49-F238E27FC236}">
                <a16:creationId xmlns:a16="http://schemas.microsoft.com/office/drawing/2014/main" id="{D557054A-BFD9-36B3-627B-CC19FAB9A78D}"/>
              </a:ext>
            </a:extLst>
          </p:cNvPr>
          <p:cNvSpPr/>
          <p:nvPr/>
        </p:nvSpPr>
        <p:spPr bwMode="gray">
          <a:xfrm>
            <a:off x="6141059" y="4651252"/>
            <a:ext cx="2303896" cy="504000"/>
          </a:xfrm>
          <a:prstGeom prst="homePlate">
            <a:avLst>
              <a:gd name="adj" fmla="val 23459"/>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システム開発</a:t>
            </a:r>
            <a:endParaRPr kumimoji="1" lang="en-US" altLang="ja-JP" sz="1200" b="1"/>
          </a:p>
          <a:p>
            <a:pPr algn="ctr" defTabSz="990564" fontAlgn="auto">
              <a:spcBef>
                <a:spcPts val="0"/>
              </a:spcBef>
              <a:spcAft>
                <a:spcPts val="0"/>
              </a:spcAft>
              <a:buSzPct val="100000"/>
            </a:pPr>
            <a:r>
              <a:rPr kumimoji="1" lang="en-US" altLang="ja-JP" sz="1200" b="1"/>
              <a:t>(</a:t>
            </a:r>
            <a:r>
              <a:rPr kumimoji="1" lang="ja-JP" altLang="en-US" sz="1200" b="1"/>
              <a:t>要件定義～設計～開発～テスト～移行</a:t>
            </a:r>
            <a:r>
              <a:rPr kumimoji="1" lang="en-US" altLang="ja-JP" sz="1200" b="1"/>
              <a:t>)</a:t>
            </a:r>
          </a:p>
        </p:txBody>
      </p:sp>
      <p:sp>
        <p:nvSpPr>
          <p:cNvPr id="47" name="矢印: 五方向 46">
            <a:extLst>
              <a:ext uri="{FF2B5EF4-FFF2-40B4-BE49-F238E27FC236}">
                <a16:creationId xmlns:a16="http://schemas.microsoft.com/office/drawing/2014/main" id="{CCC6E9B6-2272-8118-8F2F-1AABF5F58849}"/>
              </a:ext>
            </a:extLst>
          </p:cNvPr>
          <p:cNvSpPr/>
          <p:nvPr/>
        </p:nvSpPr>
        <p:spPr bwMode="gray">
          <a:xfrm>
            <a:off x="8444955" y="4651252"/>
            <a:ext cx="1133387" cy="504000"/>
          </a:xfrm>
          <a:prstGeom prst="homePlate">
            <a:avLst>
              <a:gd name="adj" fmla="val 23459"/>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運用</a:t>
            </a:r>
            <a:endParaRPr kumimoji="1" lang="en-US" altLang="ja-JP" sz="1200" b="1"/>
          </a:p>
        </p:txBody>
      </p:sp>
      <p:sp>
        <p:nvSpPr>
          <p:cNvPr id="48" name="矢印: 五方向 47">
            <a:extLst>
              <a:ext uri="{FF2B5EF4-FFF2-40B4-BE49-F238E27FC236}">
                <a16:creationId xmlns:a16="http://schemas.microsoft.com/office/drawing/2014/main" id="{82F9803D-AD6D-754F-9B72-98E48AC1A707}"/>
              </a:ext>
            </a:extLst>
          </p:cNvPr>
          <p:cNvSpPr/>
          <p:nvPr/>
        </p:nvSpPr>
        <p:spPr bwMode="gray">
          <a:xfrm>
            <a:off x="5626000" y="4651252"/>
            <a:ext cx="515060" cy="504000"/>
          </a:xfrm>
          <a:prstGeom prst="homePlate">
            <a:avLst>
              <a:gd name="adj" fmla="val 23459"/>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調達</a:t>
            </a:r>
          </a:p>
        </p:txBody>
      </p:sp>
      <p:sp>
        <p:nvSpPr>
          <p:cNvPr id="49" name="テキスト ボックス 48">
            <a:extLst>
              <a:ext uri="{FF2B5EF4-FFF2-40B4-BE49-F238E27FC236}">
                <a16:creationId xmlns:a16="http://schemas.microsoft.com/office/drawing/2014/main" id="{017CC337-1DAB-F5B1-5177-EA3197D8DFD6}"/>
              </a:ext>
            </a:extLst>
          </p:cNvPr>
          <p:cNvSpPr txBox="1"/>
          <p:nvPr/>
        </p:nvSpPr>
        <p:spPr bwMode="gray">
          <a:xfrm>
            <a:off x="6670240" y="2052143"/>
            <a:ext cx="1532947" cy="323165"/>
          </a:xfrm>
          <a:prstGeom prst="rect">
            <a:avLst/>
          </a:prstGeom>
          <a:noFill/>
        </p:spPr>
        <p:txBody>
          <a:bodyPr wrap="squar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n-lt"/>
                <a:cs typeface="+mn-cs"/>
              </a:rPr>
              <a:t>統合型</a:t>
            </a:r>
            <a:r>
              <a:rPr kumimoji="1" lang="en-US" altLang="ja-JP" sz="1050" b="1">
                <a:solidFill>
                  <a:prstClr val="black"/>
                </a:solidFill>
                <a:latin typeface="+mn-lt"/>
                <a:cs typeface="+mn-cs"/>
              </a:rPr>
              <a:t>GIS/</a:t>
            </a:r>
            <a:r>
              <a:rPr kumimoji="1" lang="ja-JP" altLang="en-US" sz="1050" b="1">
                <a:solidFill>
                  <a:prstClr val="black"/>
                </a:solidFill>
                <a:latin typeface="+mn-lt"/>
                <a:cs typeface="+mn-cs"/>
              </a:rPr>
              <a:t>サブシステム稼働▲</a:t>
            </a:r>
            <a:endParaRPr kumimoji="1" lang="ja-JP" altLang="en-US" sz="1050" b="1" i="0" u="none" strike="noStrike" kern="1200" cap="none" spc="0" normalizeH="0" baseline="0" noProof="0">
              <a:ln>
                <a:noFill/>
              </a:ln>
              <a:solidFill>
                <a:prstClr val="black"/>
              </a:solidFill>
              <a:effectLst/>
              <a:uLnTx/>
              <a:uFillTx/>
              <a:latin typeface="+mn-lt"/>
              <a:ea typeface="+mn-ea"/>
              <a:cs typeface="+mn-cs"/>
            </a:endParaRPr>
          </a:p>
        </p:txBody>
      </p:sp>
      <p:sp>
        <p:nvSpPr>
          <p:cNvPr id="11" name="矢印: 五方向 10">
            <a:extLst>
              <a:ext uri="{FF2B5EF4-FFF2-40B4-BE49-F238E27FC236}">
                <a16:creationId xmlns:a16="http://schemas.microsoft.com/office/drawing/2014/main" id="{B49BC8E9-AB14-6897-43C9-66330E5CA33E}"/>
              </a:ext>
            </a:extLst>
          </p:cNvPr>
          <p:cNvSpPr/>
          <p:nvPr/>
        </p:nvSpPr>
        <p:spPr bwMode="gray">
          <a:xfrm>
            <a:off x="2799718" y="5302527"/>
            <a:ext cx="2789248" cy="504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システム化企画</a:t>
            </a:r>
            <a:endParaRPr kumimoji="1" lang="en-US" altLang="ja-JP" sz="1200" b="1"/>
          </a:p>
          <a:p>
            <a:pPr algn="ctr" defTabSz="990564" fontAlgn="auto">
              <a:spcBef>
                <a:spcPts val="0"/>
              </a:spcBef>
              <a:spcAft>
                <a:spcPts val="0"/>
              </a:spcAft>
              <a:buSzPct val="100000"/>
            </a:pPr>
            <a:r>
              <a:rPr kumimoji="1" lang="ja-JP" altLang="en-US" sz="1200" b="1"/>
              <a:t>（</a:t>
            </a:r>
            <a:r>
              <a:rPr kumimoji="1" lang="en-US" altLang="ja-JP" sz="1200" b="1"/>
              <a:t>RFI</a:t>
            </a:r>
            <a:r>
              <a:rPr kumimoji="1" lang="ja-JP" altLang="en-US" sz="1200" b="1"/>
              <a:t>や</a:t>
            </a:r>
            <a:r>
              <a:rPr kumimoji="1" lang="en-US" altLang="ja-JP" sz="1200" b="1"/>
              <a:t>RFC</a:t>
            </a:r>
            <a:r>
              <a:rPr kumimoji="1" lang="ja-JP" altLang="en-US" sz="1200" b="1"/>
              <a:t>、調達仕様書の作成等）</a:t>
            </a:r>
          </a:p>
        </p:txBody>
      </p:sp>
      <p:sp>
        <p:nvSpPr>
          <p:cNvPr id="24" name="矢印: 五方向 23">
            <a:extLst>
              <a:ext uri="{FF2B5EF4-FFF2-40B4-BE49-F238E27FC236}">
                <a16:creationId xmlns:a16="http://schemas.microsoft.com/office/drawing/2014/main" id="{8282ED98-6CBB-847A-EC2B-C2032EDD189C}"/>
              </a:ext>
            </a:extLst>
          </p:cNvPr>
          <p:cNvSpPr/>
          <p:nvPr/>
        </p:nvSpPr>
        <p:spPr bwMode="gray">
          <a:xfrm>
            <a:off x="6141059" y="5302527"/>
            <a:ext cx="1898022" cy="504000"/>
          </a:xfrm>
          <a:prstGeom prst="homePlate">
            <a:avLst>
              <a:gd name="adj" fmla="val 2094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システム開発</a:t>
            </a:r>
            <a:endParaRPr kumimoji="1" lang="en-US" altLang="ja-JP" sz="1200" b="1"/>
          </a:p>
          <a:p>
            <a:pPr algn="ctr" defTabSz="990564" fontAlgn="auto">
              <a:spcBef>
                <a:spcPts val="0"/>
              </a:spcBef>
              <a:spcAft>
                <a:spcPts val="0"/>
              </a:spcAft>
              <a:buSzPct val="100000"/>
            </a:pPr>
            <a:r>
              <a:rPr kumimoji="1" lang="en-US" altLang="ja-JP" sz="1200" b="1"/>
              <a:t>(</a:t>
            </a:r>
            <a:r>
              <a:rPr kumimoji="1" lang="ja-JP" altLang="en-US" sz="1200" b="1"/>
              <a:t>要件定義～設計～開発～テスト～移行</a:t>
            </a:r>
            <a:r>
              <a:rPr kumimoji="1" lang="en-US" altLang="ja-JP" sz="1200" b="1"/>
              <a:t>)</a:t>
            </a:r>
          </a:p>
        </p:txBody>
      </p:sp>
      <p:sp>
        <p:nvSpPr>
          <p:cNvPr id="26" name="矢印: 五方向 25">
            <a:extLst>
              <a:ext uri="{FF2B5EF4-FFF2-40B4-BE49-F238E27FC236}">
                <a16:creationId xmlns:a16="http://schemas.microsoft.com/office/drawing/2014/main" id="{5C2B58C7-BF2D-479D-646F-1DD88CA89EC7}"/>
              </a:ext>
            </a:extLst>
          </p:cNvPr>
          <p:cNvSpPr/>
          <p:nvPr/>
        </p:nvSpPr>
        <p:spPr bwMode="gray">
          <a:xfrm>
            <a:off x="8086801" y="5302527"/>
            <a:ext cx="1491541" cy="504000"/>
          </a:xfrm>
          <a:prstGeom prst="homePlate">
            <a:avLst>
              <a:gd name="adj" fmla="val 2094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latin typeface="+mn-lt"/>
                <a:cs typeface="+mn-cs"/>
              </a:rPr>
              <a:t>運用</a:t>
            </a:r>
            <a:endParaRPr kumimoji="1" lang="en-US" altLang="ja-JP" sz="1200" b="1">
              <a:latin typeface="+mn-lt"/>
              <a:cs typeface="+mn-cs"/>
            </a:endParaRPr>
          </a:p>
        </p:txBody>
      </p:sp>
      <p:sp>
        <p:nvSpPr>
          <p:cNvPr id="27" name="矢印: 五方向 26">
            <a:extLst>
              <a:ext uri="{FF2B5EF4-FFF2-40B4-BE49-F238E27FC236}">
                <a16:creationId xmlns:a16="http://schemas.microsoft.com/office/drawing/2014/main" id="{082A360B-E693-2D01-E7FF-D74B66453E0B}"/>
              </a:ext>
            </a:extLst>
          </p:cNvPr>
          <p:cNvSpPr/>
          <p:nvPr/>
        </p:nvSpPr>
        <p:spPr bwMode="gray">
          <a:xfrm>
            <a:off x="1500659" y="5292923"/>
            <a:ext cx="1209513" cy="416529"/>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b="1"/>
              <a:t>業務共通化・</a:t>
            </a:r>
            <a:endParaRPr kumimoji="1" lang="en-US" altLang="ja-JP" sz="1200" b="1"/>
          </a:p>
          <a:p>
            <a:pPr defTabSz="990564" fontAlgn="auto">
              <a:spcBef>
                <a:spcPts val="0"/>
              </a:spcBef>
              <a:spcAft>
                <a:spcPts val="0"/>
              </a:spcAft>
              <a:buSzPct val="100000"/>
            </a:pPr>
            <a:r>
              <a:rPr kumimoji="1" lang="ja-JP" altLang="en-US" sz="1200" b="1"/>
              <a:t>システム化検討</a:t>
            </a:r>
          </a:p>
        </p:txBody>
      </p:sp>
      <p:sp>
        <p:nvSpPr>
          <p:cNvPr id="39" name="矢印: 五方向 38">
            <a:extLst>
              <a:ext uri="{FF2B5EF4-FFF2-40B4-BE49-F238E27FC236}">
                <a16:creationId xmlns:a16="http://schemas.microsoft.com/office/drawing/2014/main" id="{7BDE3554-23D8-5E1A-A332-C5DAC3F833BD}"/>
              </a:ext>
            </a:extLst>
          </p:cNvPr>
          <p:cNvSpPr/>
          <p:nvPr/>
        </p:nvSpPr>
        <p:spPr bwMode="gray">
          <a:xfrm>
            <a:off x="2799717" y="5977818"/>
            <a:ext cx="5575017" cy="504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システム化企画（</a:t>
            </a:r>
            <a:r>
              <a:rPr kumimoji="1" lang="en-US" altLang="ja-JP" sz="1200" b="1"/>
              <a:t>RFI</a:t>
            </a:r>
            <a:r>
              <a:rPr kumimoji="1" lang="ja-JP" altLang="en-US" sz="1200" b="1"/>
              <a:t>や</a:t>
            </a:r>
            <a:r>
              <a:rPr kumimoji="1" lang="en-US" altLang="ja-JP" sz="1200" b="1"/>
              <a:t>RFC</a:t>
            </a:r>
            <a:r>
              <a:rPr kumimoji="1" lang="ja-JP" altLang="en-US" sz="1200" b="1"/>
              <a:t>、調達仕様書の作成等）</a:t>
            </a:r>
          </a:p>
        </p:txBody>
      </p:sp>
      <p:sp>
        <p:nvSpPr>
          <p:cNvPr id="51" name="矢印: 五方向 50">
            <a:extLst>
              <a:ext uri="{FF2B5EF4-FFF2-40B4-BE49-F238E27FC236}">
                <a16:creationId xmlns:a16="http://schemas.microsoft.com/office/drawing/2014/main" id="{77B16DD5-121A-6C15-BE3F-74F645C707DD}"/>
              </a:ext>
            </a:extLst>
          </p:cNvPr>
          <p:cNvSpPr/>
          <p:nvPr/>
        </p:nvSpPr>
        <p:spPr bwMode="gray">
          <a:xfrm>
            <a:off x="8679632" y="5977818"/>
            <a:ext cx="898710" cy="504000"/>
          </a:xfrm>
          <a:prstGeom prst="homePlate">
            <a:avLst>
              <a:gd name="adj" fmla="val 2094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システム開発</a:t>
            </a:r>
            <a:endParaRPr kumimoji="1" lang="en-US" altLang="ja-JP" sz="1200" b="1"/>
          </a:p>
        </p:txBody>
      </p:sp>
      <p:sp>
        <p:nvSpPr>
          <p:cNvPr id="52" name="矢印: 五方向 51">
            <a:extLst>
              <a:ext uri="{FF2B5EF4-FFF2-40B4-BE49-F238E27FC236}">
                <a16:creationId xmlns:a16="http://schemas.microsoft.com/office/drawing/2014/main" id="{0FF60990-CEA8-4600-096D-230843D8CE5D}"/>
              </a:ext>
            </a:extLst>
          </p:cNvPr>
          <p:cNvSpPr/>
          <p:nvPr/>
        </p:nvSpPr>
        <p:spPr bwMode="gray">
          <a:xfrm>
            <a:off x="5626000" y="4005191"/>
            <a:ext cx="515060" cy="504000"/>
          </a:xfrm>
          <a:prstGeom prst="homePlate">
            <a:avLst>
              <a:gd name="adj" fmla="val 23459"/>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調達</a:t>
            </a:r>
          </a:p>
        </p:txBody>
      </p:sp>
      <p:sp>
        <p:nvSpPr>
          <p:cNvPr id="53" name="矢印: 五方向 52">
            <a:extLst>
              <a:ext uri="{FF2B5EF4-FFF2-40B4-BE49-F238E27FC236}">
                <a16:creationId xmlns:a16="http://schemas.microsoft.com/office/drawing/2014/main" id="{BB887D37-6B79-C11F-637F-C2CB4D0B61D9}"/>
              </a:ext>
            </a:extLst>
          </p:cNvPr>
          <p:cNvSpPr/>
          <p:nvPr/>
        </p:nvSpPr>
        <p:spPr bwMode="gray">
          <a:xfrm>
            <a:off x="5626000" y="5302527"/>
            <a:ext cx="515060" cy="504000"/>
          </a:xfrm>
          <a:prstGeom prst="homePlate">
            <a:avLst>
              <a:gd name="adj" fmla="val 23459"/>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調達</a:t>
            </a:r>
          </a:p>
        </p:txBody>
      </p:sp>
      <p:sp>
        <p:nvSpPr>
          <p:cNvPr id="54" name="矢印: 五方向 53">
            <a:extLst>
              <a:ext uri="{FF2B5EF4-FFF2-40B4-BE49-F238E27FC236}">
                <a16:creationId xmlns:a16="http://schemas.microsoft.com/office/drawing/2014/main" id="{E72277E5-82A2-7516-1316-8384531D9265}"/>
              </a:ext>
            </a:extLst>
          </p:cNvPr>
          <p:cNvSpPr/>
          <p:nvPr/>
        </p:nvSpPr>
        <p:spPr bwMode="gray">
          <a:xfrm>
            <a:off x="8444957" y="5977818"/>
            <a:ext cx="207246" cy="504000"/>
          </a:xfrm>
          <a:prstGeom prst="homePlate">
            <a:avLst>
              <a:gd name="adj" fmla="val 23459"/>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調達</a:t>
            </a:r>
          </a:p>
        </p:txBody>
      </p:sp>
      <p:sp>
        <p:nvSpPr>
          <p:cNvPr id="7" name="矢印: 五方向 6">
            <a:extLst>
              <a:ext uri="{FF2B5EF4-FFF2-40B4-BE49-F238E27FC236}">
                <a16:creationId xmlns:a16="http://schemas.microsoft.com/office/drawing/2014/main" id="{E4406CF7-530E-E34C-BFA5-80077D837B8D}"/>
              </a:ext>
            </a:extLst>
          </p:cNvPr>
          <p:cNvSpPr/>
          <p:nvPr/>
        </p:nvSpPr>
        <p:spPr bwMode="gray">
          <a:xfrm>
            <a:off x="1959517" y="5670000"/>
            <a:ext cx="716954" cy="360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ベンダー</a:t>
            </a:r>
            <a:endParaRPr kumimoji="1" lang="en-US" altLang="ja-JP" sz="1200" b="1"/>
          </a:p>
          <a:p>
            <a:pPr algn="ctr" defTabSz="990564" fontAlgn="auto">
              <a:spcBef>
                <a:spcPts val="0"/>
              </a:spcBef>
              <a:spcAft>
                <a:spcPts val="0"/>
              </a:spcAft>
              <a:buSzPct val="100000"/>
            </a:pPr>
            <a:r>
              <a:rPr kumimoji="1" lang="ja-JP" altLang="en-US" sz="1200" b="1"/>
              <a:t>ヒアリング</a:t>
            </a:r>
          </a:p>
        </p:txBody>
      </p:sp>
      <p:sp>
        <p:nvSpPr>
          <p:cNvPr id="40" name="矢印: 五方向 39">
            <a:extLst>
              <a:ext uri="{FF2B5EF4-FFF2-40B4-BE49-F238E27FC236}">
                <a16:creationId xmlns:a16="http://schemas.microsoft.com/office/drawing/2014/main" id="{6EFFEDDF-E42D-9EF5-C5E3-590DFB7D0078}"/>
              </a:ext>
            </a:extLst>
          </p:cNvPr>
          <p:cNvSpPr/>
          <p:nvPr/>
        </p:nvSpPr>
        <p:spPr bwMode="gray">
          <a:xfrm>
            <a:off x="1500659" y="5968214"/>
            <a:ext cx="1209513" cy="416529"/>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200" b="1"/>
              <a:t>業務共通化・</a:t>
            </a:r>
            <a:endParaRPr kumimoji="1" lang="en-US" altLang="ja-JP" sz="1200" b="1"/>
          </a:p>
          <a:p>
            <a:pPr defTabSz="990564" fontAlgn="auto">
              <a:spcBef>
                <a:spcPts val="0"/>
              </a:spcBef>
              <a:spcAft>
                <a:spcPts val="0"/>
              </a:spcAft>
              <a:buSzPct val="100000"/>
            </a:pPr>
            <a:r>
              <a:rPr kumimoji="1" lang="ja-JP" altLang="en-US" sz="1200" b="1"/>
              <a:t>システム化検討</a:t>
            </a:r>
          </a:p>
        </p:txBody>
      </p:sp>
      <p:sp>
        <p:nvSpPr>
          <p:cNvPr id="9" name="矢印: 五方向 8">
            <a:extLst>
              <a:ext uri="{FF2B5EF4-FFF2-40B4-BE49-F238E27FC236}">
                <a16:creationId xmlns:a16="http://schemas.microsoft.com/office/drawing/2014/main" id="{7B5295F6-D8BB-4F28-896A-C3369AFE43E8}"/>
              </a:ext>
            </a:extLst>
          </p:cNvPr>
          <p:cNvSpPr/>
          <p:nvPr/>
        </p:nvSpPr>
        <p:spPr bwMode="gray">
          <a:xfrm>
            <a:off x="1959517" y="6354909"/>
            <a:ext cx="716954" cy="360000"/>
          </a:xfrm>
          <a:prstGeom prst="homePlate">
            <a:avLst>
              <a:gd name="adj" fmla="val 22836"/>
            </a:avLst>
          </a:prstGeom>
          <a:solidFill>
            <a:schemeClr val="bg1">
              <a:lumMod val="95000"/>
            </a:schemeClr>
          </a:solidFill>
          <a:ln w="12700" algn="ctr">
            <a:solidFill>
              <a:schemeClr val="bg1">
                <a:lumMod val="50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a:t>ベンダー</a:t>
            </a:r>
            <a:endParaRPr kumimoji="1" lang="en-US" altLang="ja-JP" sz="1200" b="1"/>
          </a:p>
          <a:p>
            <a:pPr algn="ctr" defTabSz="990564" fontAlgn="auto">
              <a:spcBef>
                <a:spcPts val="0"/>
              </a:spcBef>
              <a:spcAft>
                <a:spcPts val="0"/>
              </a:spcAft>
              <a:buSzPct val="100000"/>
            </a:pPr>
            <a:r>
              <a:rPr kumimoji="1" lang="ja-JP" altLang="en-US" sz="1200" b="1"/>
              <a:t>ヒアリング</a:t>
            </a:r>
          </a:p>
        </p:txBody>
      </p:sp>
    </p:spTree>
    <p:extLst>
      <p:ext uri="{BB962C8B-B14F-4D97-AF65-F5344CB8AC3E}">
        <p14:creationId xmlns:p14="http://schemas.microsoft.com/office/powerpoint/2010/main" val="4265543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D33E4-05D0-03F1-332E-2B526EA57A5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A2FF38B-9870-1589-9915-E4724EFB3E2C}"/>
              </a:ext>
            </a:extLst>
          </p:cNvPr>
          <p:cNvSpPr>
            <a:spLocks noGrp="1"/>
          </p:cNvSpPr>
          <p:nvPr>
            <p:ph type="body" sz="quarter" idx="10"/>
          </p:nvPr>
        </p:nvSpPr>
        <p:spPr/>
        <p:txBody>
          <a:bodyPr/>
          <a:lstStyle/>
          <a:p>
            <a:r>
              <a:rPr kumimoji="1" lang="ja-JP" altLang="en-US"/>
              <a:t>１－２．</a:t>
            </a:r>
            <a:r>
              <a:rPr kumimoji="1" lang="en-US" altLang="ja-JP"/>
              <a:t>RFI</a:t>
            </a:r>
            <a:r>
              <a:rPr kumimoji="1" lang="ja-JP" altLang="en-US"/>
              <a:t>実施</a:t>
            </a:r>
          </a:p>
        </p:txBody>
      </p:sp>
      <p:sp>
        <p:nvSpPr>
          <p:cNvPr id="3" name="スライド番号プレースホルダー 2">
            <a:extLst>
              <a:ext uri="{FF2B5EF4-FFF2-40B4-BE49-F238E27FC236}">
                <a16:creationId xmlns:a16="http://schemas.microsoft.com/office/drawing/2014/main" id="{08CA3AB3-BC1E-35C9-666B-E53BB7F0230B}"/>
              </a:ext>
            </a:extLst>
          </p:cNvPr>
          <p:cNvSpPr>
            <a:spLocks noGrp="1"/>
          </p:cNvSpPr>
          <p:nvPr>
            <p:ph type="sldNum" sz="quarter" idx="11"/>
          </p:nvPr>
        </p:nvSpPr>
        <p:spPr/>
        <p:txBody>
          <a:bodyPr/>
          <a:lstStyle/>
          <a:p>
            <a:fld id="{AA5FCFE5-FE56-4EF1-80A8-07776887C2A1}" type="slidenum">
              <a:rPr lang="ja-JP" altLang="en-US" smtClean="0"/>
              <a:pPr/>
              <a:t>6</a:t>
            </a:fld>
            <a:endParaRPr lang="ja-JP" altLang="en-US"/>
          </a:p>
        </p:txBody>
      </p:sp>
      <p:sp>
        <p:nvSpPr>
          <p:cNvPr id="4" name="フッター プレースホルダー 3">
            <a:extLst>
              <a:ext uri="{FF2B5EF4-FFF2-40B4-BE49-F238E27FC236}">
                <a16:creationId xmlns:a16="http://schemas.microsoft.com/office/drawing/2014/main" id="{2900535E-A81B-BF8A-4D05-DA71B8006E14}"/>
              </a:ext>
            </a:extLst>
          </p:cNvPr>
          <p:cNvSpPr>
            <a:spLocks noGrp="1"/>
          </p:cNvSpPr>
          <p:nvPr>
            <p:ph type="ftr" sz="quarter" idx="12"/>
          </p:nvPr>
        </p:nvSpPr>
        <p:spPr/>
        <p:txBody>
          <a:bodyPr/>
          <a:lstStyle/>
          <a:p>
            <a:r>
              <a:rPr lang="en-GB" altLang="en-GB"/>
              <a:t>＜Confidential＞</a:t>
            </a:r>
          </a:p>
        </p:txBody>
      </p:sp>
    </p:spTree>
    <p:extLst>
      <p:ext uri="{BB962C8B-B14F-4D97-AF65-F5344CB8AC3E}">
        <p14:creationId xmlns:p14="http://schemas.microsoft.com/office/powerpoint/2010/main" val="444072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1550F-C887-483C-4ECB-5D85C7E21ACA}"/>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7BE4997-DA83-5B7C-0040-9CEFB03349D6}"/>
              </a:ext>
            </a:extLst>
          </p:cNvPr>
          <p:cNvSpPr>
            <a:spLocks noGrp="1"/>
          </p:cNvSpPr>
          <p:nvPr>
            <p:ph type="ftr" sz="quarter" idx="10"/>
          </p:nvPr>
        </p:nvSpPr>
        <p:spPr/>
        <p:txBody>
          <a:bodyPr/>
          <a:lstStyle/>
          <a:p>
            <a:r>
              <a:rPr lang="en-GB" altLang="en-GB"/>
              <a:t>＜Confidential＞</a:t>
            </a:r>
          </a:p>
        </p:txBody>
      </p:sp>
      <p:sp>
        <p:nvSpPr>
          <p:cNvPr id="3" name="スライド番号プレースホルダー 2">
            <a:extLst>
              <a:ext uri="{FF2B5EF4-FFF2-40B4-BE49-F238E27FC236}">
                <a16:creationId xmlns:a16="http://schemas.microsoft.com/office/drawing/2014/main" id="{EDAED297-360C-FDDF-BBDB-F6256FB8ACCC}"/>
              </a:ext>
            </a:extLst>
          </p:cNvPr>
          <p:cNvSpPr>
            <a:spLocks noGrp="1"/>
          </p:cNvSpPr>
          <p:nvPr>
            <p:ph type="sldNum" sz="quarter" idx="11"/>
          </p:nvPr>
        </p:nvSpPr>
        <p:spPr/>
        <p:txBody>
          <a:bodyPr/>
          <a:lstStyle/>
          <a:p>
            <a:fld id="{AA5FCFE5-FE56-4EF1-80A8-07776887C2A1}" type="slidenum">
              <a:rPr lang="ja-JP" altLang="en-US" smtClean="0"/>
              <a:pPr/>
              <a:t>7</a:t>
            </a:fld>
            <a:endParaRPr lang="ja-JP" altLang="en-US"/>
          </a:p>
        </p:txBody>
      </p:sp>
      <p:sp>
        <p:nvSpPr>
          <p:cNvPr id="4" name="テキスト プレースホルダー 3">
            <a:extLst>
              <a:ext uri="{FF2B5EF4-FFF2-40B4-BE49-F238E27FC236}">
                <a16:creationId xmlns:a16="http://schemas.microsoft.com/office/drawing/2014/main" id="{46AE6153-E773-B185-74D2-15DB667FA838}"/>
              </a:ext>
            </a:extLst>
          </p:cNvPr>
          <p:cNvSpPr>
            <a:spLocks noGrp="1"/>
          </p:cNvSpPr>
          <p:nvPr>
            <p:ph type="body" sz="quarter" idx="15"/>
          </p:nvPr>
        </p:nvSpPr>
        <p:spPr/>
        <p:txBody>
          <a:bodyPr/>
          <a:lstStyle/>
          <a:p>
            <a:r>
              <a:rPr kumimoji="1" lang="en-US" altLang="ja-JP"/>
              <a:t>RFI</a:t>
            </a:r>
            <a:r>
              <a:rPr kumimoji="1" lang="ja-JP" altLang="en-US"/>
              <a:t>実施の目的と構築方針（案）</a:t>
            </a:r>
          </a:p>
        </p:txBody>
      </p:sp>
      <p:sp>
        <p:nvSpPr>
          <p:cNvPr id="5" name="タイトル 4">
            <a:extLst>
              <a:ext uri="{FF2B5EF4-FFF2-40B4-BE49-F238E27FC236}">
                <a16:creationId xmlns:a16="http://schemas.microsoft.com/office/drawing/2014/main" id="{D1A2E561-D205-3C2F-8847-F8872D775BE8}"/>
              </a:ext>
            </a:extLst>
          </p:cNvPr>
          <p:cNvSpPr>
            <a:spLocks noGrp="1"/>
          </p:cNvSpPr>
          <p:nvPr>
            <p:ph type="title"/>
          </p:nvPr>
        </p:nvSpPr>
        <p:spPr>
          <a:xfrm>
            <a:off x="417000" y="179551"/>
            <a:ext cx="9072000" cy="615600"/>
          </a:xfrm>
        </p:spPr>
        <p:txBody>
          <a:bodyPr/>
          <a:lstStyle/>
          <a:p>
            <a:pPr>
              <a:spcBef>
                <a:spcPts val="0"/>
              </a:spcBef>
              <a:buSzPct val="100000"/>
            </a:pPr>
            <a:r>
              <a:rPr lang="ja-JP" altLang="en-US"/>
              <a:t>本</a:t>
            </a:r>
            <a:r>
              <a:rPr lang="en-US" altLang="ja-JP"/>
              <a:t>RFI</a:t>
            </a:r>
            <a:r>
              <a:rPr lang="ja-JP" altLang="en-US"/>
              <a:t>では各業務を処理できるシステムの有無や、初期と中長期的な運用コストの比較、さらに市が所有する他のシステムとの連携機能の有無に関する製品情報を収集する。</a:t>
            </a:r>
            <a:endParaRPr lang="en-US" altLang="ja-JP" b="0"/>
          </a:p>
        </p:txBody>
      </p:sp>
      <p:sp>
        <p:nvSpPr>
          <p:cNvPr id="28" name="正方形/長方形 27">
            <a:extLst>
              <a:ext uri="{FF2B5EF4-FFF2-40B4-BE49-F238E27FC236}">
                <a16:creationId xmlns:a16="http://schemas.microsoft.com/office/drawing/2014/main" id="{16B52321-7F03-3D1D-9AAA-EDB3AEE098D6}"/>
              </a:ext>
            </a:extLst>
          </p:cNvPr>
          <p:cNvSpPr/>
          <p:nvPr/>
        </p:nvSpPr>
        <p:spPr bwMode="gray">
          <a:xfrm>
            <a:off x="925903" y="1409770"/>
            <a:ext cx="8640000" cy="1512000"/>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228600" indent="-228600" defTabSz="990588">
              <a:buSzPct val="100000"/>
              <a:buFont typeface="+mj-lt"/>
              <a:buAutoNum type="arabicPeriod"/>
            </a:pPr>
            <a:r>
              <a:rPr lang="ja-JP" altLang="en-US" sz="1200"/>
              <a:t>他のシステムやアプリケーション等で管理している</a:t>
            </a:r>
            <a:r>
              <a:rPr lang="ja-JP" altLang="en-US" sz="1200">
                <a:latin typeface="Calibri Light"/>
              </a:rPr>
              <a:t>各種許可業務においてもシステム化し、</a:t>
            </a:r>
            <a:r>
              <a:rPr lang="ja-JP" altLang="en-US" sz="1200" b="1" u="sng"/>
              <a:t>道路、河川、公園、行政財産等の各業務を処理できるシステム</a:t>
            </a:r>
            <a:r>
              <a:rPr lang="ja-JP" altLang="en-US" sz="1200" b="1" u="sng">
                <a:latin typeface="Calibri Light"/>
              </a:rPr>
              <a:t>が構築可能かを検証</a:t>
            </a:r>
            <a:r>
              <a:rPr lang="ja-JP" altLang="en-US" sz="1200">
                <a:latin typeface="Calibri Light"/>
              </a:rPr>
              <a:t>する。</a:t>
            </a:r>
            <a:endParaRPr lang="en-US" altLang="ja-JP" sz="1200">
              <a:latin typeface="Calibri Light"/>
            </a:endParaRPr>
          </a:p>
          <a:p>
            <a:pPr marL="228600" indent="-228600" defTabSz="990588">
              <a:buSzPct val="100000"/>
              <a:buFont typeface="+mj-lt"/>
              <a:buAutoNum type="arabicPeriod"/>
            </a:pPr>
            <a:r>
              <a:rPr lang="ja-JP" altLang="en-US" sz="1200">
                <a:latin typeface="Calibri Light"/>
              </a:rPr>
              <a:t>現行の一般道路占用許可システムに河川・公園・行政財産の許可機能を追加するか、もしくはを新たに構築するかどちらかの案があり、それぞれの</a:t>
            </a:r>
            <a:r>
              <a:rPr lang="ja-JP" altLang="en-US" sz="1200" b="1" u="sng">
                <a:latin typeface="Calibri Light"/>
              </a:rPr>
              <a:t>中長期的なコスト（初期・運用）を比較検討</a:t>
            </a:r>
            <a:r>
              <a:rPr lang="ja-JP" altLang="en-US" sz="1200">
                <a:latin typeface="Calibri Light"/>
              </a:rPr>
              <a:t>する。（構築方針案については下図参照）</a:t>
            </a:r>
            <a:endParaRPr lang="en-US" altLang="ja-JP" sz="1200">
              <a:latin typeface="Calibri Light"/>
            </a:endParaRPr>
          </a:p>
          <a:p>
            <a:pPr marL="228600" indent="-228600" defTabSz="990588">
              <a:buSzPct val="100000"/>
              <a:buFont typeface="+mj-lt"/>
              <a:buAutoNum type="arabicPeriod"/>
            </a:pPr>
            <a:r>
              <a:rPr lang="ja-JP" altLang="en-US" sz="1200">
                <a:latin typeface="Calibri Light"/>
              </a:rPr>
              <a:t>当局全体での柔軟なデータ共有と利活用が可能であることや将来的な他システムとの連携が必要となる等、当局の求める</a:t>
            </a:r>
            <a:r>
              <a:rPr lang="ja-JP" altLang="en-US" sz="1200" b="1" u="sng">
                <a:latin typeface="Calibri Light"/>
              </a:rPr>
              <a:t>将来的な機能等の拡張性に対応できる製品があるかの情報を収集</a:t>
            </a:r>
            <a:r>
              <a:rPr lang="ja-JP" altLang="en-US" sz="1200">
                <a:latin typeface="Calibri Light"/>
              </a:rPr>
              <a:t>する。</a:t>
            </a:r>
            <a:endParaRPr lang="en-US" altLang="ja-JP" sz="1200">
              <a:latin typeface="Calibri Light"/>
            </a:endParaRPr>
          </a:p>
        </p:txBody>
      </p:sp>
      <p:sp>
        <p:nvSpPr>
          <p:cNvPr id="54" name="正方形/長方形 53">
            <a:extLst>
              <a:ext uri="{FF2B5EF4-FFF2-40B4-BE49-F238E27FC236}">
                <a16:creationId xmlns:a16="http://schemas.microsoft.com/office/drawing/2014/main" id="{BF6582A3-144C-ABBC-DF24-3804124DE40A}"/>
              </a:ext>
            </a:extLst>
          </p:cNvPr>
          <p:cNvSpPr/>
          <p:nvPr/>
        </p:nvSpPr>
        <p:spPr bwMode="gray">
          <a:xfrm>
            <a:off x="631332" y="3892875"/>
            <a:ext cx="3858475" cy="2415850"/>
          </a:xfrm>
          <a:prstGeom prst="rect">
            <a:avLst/>
          </a:prstGeom>
          <a:solidFill>
            <a:schemeClr val="accent5">
              <a:lumMod val="20000"/>
              <a:lumOff val="80000"/>
            </a:schemeClr>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b="1" dirty="0">
                <a:solidFill>
                  <a:prstClr val="black"/>
                </a:solidFill>
              </a:rPr>
              <a:t>許可システム（許可システム＋機能集約・追加）</a:t>
            </a:r>
            <a:endParaRPr kumimoji="1" lang="ja-JP" altLang="en-US" sz="1100" b="1" i="0" u="none" strike="noStrike" kern="1200" cap="none" spc="0" normalizeH="0" baseline="0" noProof="0" dirty="0">
              <a:ln>
                <a:noFill/>
              </a:ln>
              <a:solidFill>
                <a:prstClr val="black"/>
              </a:solidFill>
              <a:effectLst/>
              <a:uLnTx/>
              <a:uFillTx/>
              <a:latin typeface="+mn-lt"/>
              <a:ea typeface="+mn-ea"/>
              <a:cs typeface="+mn-cs"/>
            </a:endParaRPr>
          </a:p>
        </p:txBody>
      </p:sp>
      <p:sp>
        <p:nvSpPr>
          <p:cNvPr id="55" name="正方形/長方形 54">
            <a:extLst>
              <a:ext uri="{FF2B5EF4-FFF2-40B4-BE49-F238E27FC236}">
                <a16:creationId xmlns:a16="http://schemas.microsoft.com/office/drawing/2014/main" id="{89B3A8D0-4854-AA7B-1C8F-11FBC7FC4E55}"/>
              </a:ext>
            </a:extLst>
          </p:cNvPr>
          <p:cNvSpPr/>
          <p:nvPr/>
        </p:nvSpPr>
        <p:spPr bwMode="gray">
          <a:xfrm>
            <a:off x="925903" y="4591020"/>
            <a:ext cx="763510" cy="504000"/>
          </a:xfrm>
          <a:prstGeom prst="rect">
            <a:avLst/>
          </a:prstGeom>
          <a:solidFill>
            <a:schemeClr val="accent1">
              <a:lumMod val="20000"/>
              <a:lumOff val="80000"/>
            </a:schemeClr>
          </a:solidFill>
          <a:ln w="28575"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zh-TW" altLang="en-US" sz="1050">
                <a:solidFill>
                  <a:prstClr val="black"/>
                </a:solidFill>
                <a:latin typeface="+mn-lt"/>
                <a:cs typeface="+mn-cs"/>
              </a:rPr>
              <a:t>道路占用</a:t>
            </a:r>
            <a:r>
              <a:rPr kumimoji="1" lang="ja-JP" altLang="en-US" sz="1050">
                <a:solidFill>
                  <a:prstClr val="black"/>
                </a:solidFill>
                <a:latin typeface="+mn-lt"/>
                <a:cs typeface="+mn-cs"/>
              </a:rPr>
              <a:t>許可</a:t>
            </a:r>
          </a:p>
        </p:txBody>
      </p:sp>
      <p:sp>
        <p:nvSpPr>
          <p:cNvPr id="56" name="正方形/長方形 55">
            <a:extLst>
              <a:ext uri="{FF2B5EF4-FFF2-40B4-BE49-F238E27FC236}">
                <a16:creationId xmlns:a16="http://schemas.microsoft.com/office/drawing/2014/main" id="{5BEC2C16-E2DF-9A0F-0966-706C0BFECB8E}"/>
              </a:ext>
            </a:extLst>
          </p:cNvPr>
          <p:cNvSpPr/>
          <p:nvPr/>
        </p:nvSpPr>
        <p:spPr bwMode="gray">
          <a:xfrm>
            <a:off x="1870903" y="4666696"/>
            <a:ext cx="2376000"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a:solidFill>
                  <a:prstClr val="black"/>
                </a:solidFill>
                <a:latin typeface="+mn-lt"/>
                <a:cs typeface="+mn-cs"/>
              </a:rPr>
              <a:t>行政財産使用許可（道路・河川・公園）</a:t>
            </a:r>
            <a:endParaRPr kumimoji="1" lang="ja-JP" altLang="en-US" sz="1050" b="0" i="0" u="none" strike="noStrike" kern="1200" cap="none" spc="0" normalizeH="0" baseline="0" noProof="0">
              <a:ln>
                <a:noFill/>
              </a:ln>
              <a:solidFill>
                <a:prstClr val="black"/>
              </a:solidFill>
              <a:effectLst/>
              <a:uLnTx/>
              <a:uFillTx/>
              <a:latin typeface="+mn-lt"/>
              <a:ea typeface="+mn-ea"/>
              <a:cs typeface="+mn-cs"/>
            </a:endParaRPr>
          </a:p>
        </p:txBody>
      </p:sp>
      <p:sp>
        <p:nvSpPr>
          <p:cNvPr id="57" name="正方形/長方形 56">
            <a:extLst>
              <a:ext uri="{FF2B5EF4-FFF2-40B4-BE49-F238E27FC236}">
                <a16:creationId xmlns:a16="http://schemas.microsoft.com/office/drawing/2014/main" id="{AF5B2936-68B0-23AF-E091-62EA22EFE8BC}"/>
              </a:ext>
            </a:extLst>
          </p:cNvPr>
          <p:cNvSpPr/>
          <p:nvPr/>
        </p:nvSpPr>
        <p:spPr bwMode="gray">
          <a:xfrm>
            <a:off x="1870903" y="4987030"/>
            <a:ext cx="2376000"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solidFill>
                  <a:prstClr val="black"/>
                </a:solidFill>
                <a:effectLst/>
                <a:uLnTx/>
                <a:uFillTx/>
                <a:latin typeface="+mn-lt"/>
                <a:ea typeface="+mn-ea"/>
                <a:cs typeface="+mn-cs"/>
              </a:rPr>
              <a:t>河川占用水路使用許可</a:t>
            </a:r>
          </a:p>
        </p:txBody>
      </p:sp>
      <p:sp>
        <p:nvSpPr>
          <p:cNvPr id="60" name="正方形/長方形 59">
            <a:extLst>
              <a:ext uri="{FF2B5EF4-FFF2-40B4-BE49-F238E27FC236}">
                <a16:creationId xmlns:a16="http://schemas.microsoft.com/office/drawing/2014/main" id="{2653EC64-A23F-FCFA-2F6C-671FB2FCABD3}"/>
              </a:ext>
            </a:extLst>
          </p:cNvPr>
          <p:cNvSpPr/>
          <p:nvPr/>
        </p:nvSpPr>
        <p:spPr bwMode="gray">
          <a:xfrm>
            <a:off x="1870903" y="5307364"/>
            <a:ext cx="2376000"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solidFill>
                  <a:prstClr val="black"/>
                </a:solidFill>
                <a:latin typeface="Calibri Light"/>
              </a:rPr>
              <a:t>公園設置・管理・占用許可</a:t>
            </a:r>
          </a:p>
        </p:txBody>
      </p:sp>
      <p:sp>
        <p:nvSpPr>
          <p:cNvPr id="61" name="正方形/長方形 60">
            <a:extLst>
              <a:ext uri="{FF2B5EF4-FFF2-40B4-BE49-F238E27FC236}">
                <a16:creationId xmlns:a16="http://schemas.microsoft.com/office/drawing/2014/main" id="{CD2C2015-B8BA-B3B2-0396-CFCEE98CC137}"/>
              </a:ext>
            </a:extLst>
          </p:cNvPr>
          <p:cNvSpPr/>
          <p:nvPr/>
        </p:nvSpPr>
        <p:spPr bwMode="gray">
          <a:xfrm>
            <a:off x="1870903" y="5627698"/>
            <a:ext cx="2376000"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solidFill>
                  <a:prstClr val="black"/>
                </a:solidFill>
                <a:latin typeface="Calibri Light"/>
              </a:rPr>
              <a:t>公園行為許可</a:t>
            </a:r>
          </a:p>
        </p:txBody>
      </p:sp>
      <p:sp>
        <p:nvSpPr>
          <p:cNvPr id="62" name="正方形/長方形 61">
            <a:extLst>
              <a:ext uri="{FF2B5EF4-FFF2-40B4-BE49-F238E27FC236}">
                <a16:creationId xmlns:a16="http://schemas.microsoft.com/office/drawing/2014/main" id="{0F66F53C-D1CC-61D5-1A5F-59243C84E2A8}"/>
              </a:ext>
            </a:extLst>
          </p:cNvPr>
          <p:cNvSpPr/>
          <p:nvPr/>
        </p:nvSpPr>
        <p:spPr bwMode="gray">
          <a:xfrm>
            <a:off x="1870903" y="5948033"/>
            <a:ext cx="2376000"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defTabSz="990564" fontAlgn="auto">
              <a:spcBef>
                <a:spcPts val="0"/>
              </a:spcBef>
              <a:spcAft>
                <a:spcPts val="0"/>
              </a:spcAft>
              <a:buSzPct val="100000"/>
              <a:defRPr/>
            </a:pPr>
            <a:r>
              <a:rPr kumimoji="1" lang="ja-JP" altLang="en-US" sz="1050">
                <a:latin typeface="Calibri Light"/>
              </a:rPr>
              <a:t>現行不足、その他追加したい機能</a:t>
            </a:r>
          </a:p>
        </p:txBody>
      </p:sp>
      <p:sp>
        <p:nvSpPr>
          <p:cNvPr id="63" name="正方形/長方形 62">
            <a:extLst>
              <a:ext uri="{FF2B5EF4-FFF2-40B4-BE49-F238E27FC236}">
                <a16:creationId xmlns:a16="http://schemas.microsoft.com/office/drawing/2014/main" id="{5A8F6397-2B4B-DD38-8489-BAEEE6BEDDBF}"/>
              </a:ext>
            </a:extLst>
          </p:cNvPr>
          <p:cNvSpPr/>
          <p:nvPr/>
        </p:nvSpPr>
        <p:spPr bwMode="gray">
          <a:xfrm>
            <a:off x="415925" y="3203180"/>
            <a:ext cx="4320000" cy="216000"/>
          </a:xfrm>
          <a:prstGeom prst="rect">
            <a:avLst/>
          </a:prstGeom>
          <a:solidFill>
            <a:schemeClr val="accent1">
              <a:lumMod val="40000"/>
              <a:lumOff val="60000"/>
            </a:schemeClr>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u="sng">
                <a:latin typeface="+mn-ea"/>
              </a:rPr>
              <a:t>構築方針（案）①現行の一般道路占用許可システムに機能追加</a:t>
            </a:r>
          </a:p>
        </p:txBody>
      </p:sp>
      <p:sp>
        <p:nvSpPr>
          <p:cNvPr id="64" name="正方形/長方形 63">
            <a:extLst>
              <a:ext uri="{FF2B5EF4-FFF2-40B4-BE49-F238E27FC236}">
                <a16:creationId xmlns:a16="http://schemas.microsoft.com/office/drawing/2014/main" id="{35101844-5B7F-771C-1C37-AE4B2588E017}"/>
              </a:ext>
            </a:extLst>
          </p:cNvPr>
          <p:cNvSpPr/>
          <p:nvPr/>
        </p:nvSpPr>
        <p:spPr bwMode="gray">
          <a:xfrm>
            <a:off x="5172763" y="3203180"/>
            <a:ext cx="4320000" cy="216000"/>
          </a:xfrm>
          <a:prstGeom prst="rect">
            <a:avLst/>
          </a:prstGeom>
          <a:solidFill>
            <a:schemeClr val="accent1">
              <a:lumMod val="40000"/>
              <a:lumOff val="60000"/>
            </a:schemeClr>
          </a:solidFill>
          <a:ln w="12700" algn="ctr">
            <a:solidFill>
              <a:schemeClr val="bg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200" b="1" u="sng">
                <a:latin typeface="+mn-ea"/>
              </a:rPr>
              <a:t>構築方針（案） ②パッケージシステムにて新たにシステムを構築</a:t>
            </a:r>
          </a:p>
        </p:txBody>
      </p:sp>
      <p:sp>
        <p:nvSpPr>
          <p:cNvPr id="69" name="テキスト ボックス 68">
            <a:extLst>
              <a:ext uri="{FF2B5EF4-FFF2-40B4-BE49-F238E27FC236}">
                <a16:creationId xmlns:a16="http://schemas.microsoft.com/office/drawing/2014/main" id="{7FBE579A-78BC-EF5F-9891-C4C09D62FEE9}"/>
              </a:ext>
            </a:extLst>
          </p:cNvPr>
          <p:cNvSpPr txBox="1"/>
          <p:nvPr/>
        </p:nvSpPr>
        <p:spPr bwMode="gray">
          <a:xfrm>
            <a:off x="974927" y="4329275"/>
            <a:ext cx="714486" cy="184666"/>
          </a:xfrm>
          <a:prstGeom prst="rect">
            <a:avLst/>
          </a:prstGeom>
          <a:noFill/>
        </p:spPr>
        <p:txBody>
          <a:bodyPr vert="horz"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prstClr val="black"/>
                </a:solidFill>
                <a:latin typeface="+mn-lt"/>
                <a:cs typeface="+mn-cs"/>
              </a:rPr>
              <a:t>現行</a:t>
            </a:r>
            <a:r>
              <a:rPr kumimoji="1" lang="ja-JP" altLang="en-US" sz="1200" b="1" i="0" strike="noStrike" kern="1200" cap="none" spc="0" normalizeH="0" baseline="0" noProof="0">
                <a:ln>
                  <a:noFill/>
                </a:ln>
                <a:solidFill>
                  <a:prstClr val="black"/>
                </a:solidFill>
                <a:effectLst/>
                <a:uLnTx/>
                <a:uFillTx/>
                <a:latin typeface="+mn-lt"/>
                <a:ea typeface="+mn-ea"/>
                <a:cs typeface="+mn-cs"/>
              </a:rPr>
              <a:t>機能</a:t>
            </a:r>
          </a:p>
        </p:txBody>
      </p:sp>
      <p:sp>
        <p:nvSpPr>
          <p:cNvPr id="70" name="正方形/長方形 69">
            <a:extLst>
              <a:ext uri="{FF2B5EF4-FFF2-40B4-BE49-F238E27FC236}">
                <a16:creationId xmlns:a16="http://schemas.microsoft.com/office/drawing/2014/main" id="{899EAB17-99DC-55FE-FB86-20DF9ABBB83A}"/>
              </a:ext>
            </a:extLst>
          </p:cNvPr>
          <p:cNvSpPr/>
          <p:nvPr/>
        </p:nvSpPr>
        <p:spPr bwMode="gray">
          <a:xfrm>
            <a:off x="415925" y="3423110"/>
            <a:ext cx="4320000" cy="3031478"/>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171450" indent="-171450">
              <a:spcBef>
                <a:spcPts val="1200"/>
              </a:spcBef>
              <a:buFont typeface="Wingdings" panose="05000000000000000000" pitchFamily="2" charset="2"/>
              <a:buChar char="l"/>
            </a:pPr>
            <a:r>
              <a:rPr lang="ja-JP" altLang="en-US" sz="1100">
                <a:latin typeface="Calibri Light"/>
              </a:rPr>
              <a:t>現行の</a:t>
            </a:r>
            <a:r>
              <a:rPr lang="ja-JP" altLang="en-US" sz="1100" u="sng">
                <a:latin typeface="Calibri Light"/>
              </a:rPr>
              <a:t>一般道路占用許可システムに河川・公園・行政財産の許可機能を追加して</a:t>
            </a:r>
            <a:r>
              <a:rPr kumimoji="1" lang="ja-JP" altLang="en-US" sz="1100" u="sng">
                <a:latin typeface="+mn-ea"/>
              </a:rPr>
              <a:t>共通システムを構築</a:t>
            </a:r>
            <a:r>
              <a:rPr kumimoji="1" lang="ja-JP" altLang="en-US" sz="1100">
                <a:latin typeface="+mn-ea"/>
              </a:rPr>
              <a:t>する。</a:t>
            </a:r>
          </a:p>
        </p:txBody>
      </p:sp>
      <p:sp>
        <p:nvSpPr>
          <p:cNvPr id="71" name="正方形/長方形 70">
            <a:extLst>
              <a:ext uri="{FF2B5EF4-FFF2-40B4-BE49-F238E27FC236}">
                <a16:creationId xmlns:a16="http://schemas.microsoft.com/office/drawing/2014/main" id="{769E015A-FDDA-C4AF-E2E4-0F0D48A76408}"/>
              </a:ext>
            </a:extLst>
          </p:cNvPr>
          <p:cNvSpPr/>
          <p:nvPr/>
        </p:nvSpPr>
        <p:spPr bwMode="gray">
          <a:xfrm>
            <a:off x="5172763" y="3423110"/>
            <a:ext cx="4320000" cy="3031478"/>
          </a:xfrm>
          <a:prstGeom prst="rect">
            <a:avLst/>
          </a:prstGeom>
          <a:noFill/>
          <a:ln w="12700" algn="ctr">
            <a:solidFill>
              <a:srgbClr val="BBBCBC"/>
            </a:solidFill>
            <a:miter lim="800000"/>
            <a:headEnd/>
            <a:tailEnd/>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171450" indent="-171450">
              <a:spcBef>
                <a:spcPts val="1200"/>
              </a:spcBef>
              <a:buFont typeface="Wingdings" panose="05000000000000000000" pitchFamily="2" charset="2"/>
              <a:buChar char="l"/>
            </a:pPr>
            <a:r>
              <a:rPr kumimoji="1" lang="ja-JP" altLang="en-US" sz="1100">
                <a:latin typeface="+mn-ea"/>
              </a:rPr>
              <a:t>許可システムを</a:t>
            </a:r>
            <a:r>
              <a:rPr kumimoji="1" lang="ja-JP" altLang="en-US" sz="1100" u="sng">
                <a:latin typeface="+mn-ea"/>
              </a:rPr>
              <a:t>パッケージシステムやアプリケーションで新たに構築して共通システムを構築</a:t>
            </a:r>
            <a:r>
              <a:rPr kumimoji="1" lang="ja-JP" altLang="en-US" sz="1100">
                <a:latin typeface="+mn-ea"/>
              </a:rPr>
              <a:t>する。</a:t>
            </a:r>
            <a:endParaRPr kumimoji="1" lang="en-US" altLang="ja-JP" sz="1100">
              <a:latin typeface="+mn-ea"/>
            </a:endParaRPr>
          </a:p>
        </p:txBody>
      </p:sp>
      <p:sp>
        <p:nvSpPr>
          <p:cNvPr id="73" name="正方形/長方形 72">
            <a:extLst>
              <a:ext uri="{FF2B5EF4-FFF2-40B4-BE49-F238E27FC236}">
                <a16:creationId xmlns:a16="http://schemas.microsoft.com/office/drawing/2014/main" id="{C50EC000-7A79-D347-3675-695E2C782975}"/>
              </a:ext>
            </a:extLst>
          </p:cNvPr>
          <p:cNvSpPr/>
          <p:nvPr/>
        </p:nvSpPr>
        <p:spPr bwMode="gray">
          <a:xfrm>
            <a:off x="5241566" y="4356598"/>
            <a:ext cx="1512000" cy="593937"/>
          </a:xfrm>
          <a:prstGeom prst="rect">
            <a:avLst/>
          </a:prstGeom>
          <a:solidFill>
            <a:schemeClr val="bg1">
              <a:lumMod val="95000"/>
            </a:schemeClr>
          </a:solidFill>
          <a:ln w="28575" algn="ctr">
            <a:solidFill>
              <a:schemeClr val="bg1">
                <a:lumMod val="50000"/>
              </a:schemeClr>
            </a:solidFill>
            <a:prstDash val="sysDot"/>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zh-TW" altLang="en-US" sz="1100" b="0" i="0" u="none" strike="noStrike" kern="1200" cap="none" spc="0" normalizeH="0" baseline="0" noProof="0">
                <a:ln>
                  <a:noFill/>
                </a:ln>
                <a:solidFill>
                  <a:schemeClr val="bg1">
                    <a:lumMod val="50000"/>
                  </a:schemeClr>
                </a:solidFill>
                <a:effectLst/>
                <a:uLnTx/>
                <a:uFillTx/>
                <a:latin typeface="+mn-lt"/>
                <a:ea typeface="+mn-ea"/>
                <a:cs typeface="+mn-cs"/>
              </a:rPr>
              <a:t>道路占用許可</a:t>
            </a: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a:solidFill>
                  <a:schemeClr val="bg1">
                    <a:lumMod val="50000"/>
                  </a:schemeClr>
                </a:solidFill>
                <a:latin typeface="+mn-lt"/>
                <a:cs typeface="+mn-cs"/>
              </a:rPr>
              <a:t>システム</a:t>
            </a:r>
            <a:r>
              <a:rPr kumimoji="1" lang="ja-JP" altLang="en-US" sz="1100" b="0" i="0" u="none" strike="noStrike" kern="1200" cap="none" spc="0" normalizeH="0" baseline="0" noProof="0">
                <a:ln>
                  <a:noFill/>
                </a:ln>
                <a:solidFill>
                  <a:schemeClr val="bg1">
                    <a:lumMod val="50000"/>
                  </a:schemeClr>
                </a:solidFill>
                <a:effectLst/>
                <a:uLnTx/>
                <a:uFillTx/>
                <a:latin typeface="+mn-lt"/>
                <a:ea typeface="+mn-ea"/>
                <a:cs typeface="+mn-cs"/>
              </a:rPr>
              <a:t>（現行システム）</a:t>
            </a:r>
          </a:p>
        </p:txBody>
      </p:sp>
      <p:sp>
        <p:nvSpPr>
          <p:cNvPr id="76" name="正方形/長方形 75">
            <a:extLst>
              <a:ext uri="{FF2B5EF4-FFF2-40B4-BE49-F238E27FC236}">
                <a16:creationId xmlns:a16="http://schemas.microsoft.com/office/drawing/2014/main" id="{1A0E1C74-54EC-8208-E309-F3D610598B32}"/>
              </a:ext>
            </a:extLst>
          </p:cNvPr>
          <p:cNvSpPr/>
          <p:nvPr/>
        </p:nvSpPr>
        <p:spPr bwMode="gray">
          <a:xfrm>
            <a:off x="6935056" y="3852810"/>
            <a:ext cx="2339612" cy="2455916"/>
          </a:xfrm>
          <a:prstGeom prst="rect">
            <a:avLst/>
          </a:prstGeom>
          <a:solidFill>
            <a:schemeClr val="accent5">
              <a:lumMod val="20000"/>
              <a:lumOff val="80000"/>
            </a:schemeClr>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latin typeface="+mn-lt"/>
                <a:cs typeface="+mn-cs"/>
              </a:rPr>
              <a:t>許可システム</a:t>
            </a:r>
            <a:endParaRPr kumimoji="1" lang="en-US" altLang="ja-JP" sz="1050" b="1">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effectLst/>
                <a:uLnTx/>
                <a:uFillTx/>
                <a:latin typeface="+mn-lt"/>
                <a:ea typeface="+mn-ea"/>
                <a:cs typeface="+mn-cs"/>
              </a:rPr>
              <a:t>（パッケージやアプリケーション）</a:t>
            </a:r>
          </a:p>
        </p:txBody>
      </p:sp>
      <p:sp>
        <p:nvSpPr>
          <p:cNvPr id="78" name="正方形/長方形 77">
            <a:extLst>
              <a:ext uri="{FF2B5EF4-FFF2-40B4-BE49-F238E27FC236}">
                <a16:creationId xmlns:a16="http://schemas.microsoft.com/office/drawing/2014/main" id="{1623810A-046D-E71B-B0A6-58A6419C21F0}"/>
              </a:ext>
            </a:extLst>
          </p:cNvPr>
          <p:cNvSpPr/>
          <p:nvPr/>
        </p:nvSpPr>
        <p:spPr bwMode="gray">
          <a:xfrm>
            <a:off x="7201725" y="4356598"/>
            <a:ext cx="1806275"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effectLst/>
                <a:uLnTx/>
                <a:uFillTx/>
                <a:latin typeface="+mn-lt"/>
                <a:ea typeface="+mn-ea"/>
                <a:cs typeface="+mn-cs"/>
              </a:rPr>
              <a:t>許可業務（新規</a:t>
            </a:r>
            <a:r>
              <a:rPr kumimoji="1" lang="ja-JP" altLang="en-US" sz="1050">
                <a:latin typeface="+mn-lt"/>
                <a:cs typeface="+mn-cs"/>
              </a:rPr>
              <a:t>・変更・更新）</a:t>
            </a:r>
            <a:endParaRPr kumimoji="1" lang="ja-JP" altLang="en-US" sz="1050" b="0" i="0" u="none" strike="noStrike" kern="1200" cap="none" spc="0" normalizeH="0" baseline="0" noProof="0">
              <a:ln>
                <a:noFill/>
              </a:ln>
              <a:effectLst/>
              <a:uLnTx/>
              <a:uFillTx/>
              <a:latin typeface="+mn-lt"/>
              <a:ea typeface="+mn-ea"/>
              <a:cs typeface="+mn-cs"/>
            </a:endParaRPr>
          </a:p>
        </p:txBody>
      </p:sp>
      <p:sp>
        <p:nvSpPr>
          <p:cNvPr id="79" name="正方形/長方形 78">
            <a:extLst>
              <a:ext uri="{FF2B5EF4-FFF2-40B4-BE49-F238E27FC236}">
                <a16:creationId xmlns:a16="http://schemas.microsoft.com/office/drawing/2014/main" id="{E210397F-A001-3EE2-B3D1-342BE6A728D8}"/>
              </a:ext>
            </a:extLst>
          </p:cNvPr>
          <p:cNvSpPr/>
          <p:nvPr/>
        </p:nvSpPr>
        <p:spPr bwMode="gray">
          <a:xfrm>
            <a:off x="7201725" y="4672653"/>
            <a:ext cx="1806275"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effectLst/>
                <a:uLnTx/>
                <a:uFillTx/>
                <a:latin typeface="+mn-lt"/>
                <a:ea typeface="+mn-ea"/>
                <a:cs typeface="+mn-cs"/>
              </a:rPr>
              <a:t>届出受理業務</a:t>
            </a:r>
          </a:p>
        </p:txBody>
      </p:sp>
      <p:sp>
        <p:nvSpPr>
          <p:cNvPr id="80" name="正方形/長方形 79">
            <a:extLst>
              <a:ext uri="{FF2B5EF4-FFF2-40B4-BE49-F238E27FC236}">
                <a16:creationId xmlns:a16="http://schemas.microsoft.com/office/drawing/2014/main" id="{34576C17-3232-557E-0052-4C87D3C0E17C}"/>
              </a:ext>
            </a:extLst>
          </p:cNvPr>
          <p:cNvSpPr/>
          <p:nvPr/>
        </p:nvSpPr>
        <p:spPr bwMode="gray">
          <a:xfrm>
            <a:off x="7201725" y="4988708"/>
            <a:ext cx="1806275"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effectLst/>
                <a:uLnTx/>
                <a:uFillTx/>
                <a:latin typeface="+mn-lt"/>
                <a:ea typeface="+mn-ea"/>
                <a:cs typeface="+mn-cs"/>
              </a:rPr>
              <a:t>使用料徴収業務</a:t>
            </a:r>
          </a:p>
        </p:txBody>
      </p:sp>
      <p:sp>
        <p:nvSpPr>
          <p:cNvPr id="81" name="正方形/長方形 80">
            <a:extLst>
              <a:ext uri="{FF2B5EF4-FFF2-40B4-BE49-F238E27FC236}">
                <a16:creationId xmlns:a16="http://schemas.microsoft.com/office/drawing/2014/main" id="{EAC2EE9F-AAF1-0F55-408A-91F35938DAEE}"/>
              </a:ext>
            </a:extLst>
          </p:cNvPr>
          <p:cNvSpPr/>
          <p:nvPr/>
        </p:nvSpPr>
        <p:spPr bwMode="gray">
          <a:xfrm>
            <a:off x="7201725" y="5304763"/>
            <a:ext cx="1806275"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effectLst/>
                <a:uLnTx/>
                <a:uFillTx/>
                <a:latin typeface="+mn-lt"/>
                <a:ea typeface="+mn-ea"/>
                <a:cs typeface="+mn-cs"/>
              </a:rPr>
              <a:t>各種情報参照</a:t>
            </a:r>
          </a:p>
        </p:txBody>
      </p:sp>
      <p:sp>
        <p:nvSpPr>
          <p:cNvPr id="82" name="正方形/長方形 81">
            <a:extLst>
              <a:ext uri="{FF2B5EF4-FFF2-40B4-BE49-F238E27FC236}">
                <a16:creationId xmlns:a16="http://schemas.microsoft.com/office/drawing/2014/main" id="{4980B5CF-7F26-7F47-A05C-9DCE67FEC69F}"/>
              </a:ext>
            </a:extLst>
          </p:cNvPr>
          <p:cNvSpPr/>
          <p:nvPr/>
        </p:nvSpPr>
        <p:spPr bwMode="gray">
          <a:xfrm>
            <a:off x="7201725" y="5620818"/>
            <a:ext cx="1806275"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latin typeface="+mn-lt"/>
                <a:cs typeface="+mn-cs"/>
              </a:rPr>
              <a:t>各種図参照</a:t>
            </a:r>
            <a:endParaRPr kumimoji="1" lang="ja-JP" altLang="en-US" sz="1050" b="0" i="0" u="none" strike="noStrike" kern="1200" cap="none" spc="0" normalizeH="0" baseline="0" noProof="0">
              <a:ln>
                <a:noFill/>
              </a:ln>
              <a:effectLst/>
              <a:uLnTx/>
              <a:uFillTx/>
              <a:latin typeface="+mn-lt"/>
              <a:ea typeface="+mn-ea"/>
              <a:cs typeface="+mn-cs"/>
            </a:endParaRPr>
          </a:p>
        </p:txBody>
      </p:sp>
      <p:sp>
        <p:nvSpPr>
          <p:cNvPr id="83" name="正方形/長方形 82">
            <a:extLst>
              <a:ext uri="{FF2B5EF4-FFF2-40B4-BE49-F238E27FC236}">
                <a16:creationId xmlns:a16="http://schemas.microsoft.com/office/drawing/2014/main" id="{9864C5EB-8DDF-59F9-3302-D637D66FF814}"/>
              </a:ext>
            </a:extLst>
          </p:cNvPr>
          <p:cNvSpPr/>
          <p:nvPr/>
        </p:nvSpPr>
        <p:spPr bwMode="gray">
          <a:xfrm>
            <a:off x="7201725" y="5936873"/>
            <a:ext cx="1806275" cy="216000"/>
          </a:xfrm>
          <a:prstGeom prst="rect">
            <a:avLst/>
          </a:prstGeom>
          <a:solidFill>
            <a:schemeClr val="bg1"/>
          </a:solidFill>
          <a:ln w="28575" algn="ctr">
            <a:solidFill>
              <a:schemeClr val="accent5"/>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50"/>
              <a:t>債権管理</a:t>
            </a:r>
            <a:endParaRPr kumimoji="1" lang="ja-JP" altLang="en-US" sz="1050" b="0" i="0" u="none" strike="noStrike" kern="1200" cap="none" spc="0" normalizeH="0" baseline="0" noProof="0">
              <a:ln>
                <a:noFill/>
              </a:ln>
              <a:effectLst/>
              <a:uLnTx/>
              <a:uFillTx/>
              <a:latin typeface="+mn-lt"/>
              <a:ea typeface="+mn-ea"/>
              <a:cs typeface="+mn-cs"/>
            </a:endParaRPr>
          </a:p>
        </p:txBody>
      </p:sp>
      <p:sp>
        <p:nvSpPr>
          <p:cNvPr id="6" name="テキスト ボックス 5">
            <a:extLst>
              <a:ext uri="{FF2B5EF4-FFF2-40B4-BE49-F238E27FC236}">
                <a16:creationId xmlns:a16="http://schemas.microsoft.com/office/drawing/2014/main" id="{B787205E-95FD-AFF9-BEF6-4CE6EDB94D8E}"/>
              </a:ext>
            </a:extLst>
          </p:cNvPr>
          <p:cNvSpPr txBox="1"/>
          <p:nvPr/>
        </p:nvSpPr>
        <p:spPr bwMode="gray">
          <a:xfrm>
            <a:off x="5223475" y="5769136"/>
            <a:ext cx="1511999" cy="161583"/>
          </a:xfrm>
          <a:prstGeom prst="rect">
            <a:avLst/>
          </a:prstGeom>
          <a:noFill/>
        </p:spPr>
        <p:txBody>
          <a:bodyPr vert="horz"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050" i="0" strike="noStrike" kern="1200" cap="none" spc="0" normalizeH="0" baseline="0" noProof="0">
                <a:ln>
                  <a:noFill/>
                </a:ln>
                <a:solidFill>
                  <a:prstClr val="black"/>
                </a:solidFill>
                <a:effectLst/>
                <a:uLnTx/>
                <a:uFillTx/>
                <a:latin typeface="+mn-lt"/>
                <a:ea typeface="+mn-ea"/>
                <a:cs typeface="+mn-cs"/>
              </a:rPr>
              <a:t>※</a:t>
            </a:r>
            <a:r>
              <a:rPr kumimoji="1" lang="ja-JP" altLang="en-US" sz="1050" i="0" strike="noStrike" kern="1200" cap="none" spc="0" normalizeH="0" baseline="0" noProof="0">
                <a:ln>
                  <a:noFill/>
                </a:ln>
                <a:solidFill>
                  <a:prstClr val="black"/>
                </a:solidFill>
                <a:effectLst/>
                <a:uLnTx/>
                <a:uFillTx/>
                <a:latin typeface="+mn-lt"/>
                <a:ea typeface="+mn-ea"/>
                <a:cs typeface="+mn-cs"/>
              </a:rPr>
              <a:t>現行システムは廃止</a:t>
            </a:r>
          </a:p>
        </p:txBody>
      </p:sp>
      <p:sp>
        <p:nvSpPr>
          <p:cNvPr id="8" name="テキスト ボックス 7">
            <a:extLst>
              <a:ext uri="{FF2B5EF4-FFF2-40B4-BE49-F238E27FC236}">
                <a16:creationId xmlns:a16="http://schemas.microsoft.com/office/drawing/2014/main" id="{92A2E14A-E6EA-814D-5DCF-16C5743768AA}"/>
              </a:ext>
            </a:extLst>
          </p:cNvPr>
          <p:cNvSpPr txBox="1"/>
          <p:nvPr/>
        </p:nvSpPr>
        <p:spPr bwMode="gray">
          <a:xfrm>
            <a:off x="2701660" y="4329275"/>
            <a:ext cx="714486" cy="184666"/>
          </a:xfrm>
          <a:prstGeom prst="rect">
            <a:avLst/>
          </a:prstGeom>
          <a:noFill/>
        </p:spPr>
        <p:txBody>
          <a:bodyPr vert="horz"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strike="noStrike" kern="1200" cap="none" spc="0" normalizeH="0" baseline="0" noProof="0">
                <a:ln>
                  <a:noFill/>
                </a:ln>
                <a:solidFill>
                  <a:prstClr val="black"/>
                </a:solidFill>
                <a:effectLst/>
                <a:uLnTx/>
                <a:uFillTx/>
                <a:latin typeface="+mn-lt"/>
                <a:ea typeface="+mn-ea"/>
                <a:cs typeface="+mn-cs"/>
              </a:rPr>
              <a:t>追加機能</a:t>
            </a:r>
          </a:p>
        </p:txBody>
      </p:sp>
      <p:sp>
        <p:nvSpPr>
          <p:cNvPr id="9" name="正方形/長方形 8">
            <a:extLst>
              <a:ext uri="{FF2B5EF4-FFF2-40B4-BE49-F238E27FC236}">
                <a16:creationId xmlns:a16="http://schemas.microsoft.com/office/drawing/2014/main" id="{62E5C3DD-136F-94F9-9955-AFA4F1778450}"/>
              </a:ext>
            </a:extLst>
          </p:cNvPr>
          <p:cNvSpPr/>
          <p:nvPr/>
        </p:nvSpPr>
        <p:spPr bwMode="gray">
          <a:xfrm>
            <a:off x="320198" y="1409769"/>
            <a:ext cx="554804" cy="1512000"/>
          </a:xfrm>
          <a:prstGeom prst="rect">
            <a:avLst/>
          </a:prstGeom>
          <a:solidFill>
            <a:schemeClr val="accent1"/>
          </a:solidFill>
          <a:ln w="12700" algn="ctr">
            <a:solidFill>
              <a:schemeClr val="accent1"/>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400" b="1" i="0" u="none" strike="noStrike" kern="1200" cap="none" spc="0" normalizeH="0" baseline="0" noProof="0">
                <a:ln>
                  <a:noFill/>
                </a:ln>
                <a:solidFill>
                  <a:schemeClr val="bg1"/>
                </a:solidFill>
                <a:effectLst/>
                <a:uLnTx/>
                <a:uFillTx/>
                <a:latin typeface="+mn-lt"/>
                <a:ea typeface="+mn-ea"/>
                <a:cs typeface="+mn-cs"/>
              </a:rPr>
              <a:t>目的</a:t>
            </a:r>
          </a:p>
        </p:txBody>
      </p:sp>
      <p:sp>
        <p:nvSpPr>
          <p:cNvPr id="13" name="テキスト ボックス 12">
            <a:extLst>
              <a:ext uri="{FF2B5EF4-FFF2-40B4-BE49-F238E27FC236}">
                <a16:creationId xmlns:a16="http://schemas.microsoft.com/office/drawing/2014/main" id="{4078A7AA-2F16-AC0C-273B-701ACAAA864D}"/>
              </a:ext>
            </a:extLst>
          </p:cNvPr>
          <p:cNvSpPr txBox="1"/>
          <p:nvPr/>
        </p:nvSpPr>
        <p:spPr bwMode="gray">
          <a:xfrm>
            <a:off x="974927" y="5234279"/>
            <a:ext cx="714486" cy="369332"/>
          </a:xfrm>
          <a:prstGeom prst="rect">
            <a:avLst/>
          </a:prstGeom>
          <a:noFill/>
        </p:spPr>
        <p:txBody>
          <a:bodyPr vert="horz"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prstClr val="black"/>
                </a:solidFill>
                <a:latin typeface="+mn-lt"/>
                <a:cs typeface="+mn-cs"/>
              </a:rPr>
              <a:t>現行</a:t>
            </a:r>
            <a:r>
              <a:rPr kumimoji="1" lang="ja-JP" altLang="en-US" sz="1200" b="1" i="0" strike="noStrike" kern="1200" cap="none" spc="0" normalizeH="0" baseline="0" noProof="0">
                <a:ln>
                  <a:noFill/>
                </a:ln>
                <a:solidFill>
                  <a:prstClr val="black"/>
                </a:solidFill>
                <a:effectLst/>
                <a:uLnTx/>
                <a:uFillTx/>
                <a:latin typeface="+mn-lt"/>
                <a:ea typeface="+mn-ea"/>
                <a:cs typeface="+mn-cs"/>
              </a:rPr>
              <a:t>機能</a:t>
            </a:r>
            <a:endParaRPr kumimoji="1" lang="en-US" altLang="ja-JP" sz="1200" b="1" i="0"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a:solidFill>
                  <a:prstClr val="black"/>
                </a:solidFill>
                <a:latin typeface="+mn-lt"/>
                <a:cs typeface="+mn-cs"/>
              </a:rPr>
              <a:t>（集約）</a:t>
            </a:r>
            <a:endParaRPr kumimoji="1" lang="ja-JP" altLang="en-US" sz="1200" b="1" i="0" strike="noStrike" kern="1200" cap="none" spc="0" normalizeH="0" baseline="0" noProof="0">
              <a:ln>
                <a:noFill/>
              </a:ln>
              <a:solidFill>
                <a:prstClr val="black"/>
              </a:solidFill>
              <a:effectLst/>
              <a:uLnTx/>
              <a:uFillTx/>
              <a:latin typeface="+mn-lt"/>
              <a:ea typeface="+mn-ea"/>
              <a:cs typeface="+mn-cs"/>
            </a:endParaRPr>
          </a:p>
        </p:txBody>
      </p:sp>
      <p:sp>
        <p:nvSpPr>
          <p:cNvPr id="14" name="正方形/長方形 13">
            <a:extLst>
              <a:ext uri="{FF2B5EF4-FFF2-40B4-BE49-F238E27FC236}">
                <a16:creationId xmlns:a16="http://schemas.microsoft.com/office/drawing/2014/main" id="{700F833C-4A50-A74B-44F3-415EB39C5340}"/>
              </a:ext>
            </a:extLst>
          </p:cNvPr>
          <p:cNvSpPr/>
          <p:nvPr/>
        </p:nvSpPr>
        <p:spPr bwMode="gray">
          <a:xfrm>
            <a:off x="925903" y="5660033"/>
            <a:ext cx="763510" cy="504000"/>
          </a:xfrm>
          <a:prstGeom prst="rect">
            <a:avLst/>
          </a:prstGeom>
          <a:solidFill>
            <a:schemeClr val="bg1">
              <a:lumMod val="95000"/>
            </a:schemeClr>
          </a:solidFill>
          <a:ln w="28575" algn="ctr">
            <a:solidFill>
              <a:schemeClr val="bg1">
                <a:lumMod val="50000"/>
              </a:schemeClr>
            </a:solidFill>
            <a:prstDash val="sysDot"/>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100">
                <a:solidFill>
                  <a:schemeClr val="bg1">
                    <a:lumMod val="50000"/>
                  </a:schemeClr>
                </a:solidFill>
                <a:latin typeface="+mn-lt"/>
                <a:cs typeface="+mn-cs"/>
              </a:rPr>
              <a:t>河川占用水路使用許可</a:t>
            </a:r>
          </a:p>
        </p:txBody>
      </p:sp>
      <p:sp>
        <p:nvSpPr>
          <p:cNvPr id="15" name="正方形/長方形 14">
            <a:extLst>
              <a:ext uri="{FF2B5EF4-FFF2-40B4-BE49-F238E27FC236}">
                <a16:creationId xmlns:a16="http://schemas.microsoft.com/office/drawing/2014/main" id="{98B09A9D-1430-C4A6-F191-7FEB13836D68}"/>
              </a:ext>
            </a:extLst>
          </p:cNvPr>
          <p:cNvSpPr/>
          <p:nvPr/>
        </p:nvSpPr>
        <p:spPr bwMode="gray">
          <a:xfrm>
            <a:off x="5241566" y="5045697"/>
            <a:ext cx="1512000" cy="593937"/>
          </a:xfrm>
          <a:prstGeom prst="rect">
            <a:avLst/>
          </a:prstGeom>
          <a:solidFill>
            <a:schemeClr val="bg1">
              <a:lumMod val="95000"/>
            </a:schemeClr>
          </a:solidFill>
          <a:ln w="28575" algn="ctr">
            <a:solidFill>
              <a:schemeClr val="bg1">
                <a:lumMod val="50000"/>
              </a:schemeClr>
            </a:solidFill>
            <a:prstDash val="sysDot"/>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100" b="0" i="0" u="none" strike="noStrike" kern="1200" cap="none" spc="0" normalizeH="0" baseline="0" noProof="0">
                <a:ln>
                  <a:noFill/>
                </a:ln>
                <a:solidFill>
                  <a:schemeClr val="bg1">
                    <a:lumMod val="50000"/>
                  </a:schemeClr>
                </a:solidFill>
                <a:effectLst/>
                <a:uLnTx/>
                <a:uFillTx/>
                <a:latin typeface="+mn-lt"/>
                <a:ea typeface="+mn-ea"/>
                <a:cs typeface="+mn-cs"/>
              </a:rPr>
              <a:t>河川占使用許可システム（現行システム）</a:t>
            </a:r>
          </a:p>
        </p:txBody>
      </p:sp>
    </p:spTree>
    <p:extLst>
      <p:ext uri="{BB962C8B-B14F-4D97-AF65-F5344CB8AC3E}">
        <p14:creationId xmlns:p14="http://schemas.microsoft.com/office/powerpoint/2010/main" val="2655981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A902F-17D0-574C-A9EC-FA9C9AAC96B1}"/>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60281EA-10F6-B659-D376-24B1B4E64455}"/>
              </a:ext>
            </a:extLst>
          </p:cNvPr>
          <p:cNvSpPr>
            <a:spLocks noGrp="1"/>
          </p:cNvSpPr>
          <p:nvPr>
            <p:ph type="body" sz="quarter" idx="10"/>
          </p:nvPr>
        </p:nvSpPr>
        <p:spPr>
          <a:xfrm>
            <a:off x="1029599" y="2232000"/>
            <a:ext cx="8460476" cy="432000"/>
          </a:xfrm>
        </p:spPr>
        <p:txBody>
          <a:bodyPr/>
          <a:lstStyle/>
          <a:p>
            <a:r>
              <a:rPr lang="ja-JP" altLang="en-US"/>
              <a:t>２．新業務・システムの基本方針</a:t>
            </a:r>
            <a:endParaRPr lang="en-US" altLang="ja-JP"/>
          </a:p>
        </p:txBody>
      </p:sp>
      <p:sp>
        <p:nvSpPr>
          <p:cNvPr id="8" name="フッター プレースホルダー 7">
            <a:extLst>
              <a:ext uri="{FF2B5EF4-FFF2-40B4-BE49-F238E27FC236}">
                <a16:creationId xmlns:a16="http://schemas.microsoft.com/office/drawing/2014/main" id="{54117E79-0E28-08FE-0244-556D7D9CEE2C}"/>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17DF311A-5AEE-B444-E75A-E2FD9BB34726}"/>
              </a:ext>
            </a:extLst>
          </p:cNvPr>
          <p:cNvSpPr>
            <a:spLocks noGrp="1"/>
          </p:cNvSpPr>
          <p:nvPr>
            <p:ph type="sldNum" sz="quarter" idx="11"/>
          </p:nvPr>
        </p:nvSpPr>
        <p:spPr/>
        <p:txBody>
          <a:bodyPr/>
          <a:lstStyle/>
          <a:p>
            <a:fld id="{AA5FCFE5-FE56-4EF1-80A8-07776887C2A1}" type="slidenum">
              <a:rPr lang="ja-JP" altLang="en-US" smtClean="0"/>
              <a:pPr/>
              <a:t>8</a:t>
            </a:fld>
            <a:endParaRPr lang="ja-JP" altLang="en-US"/>
          </a:p>
        </p:txBody>
      </p:sp>
    </p:spTree>
    <p:extLst>
      <p:ext uri="{BB962C8B-B14F-4D97-AF65-F5344CB8AC3E}">
        <p14:creationId xmlns:p14="http://schemas.microsoft.com/office/powerpoint/2010/main" val="2426592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31445D-B3F2-A33F-48F7-07121C15EAB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1CB9A861-F2A9-F33A-F2A5-2EA4798843C9}"/>
              </a:ext>
            </a:extLst>
          </p:cNvPr>
          <p:cNvSpPr>
            <a:spLocks noGrp="1"/>
          </p:cNvSpPr>
          <p:nvPr>
            <p:ph type="body" sz="quarter" idx="10"/>
          </p:nvPr>
        </p:nvSpPr>
        <p:spPr>
          <a:xfrm>
            <a:off x="1029599" y="2232000"/>
            <a:ext cx="8460476" cy="432000"/>
          </a:xfrm>
        </p:spPr>
        <p:txBody>
          <a:bodyPr/>
          <a:lstStyle/>
          <a:p>
            <a:r>
              <a:rPr lang="ja-JP" altLang="en-US"/>
              <a:t>２ー１．新業務の基本方針</a:t>
            </a:r>
            <a:endParaRPr lang="en-US" altLang="ja-JP"/>
          </a:p>
        </p:txBody>
      </p:sp>
      <p:sp>
        <p:nvSpPr>
          <p:cNvPr id="8" name="フッター プレースホルダー 7">
            <a:extLst>
              <a:ext uri="{FF2B5EF4-FFF2-40B4-BE49-F238E27FC236}">
                <a16:creationId xmlns:a16="http://schemas.microsoft.com/office/drawing/2014/main" id="{8AC21FAA-28EC-E6AB-546D-3B5766A176E9}"/>
              </a:ext>
            </a:extLst>
          </p:cNvPr>
          <p:cNvSpPr>
            <a:spLocks noGrp="1"/>
          </p:cNvSpPr>
          <p:nvPr>
            <p:ph type="ftr" sz="quarter" idx="12"/>
          </p:nvPr>
        </p:nvSpPr>
        <p:spPr/>
        <p:txBody>
          <a:bodyPr/>
          <a:lstStyle/>
          <a:p>
            <a:r>
              <a:rPr lang="en-GB" altLang="en-GB"/>
              <a:t>＜Confidential＞</a:t>
            </a:r>
          </a:p>
        </p:txBody>
      </p:sp>
      <p:sp>
        <p:nvSpPr>
          <p:cNvPr id="10" name="スライド番号プレースホルダー 9">
            <a:extLst>
              <a:ext uri="{FF2B5EF4-FFF2-40B4-BE49-F238E27FC236}">
                <a16:creationId xmlns:a16="http://schemas.microsoft.com/office/drawing/2014/main" id="{47EF5200-27A7-BF52-22BA-BADAF9CAE7E4}"/>
              </a:ext>
            </a:extLst>
          </p:cNvPr>
          <p:cNvSpPr>
            <a:spLocks noGrp="1"/>
          </p:cNvSpPr>
          <p:nvPr>
            <p:ph type="sldNum" sz="quarter" idx="11"/>
          </p:nvPr>
        </p:nvSpPr>
        <p:spPr/>
        <p:txBody>
          <a:bodyPr/>
          <a:lstStyle/>
          <a:p>
            <a:fld id="{AA5FCFE5-FE56-4EF1-80A8-07776887C2A1}" type="slidenum">
              <a:rPr lang="ja-JP" altLang="en-US" smtClean="0"/>
              <a:pPr/>
              <a:t>9</a:t>
            </a:fld>
            <a:endParaRPr lang="ja-JP" altLang="en-US"/>
          </a:p>
        </p:txBody>
      </p:sp>
    </p:spTree>
    <p:extLst>
      <p:ext uri="{BB962C8B-B14F-4D97-AF65-F5344CB8AC3E}">
        <p14:creationId xmlns:p14="http://schemas.microsoft.com/office/powerpoint/2010/main" val="40209377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2007">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0_04DT Proposal Template_J（DT Group）_Confidential.pptx" id="{5430FDB1-C359-4675-8634-34115B0EEE2A}" vid="{9C23B63F-5F08-4C25-BD61-49D0AC9211B1}"/>
    </a:ext>
  </a:extLst>
</a:theme>
</file>

<file path=ppt/theme/theme2.xml><?xml version="1.0" encoding="utf-8"?>
<a:theme xmlns:a="http://schemas.openxmlformats.org/drawingml/2006/main" name="DT Proposal Template_J_202007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0_04DT Proposal Template_J（DT Group）_Confidential.pptx" id="{5430FDB1-C359-4675-8634-34115B0EEE2A}" vid="{579DDFDE-1EC3-4FCF-BD3D-7EEE2FC87E74}"/>
    </a:ext>
  </a:extLst>
</a:theme>
</file>

<file path=ppt/theme/theme3.xml><?xml version="1.0" encoding="utf-8"?>
<a:theme xmlns:a="http://schemas.openxmlformats.org/drawingml/2006/main" name="DT Proposal Template_J_20171226">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wrap="square" lIns="36000" tIns="36000" rIns="36000" bIns="36000" rtlCol="0" anchor="ctr"/>
      <a:lstStyle>
        <a:defPPr algn="ctr">
          <a:buFont typeface="Wingdings 2" pitchFamily="18" charset="2"/>
          <a:buNone/>
          <a:defRPr kumimoji="1" sz="1200" baseline="0" dirty="0" smtClean="0">
            <a:latin typeface="+mn-lt"/>
          </a:defRPr>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baseline="0" dirty="0" smtClean="0">
            <a:latin typeface="+mn-lt"/>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DTC）20171226.pptx[読み取り専用]" id="{A890BDA8-6399-4F00-B725-6BBBFB7EB5EB}" vid="{2BC6E4B1-5698-4F7A-AD0D-666CC116C81F}"/>
    </a:ext>
  </a:extLst>
</a:theme>
</file>

<file path=ppt/theme/theme4.xml><?xml version="1.0" encoding="utf-8"?>
<a:theme xmlns:a="http://schemas.openxmlformats.org/drawingml/2006/main" name="1_DT Proposal Template_J_202007">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0_04DT Proposal Template_J（DT Group）_Confidential.pptx" id="{5430FDB1-C359-4675-8634-34115B0EEE2A}" vid="{9C23B63F-5F08-4C25-BD61-49D0AC9211B1}"/>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033FF0DB413546B36FD4C878EB79BE" ma:contentTypeVersion="10" ma:contentTypeDescription="Create a new document." ma:contentTypeScope="" ma:versionID="b4df469f35459151e717f21c1c57aa13">
  <xsd:schema xmlns:xsd="http://www.w3.org/2001/XMLSchema" xmlns:xs="http://www.w3.org/2001/XMLSchema" xmlns:p="http://schemas.microsoft.com/office/2006/metadata/properties" xmlns:ns2="7d056ce4-c6b7-4fe6-b687-0b625d3e2418" xmlns:ns3="233e7647-a38d-4621-a172-797e0cc412be" targetNamespace="http://schemas.microsoft.com/office/2006/metadata/properties" ma:root="true" ma:fieldsID="3045d3ae06f42c364797142d69eb653b" ns2:_="" ns3:_="">
    <xsd:import namespace="7d056ce4-c6b7-4fe6-b687-0b625d3e2418"/>
    <xsd:import namespace="233e7647-a38d-4621-a172-797e0cc412b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056ce4-c6b7-4fe6-b687-0b625d3e2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98d900d-0589-4081-96eb-513de833a50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3e7647-a38d-4621-a172-797e0cc412b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fef7be4-0507-471b-a2b9-d600d9c65424}" ma:internalName="TaxCatchAll" ma:showField="CatchAllData" ma:web="233e7647-a38d-4621-a172-797e0cc412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33e7647-a38d-4621-a172-797e0cc412be" xsi:nil="true"/>
    <lcf76f155ced4ddcb4097134ff3c332f xmlns="7d056ce4-c6b7-4fe6-b687-0b625d3e241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E45C9D3-DE4F-415E-AEB1-9A4EB3EA783B}"/>
</file>

<file path=customXml/itemProps2.xml><?xml version="1.0" encoding="utf-8"?>
<ds:datastoreItem xmlns:ds="http://schemas.openxmlformats.org/officeDocument/2006/customXml" ds:itemID="{41E7434D-E905-45E4-9FE3-39658EFF5E93}"/>
</file>

<file path=customXml/itemProps3.xml><?xml version="1.0" encoding="utf-8"?>
<ds:datastoreItem xmlns:ds="http://schemas.openxmlformats.org/officeDocument/2006/customXml" ds:itemID="{6B788CEA-3A2B-44C6-876A-72D36CF4E027}"/>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00_名古屋市_緑政土木_技術研修センター_協議資料_240822_v02</Template>
  <TotalTime>0</TotalTime>
  <Words>11978</Words>
  <Application>Microsoft Office PowerPoint</Application>
  <PresentationFormat>A4 210 x 297 mm</PresentationFormat>
  <Paragraphs>1812</Paragraphs>
  <Slides>50</Slides>
  <Notes>10</Notes>
  <HiddenSlides>0</HiddenSlides>
  <MMClips>0</MMClips>
  <ScaleCrop>false</ScaleCrop>
  <HeadingPairs>
    <vt:vector size="8" baseType="variant">
      <vt:variant>
        <vt:lpstr>使用されているフォント</vt:lpstr>
      </vt:variant>
      <vt:variant>
        <vt:i4>8</vt:i4>
      </vt:variant>
      <vt:variant>
        <vt:lpstr>テーマ</vt:lpstr>
      </vt:variant>
      <vt:variant>
        <vt:i4>4</vt:i4>
      </vt:variant>
      <vt:variant>
        <vt:lpstr>埋め込まれた OLE サーバー</vt:lpstr>
      </vt:variant>
      <vt:variant>
        <vt:i4>1</vt:i4>
      </vt:variant>
      <vt:variant>
        <vt:lpstr>スライド タイトル</vt:lpstr>
      </vt:variant>
      <vt:variant>
        <vt:i4>50</vt:i4>
      </vt:variant>
    </vt:vector>
  </HeadingPairs>
  <TitlesOfParts>
    <vt:vector size="63" baseType="lpstr">
      <vt:lpstr>Meiryo UI</vt:lpstr>
      <vt:lpstr>Yu Gothic UI</vt:lpstr>
      <vt:lpstr>Yu Gothic UI 本文</vt:lpstr>
      <vt:lpstr>Arial</vt:lpstr>
      <vt:lpstr>Calibri</vt:lpstr>
      <vt:lpstr>Calibri Light</vt:lpstr>
      <vt:lpstr>Verdana</vt:lpstr>
      <vt:lpstr>Wingdings</vt:lpstr>
      <vt:lpstr>DT Proposal Template_J_202007</vt:lpstr>
      <vt:lpstr>DT Proposal Template_J_202007_補足版</vt:lpstr>
      <vt:lpstr>DT Proposal Template_J_20171226</vt:lpstr>
      <vt:lpstr>1_DT Proposal Template_J_202007</vt:lpstr>
      <vt:lpstr>think-cell スライド</vt:lpstr>
      <vt:lpstr>PowerPoint プレゼンテーション</vt:lpstr>
      <vt:lpstr>目次</vt:lpstr>
      <vt:lpstr>PowerPoint プレゼンテーション</vt:lpstr>
      <vt:lpstr>PowerPoint プレゼンテーション</vt:lpstr>
      <vt:lpstr>他のシステム等で管理している河川、公園、行政財産の許可業務について、現在システム化されている道路占用許可と合わせた共通システムの構築検討を進めている。</vt:lpstr>
      <vt:lpstr>PowerPoint プレゼンテーション</vt:lpstr>
      <vt:lpstr>本RFIでは各業務を処理できるシステムの有無や、初期と中長期的な運用コストの比較、さらに市が所有する他のシステムとの連携機能の有無に関する製品情報を収集する。</vt:lpstr>
      <vt:lpstr>PowerPoint プレゼンテーション</vt:lpstr>
      <vt:lpstr>PowerPoint プレゼンテーション</vt:lpstr>
      <vt:lpstr>申請・許可業務のオンライン完結により利用者サービス向上と職員負荷の軽減を図り、デジタルを前提とした効率的な許可業務実現に向けて業務の標準化・共通化を進める。</vt:lpstr>
      <vt:lpstr>業務共通化対象は、一般道路占用許可と河川占用・水路使用許可、公園の占用・設置・管理許可、行為許可、行政財産使用許可（道路・河川・公園）とする。</vt:lpstr>
      <vt:lpstr>PowerPoint プレゼンテーション</vt:lpstr>
      <vt:lpstr>道路、河川、公園、行政財産の許可業務について共通の許可システムの導入による業務の標準化に加え、電子申請システムと連携することによる業務効率化を図る。</vt:lpstr>
      <vt:lpstr>本RFIでは各業務において共通利用可能な許可システムをご提案いただきたい。また可能であれば、以下の通り追加提案もいただきたい。</vt:lpstr>
      <vt:lpstr>許可システムの開発と運用・保守は現時点で別調定を想定しているが、本RFIでは今後の予算の参考とするため、開発工程と運用・保守工程の両工程の見積提出を求める。</vt:lpstr>
      <vt:lpstr>PowerPoint プレゼンテーション</vt:lpstr>
      <vt:lpstr>PowerPoint プレゼンテーション</vt:lpstr>
      <vt:lpstr>許可の分類は、「占用許可」「使用許可」「設置許可」「管理許可」「行為許可」がある。 道路占用許可には警察との協議が発生する。</vt:lpstr>
      <vt:lpstr>申請・認可・許可の業務プロセスは次のように分類する。また「事前相談～受付」「許可・決裁」「収納」「更新・管理」の各業務において課題がある。</vt:lpstr>
      <vt:lpstr>許可システムと電子申請システムのそれぞれのシステムにおける処理や収納のステータスについては相互連携を予定している。詳細については、要件定義・設計工程で決定する。</vt:lpstr>
      <vt:lpstr>申請・受付、許可書交付は電子申請システム、申請内容の確認や許可処理、使用料徴収、債権管理業務は、許可システムで行う。</vt:lpstr>
      <vt:lpstr>着手登録や完了検査、変更届による許可情報の変更も電子申請にて受付後、許可システムにて登録を行う。</vt:lpstr>
      <vt:lpstr>納入通知や未納者への督促、催告は紙だけでなく、電子申請システムによる通知も可能とする。未納者や債権の管理は、許可システムで行う。</vt:lpstr>
      <vt:lpstr>PowerPoint プレゼンテーション</vt:lpstr>
      <vt:lpstr>業務共通フロー（ToBe）については、別紙を参照していただきたい。大区分と中区分は以下の通り。</vt:lpstr>
      <vt:lpstr>PowerPoint プレゼンテーション</vt:lpstr>
      <vt:lpstr>PowerPoint プレゼンテーション</vt:lpstr>
      <vt:lpstr>前述の業務共通化対象については、共通の電子申請システムと許可システムを利用する方針としている。また電子申請、電子署名システムは別調達を想定している。</vt:lpstr>
      <vt:lpstr>電子申請システムと許可システムは相互連携を想定する。電子申請システムと許可システムはGISと直接連携し位置図作成を行い、ユニークキーを業務システム＊3へ返す。</vt:lpstr>
      <vt:lpstr>将来的にはCanBeでのシステム連携に加え、文書管理システムとのAPI連携を想定している。また事業者ポータルと職員ポータル等の運用も開始する想定としている。</vt:lpstr>
      <vt:lpstr>許可システムと電子署名システムは緑政土木局職員のみ、電子申請システムは市民や事業者が利用するシステムとして整理している。</vt:lpstr>
      <vt:lpstr>共通DBには、各システムで利活用するデータの格納を想定している。</vt:lpstr>
      <vt:lpstr>職員ポータルやFAQシステムには、許可に関するマニュアルや業務内容、過去事例の掲載を予定している。 （本ページのシステムについては、継続検討中）</vt:lpstr>
      <vt:lpstr>PowerPoint プレゼンテーション</vt:lpstr>
      <vt:lpstr>許可番号、文書番号とは、現行システムにて付番している番号。どちらの番号も市の規則により定義されているため、許可システムにおいても現行と同様の番号形態で付番する。</vt:lpstr>
      <vt:lpstr>基本番号とは、現行システムにて付番し、許可を管理している番号。新システムでは、公園や河川にも番号を付すため、現行の桁数等を追加して管理することを想定している。</vt:lpstr>
      <vt:lpstr>事前相談番号、申請番号、 eL番号、債務者番号は今回のシステム化に合わせ新たに定義する番号。詳細な桁数などの要件に関してはベンダーと協議のうえで決定する。</vt:lpstr>
      <vt:lpstr>PowerPoint プレゼンテーション</vt:lpstr>
      <vt:lpstr>共通DBは、各業務システムが生成したデータを他のシステムで利活用（再利用）することを目的としたDB・ストレージと位置付ける。データ利活用は統合型GIS、BIツールが担う。</vt:lpstr>
      <vt:lpstr>業務システムから共通DBにファイル連携で行い、共通DBにデータを蓄積する。なお、統合型GISにリアルタイムで連携が必要な場合は、API連携を通して直接行う。</vt:lpstr>
      <vt:lpstr>統合型GISを利用する場合は業務システムから呼び出し、直接統合型GISに書き込む。統合型GISからユニークIDを業務システムへ連携し、属性情報をユニークIDに紐づけて管理する。</vt:lpstr>
      <vt:lpstr>PowerPoint プレゼンテーション</vt:lpstr>
      <vt:lpstr>原則、全データを移行する方針。許可システムへの移行対象データのうちデータ量が多く難しい場合には、共通DBにデータを移行し、管理・利活用することとする。</vt:lpstr>
      <vt:lpstr>設置管理・占用許可については移行対象、行為許可と設置管理・占用許可の調定・収入情報は移行対象外とする。</vt:lpstr>
      <vt:lpstr>河川占使用許可システム内で管理している対象データは、調定履歴と内訳を除き原則新システムへ移行する。</vt:lpstr>
      <vt:lpstr>行政財産の対象データは、移行時点で許可が継続されているデータのみ移行とする。申請情報や申請書類等のシステム外で保管しているデータについては、移行対象外とする。</vt:lpstr>
      <vt:lpstr>移行対象期間は、現年度から過去5年分の移行対象とする。調定・収入情報や申請情報、申請書類等は、移行対象外とする。</vt:lpstr>
      <vt:lpstr>移行対象期間は、現年度から過去5年分の移行対象とする。ただし、調定・収入情報や申請情報、申請書類等は、移行対象外とする。</vt:lpstr>
      <vt:lpstr>PowerPoint プレゼンテーション</vt:lpstr>
      <vt:lpstr>R7年度中にRFIを完了する。R8年度1Q、2Qはじめにはシステム化方針を決定予定である。方針決定後は、 R11年度以降の本稼働を目標に向けたシステム要件の検討を進める。</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revision>1</cp:revision>
  <dcterms:created xsi:type="dcterms:W3CDTF">2025-09-26T04:03:19Z</dcterms:created>
  <dcterms:modified xsi:type="dcterms:W3CDTF">2026-01-23T10:52:13Z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0x01010009033FF0DB413546B36FD4C878EB79BE</vt:lpwstr>
  </property>
  <property fmtid="{D5CDD505-2E9C-101B-9397-08002B2CF9AE}" pid="3" name="MediaServiceImageTags">
    <vt:lpwstr/>
  </property>
</Properties>
</file>