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EAEAEA"/>
    <a:srgbClr val="FFCCCC"/>
    <a:srgbClr val="FFCCFF"/>
    <a:srgbClr val="0000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104" d="100"/>
          <a:sy n="104" d="100"/>
        </p:scale>
        <p:origin x="8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7046" cy="341542"/>
          </a:xfrm>
          <a:prstGeom prst="rect">
            <a:avLst/>
          </a:prstGeom>
        </p:spPr>
        <p:txBody>
          <a:bodyPr vert="horz" lIns="95687" tIns="47844" rIns="95687" bIns="4784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4" y="2"/>
            <a:ext cx="4307046" cy="341542"/>
          </a:xfrm>
          <a:prstGeom prst="rect">
            <a:avLst/>
          </a:prstGeom>
        </p:spPr>
        <p:txBody>
          <a:bodyPr vert="horz" lIns="95687" tIns="47844" rIns="95687" bIns="47844" rtlCol="0"/>
          <a:lstStyle>
            <a:lvl1pPr algn="r">
              <a:defRPr sz="1300"/>
            </a:lvl1pPr>
          </a:lstStyle>
          <a:p>
            <a:fld id="{87A9405E-BA0B-4AF3-BC80-F0FEBEAF4B7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11525" y="850900"/>
            <a:ext cx="3317875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7" tIns="47844" rIns="95687" bIns="478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5687" tIns="47844" rIns="95687" bIns="4784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465661"/>
            <a:ext cx="4307046" cy="341541"/>
          </a:xfrm>
          <a:prstGeom prst="rect">
            <a:avLst/>
          </a:prstGeom>
        </p:spPr>
        <p:txBody>
          <a:bodyPr vert="horz" lIns="95687" tIns="47844" rIns="95687" bIns="4784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4" y="6465661"/>
            <a:ext cx="4307046" cy="341541"/>
          </a:xfrm>
          <a:prstGeom prst="rect">
            <a:avLst/>
          </a:prstGeom>
        </p:spPr>
        <p:txBody>
          <a:bodyPr vert="horz" lIns="95687" tIns="47844" rIns="95687" bIns="47844" rtlCol="0" anchor="b"/>
          <a:lstStyle>
            <a:lvl1pPr algn="r">
              <a:defRPr sz="1300"/>
            </a:lvl1pPr>
          </a:lstStyle>
          <a:p>
            <a:fld id="{85E8EB7A-4713-4B69-B355-4ED9E6F723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896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11525" y="850900"/>
            <a:ext cx="3317875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8EB7A-4713-4B69-B355-4ED9E6F723E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54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69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76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08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76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0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42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04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06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05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10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58B0-2C52-47CB-94AD-E081D60468D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21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6"/>
          <p:cNvSpPr>
            <a:spLocks noChangeArrowheads="1" noTextEdit="1"/>
          </p:cNvSpPr>
          <p:nvPr/>
        </p:nvSpPr>
        <p:spPr bwMode="auto">
          <a:xfrm>
            <a:off x="1293879" y="2036332"/>
            <a:ext cx="7200901" cy="2592389"/>
          </a:xfrm>
          <a:prstGeom prst="rect">
            <a:avLst/>
          </a:prstGeom>
          <a:solidFill>
            <a:srgbClr val="F8F8F8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A20F668-F241-5950-8CFD-2502D3915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090" y="2366652"/>
            <a:ext cx="1883914" cy="199782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205355" y="2339545"/>
            <a:ext cx="150106" cy="295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74295" tIns="8890" rIns="74295" bIns="8890" numCol="1" anchor="t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801"/>
          </a:p>
        </p:txBody>
      </p:sp>
      <p:sp>
        <p:nvSpPr>
          <p:cNvPr id="15" name="Freeform 10"/>
          <p:cNvSpPr>
            <a:spLocks/>
          </p:cNvSpPr>
          <p:nvPr/>
        </p:nvSpPr>
        <p:spPr bwMode="auto">
          <a:xfrm>
            <a:off x="2171984" y="3365565"/>
            <a:ext cx="648000" cy="1044001"/>
          </a:xfrm>
          <a:custGeom>
            <a:avLst/>
            <a:gdLst>
              <a:gd name="T0" fmla="*/ 0 w 1050"/>
              <a:gd name="T1" fmla="*/ 0 h 1935"/>
              <a:gd name="T2" fmla="*/ 510 w 1050"/>
              <a:gd name="T3" fmla="*/ 1545 h 1935"/>
              <a:gd name="T4" fmla="*/ 1050 w 1050"/>
              <a:gd name="T5" fmla="*/ 1935 h 1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026031" y="3392126"/>
            <a:ext cx="756000" cy="1008001"/>
          </a:xfrm>
          <a:custGeom>
            <a:avLst/>
            <a:gdLst>
              <a:gd name="T0" fmla="*/ 0 w 1050"/>
              <a:gd name="T1" fmla="*/ 0 h 1935"/>
              <a:gd name="T2" fmla="*/ 510 w 1050"/>
              <a:gd name="T3" fmla="*/ 1545 h 1935"/>
              <a:gd name="T4" fmla="*/ 1050 w 1050"/>
              <a:gd name="T5" fmla="*/ 1935 h 1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203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2757281" y="4402436"/>
            <a:ext cx="5220001" cy="1587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 flipV="1">
            <a:off x="8242367" y="2640532"/>
            <a:ext cx="0" cy="1547814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20" name="Freeform 5"/>
          <p:cNvSpPr>
            <a:spLocks/>
          </p:cNvSpPr>
          <p:nvPr/>
        </p:nvSpPr>
        <p:spPr bwMode="auto">
          <a:xfrm>
            <a:off x="7955030" y="2339544"/>
            <a:ext cx="288925" cy="312363"/>
          </a:xfrm>
          <a:custGeom>
            <a:avLst/>
            <a:gdLst>
              <a:gd name="T0" fmla="*/ 0 w 420"/>
              <a:gd name="T1" fmla="*/ 0 h 435"/>
              <a:gd name="T2" fmla="*/ 150 w 420"/>
              <a:gd name="T3" fmla="*/ 30 h 435"/>
              <a:gd name="T4" fmla="*/ 300 w 420"/>
              <a:gd name="T5" fmla="*/ 150 h 435"/>
              <a:gd name="T6" fmla="*/ 390 w 420"/>
              <a:gd name="T7" fmla="*/ 300 h 435"/>
              <a:gd name="T8" fmla="*/ 420 w 420"/>
              <a:gd name="T9" fmla="*/ 43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21" name="Freeform 4"/>
          <p:cNvSpPr>
            <a:spLocks/>
          </p:cNvSpPr>
          <p:nvPr/>
        </p:nvSpPr>
        <p:spPr bwMode="auto">
          <a:xfrm rot="5400000">
            <a:off x="7976139" y="4143336"/>
            <a:ext cx="243531" cy="288925"/>
          </a:xfrm>
          <a:custGeom>
            <a:avLst/>
            <a:gdLst>
              <a:gd name="T0" fmla="*/ 0 w 420"/>
              <a:gd name="T1" fmla="*/ 0 h 435"/>
              <a:gd name="T2" fmla="*/ 150 w 420"/>
              <a:gd name="T3" fmla="*/ 30 h 435"/>
              <a:gd name="T4" fmla="*/ 300 w 420"/>
              <a:gd name="T5" fmla="*/ 150 h 435"/>
              <a:gd name="T6" fmla="*/ 390 w 420"/>
              <a:gd name="T7" fmla="*/ 300 h 435"/>
              <a:gd name="T8" fmla="*/ 420 w 420"/>
              <a:gd name="T9" fmla="*/ 43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293879" y="1722323"/>
            <a:ext cx="1555954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3001" b="1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P</a:t>
            </a:r>
            <a:endParaRPr kumimoji="0" lang="en-US" altLang="ja-JP" sz="23001" b="1" dirty="0"/>
          </a:p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801" dirty="0">
              <a:latin typeface="Arial" panose="020B0604020202020204" pitchFamily="34" charset="0"/>
            </a:endParaRPr>
          </a:p>
        </p:txBody>
      </p:sp>
      <p:sp>
        <p:nvSpPr>
          <p:cNvPr id="24" name="Text Box 1"/>
          <p:cNvSpPr txBox="1">
            <a:spLocks noChangeArrowheads="1"/>
          </p:cNvSpPr>
          <p:nvPr/>
        </p:nvSpPr>
        <p:spPr bwMode="auto">
          <a:xfrm>
            <a:off x="7558949" y="2058556"/>
            <a:ext cx="11049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（様式第</a:t>
            </a:r>
            <a:r>
              <a:rPr lang="ja-JP" altLang="en-US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６</a:t>
            </a:r>
            <a:r>
              <a:rPr kumimoji="0" lang="ja-JP" altLang="ja-JP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号）</a:t>
            </a:r>
            <a:endParaRPr kumimoji="0" lang="ja-JP" altLang="ja-JP" sz="1801" dirty="0">
              <a:latin typeface="Arial" panose="020B060402020202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874779" y="1528332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660787" y="2474789"/>
            <a:ext cx="5244009" cy="655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  <a:noAutofit/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4200" b="1" u="heavy" spc="-500" dirty="0">
                <a:solidFill>
                  <a:srgbClr val="008000"/>
                </a:solidFill>
                <a:latin typeface="Century" panose="02040604050505020304" pitchFamily="18" charset="0"/>
                <a:ea typeface="ＤＦ特太ゴシック体" charset="-128"/>
                <a:cs typeface="Times New Roman" panose="02020603050405020304" pitchFamily="18" charset="0"/>
              </a:rPr>
              <a:t>建設リサイクル法</a:t>
            </a:r>
            <a:r>
              <a:rPr kumimoji="0" lang="ja-JP" altLang="en-US" sz="4200" b="1" u="heavy" spc="-500" dirty="0">
                <a:solidFill>
                  <a:srgbClr val="008000"/>
                </a:solidFill>
                <a:latin typeface="Century" panose="02040604050505020304" pitchFamily="18" charset="0"/>
                <a:ea typeface="ＤＦ特太ゴシック体" charset="-128"/>
                <a:cs typeface="Times New Roman" panose="02020603050405020304" pitchFamily="18" charset="0"/>
              </a:rPr>
              <a:t>通知</a:t>
            </a:r>
            <a:endParaRPr kumimoji="0" lang="ja-JP" altLang="en-US" sz="4200" dirty="0"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571366" y="3648258"/>
            <a:ext cx="3725419" cy="315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106" tIns="3817" rIns="6106" bIns="3817" numCol="1" anchor="ctr" anchorCtr="0" compatLnSpc="1">
            <a:prstTxWarp prst="textNoShape">
              <a:avLst/>
            </a:prstTxWarp>
          </a:bodyPr>
          <a:lstStyle/>
          <a:p>
            <a:pPr algn="dist"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通 知</a:t>
            </a:r>
            <a:r>
              <a:rPr kumimoji="0" lang="en-US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kumimoji="0" lang="ja-JP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日：令和　　年　　月　　日</a:t>
            </a:r>
            <a:endParaRPr kumimoji="0" lang="ja-JP" altLang="ja-JP" sz="2000" u="heavy" dirty="0">
              <a:latin typeface="Arial" panose="020B0604020202020204" pitchFamily="34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6297821" y="3459683"/>
            <a:ext cx="184408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名古屋市</a:t>
            </a:r>
            <a:endParaRPr kumimoji="0" lang="ja-JP" altLang="ja-JP" sz="1100" dirty="0"/>
          </a:p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801" dirty="0">
              <a:latin typeface="Arial" panose="020B0604020202020204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79855" y="4095039"/>
            <a:ext cx="5291139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8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※　このシールは、標識（建設業の許可票又は解体工事業者登録票）などの見やすいところに貼ってください。</a:t>
            </a:r>
            <a:endParaRPr kumimoji="0" lang="ja-JP" altLang="ja-JP" sz="1100" dirty="0"/>
          </a:p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801" dirty="0">
              <a:latin typeface="Arial" panose="020B0604020202020204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2726985" y="2339545"/>
            <a:ext cx="5244009" cy="0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 type="triangl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grpSp>
        <p:nvGrpSpPr>
          <p:cNvPr id="2064" name="グループ化 2063"/>
          <p:cNvGrpSpPr/>
          <p:nvPr/>
        </p:nvGrpSpPr>
        <p:grpSpPr>
          <a:xfrm>
            <a:off x="7444274" y="2411177"/>
            <a:ext cx="697626" cy="719610"/>
            <a:chOff x="8502663" y="3196967"/>
            <a:chExt cx="697626" cy="719610"/>
          </a:xfrm>
        </p:grpSpPr>
        <p:sp>
          <p:nvSpPr>
            <p:cNvPr id="28" name="楕円 27"/>
            <p:cNvSpPr/>
            <p:nvPr/>
          </p:nvSpPr>
          <p:spPr>
            <a:xfrm>
              <a:off x="8528361" y="3275150"/>
              <a:ext cx="641427" cy="641427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801"/>
            </a:p>
          </p:txBody>
        </p:sp>
        <p:sp>
          <p:nvSpPr>
            <p:cNvPr id="2061" name="正方形/長方形 2060"/>
            <p:cNvSpPr/>
            <p:nvPr/>
          </p:nvSpPr>
          <p:spPr>
            <a:xfrm>
              <a:off x="8502663" y="3196967"/>
              <a:ext cx="69762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4000" dirty="0">
                  <a:solidFill>
                    <a:srgbClr val="0000FF"/>
                  </a:solidFill>
                  <a:latin typeface="HGS明朝B" panose="02020800000000000000" pitchFamily="18" charset="-128"/>
                  <a:ea typeface="HGS明朝B" panose="02020800000000000000" pitchFamily="18" charset="-128"/>
                  <a:cs typeface="Times New Roman" panose="02020603050405020304" pitchFamily="18" charset="0"/>
                </a:rPr>
                <a:t>済</a:t>
              </a:r>
              <a:endParaRPr kumimoji="0" lang="ja-JP" altLang="en-US" sz="2000" dirty="0">
                <a:latin typeface="HGS明朝B" panose="02020800000000000000" pitchFamily="18" charset="-128"/>
                <a:ea typeface="HGS明朝B" panose="02020800000000000000" pitchFamily="18" charset="-128"/>
              </a:endParaRPr>
            </a:p>
          </p:txBody>
        </p:sp>
      </p:grpSp>
      <p:sp>
        <p:nvSpPr>
          <p:cNvPr id="3" name="Text Box 12">
            <a:extLst>
              <a:ext uri="{FF2B5EF4-FFF2-40B4-BE49-F238E27FC236}">
                <a16:creationId xmlns:a16="http://schemas.microsoft.com/office/drawing/2014/main" id="{B995BAB0-E39A-1D36-0D69-9F22932C3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2662" y="3232915"/>
            <a:ext cx="5370919" cy="20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106" tIns="3817" rIns="6106" bIns="3817" numCol="1" anchor="t" anchorCtr="0" compatLnSpc="1">
            <a:prstTxWarp prst="textPlain">
              <a:avLst/>
            </a:prstTxWarp>
            <a:noAutofit/>
          </a:bodyPr>
          <a:lstStyle/>
          <a:p>
            <a:pPr algn="ctr"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900" spc="-9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この建設工事現場では、建設リサイクル法で義務付けられている建設廃棄物の分別・リサイクルを実施しています。</a:t>
            </a:r>
            <a:endParaRPr kumimoji="0" lang="ja-JP" altLang="ja-JP" sz="900" spc="-9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4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197</TotalTime>
  <Words>67</Words>
  <PresentationFormat>A4 210 x 297 mm</PresentationFormat>
  <Paragraphs>9</Paragraphs>
  <Slides>1</Slides>
  <Notes>1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1">
      <vt:lpstr>HGP創英角ｺﾞｼｯｸUB</vt:lpstr>
      <vt:lpstr>HGS明朝B</vt:lpstr>
      <vt:lpstr>ＭＳ ゴシック</vt:lpstr>
      <vt:lpstr>ＭＳ 明朝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2025-11-18T00:59:33Z</cp:lastPrinted>
  <dcterms:created xsi:type="dcterms:W3CDTF">2024-11-07T04:59:10Z</dcterms:created>
  <dcterms:modified xsi:type="dcterms:W3CDTF">2025-12-18T07:37:51Z</dcterms:modified>
</cp:coreProperties>
</file>