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10234613" cy="71040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104" d="100"/>
          <a:sy n="104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 /><Relationship Id="rId7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heme" Target="theme/theme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434999" cy="356437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797248" y="1"/>
            <a:ext cx="4434999" cy="356437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87A9405E-BA0B-4AF3-BC80-F0FEBEAF4B71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386138" y="887413"/>
            <a:ext cx="3463925" cy="2398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023462" y="3418831"/>
            <a:ext cx="8187690" cy="2797225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6747629"/>
            <a:ext cx="4434999" cy="356436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797248" y="6747629"/>
            <a:ext cx="4434999" cy="356436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85E8EB7A-4713-4B69-B355-4ED9E6F723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9896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386138" y="887413"/>
            <a:ext cx="3463925" cy="2398712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E8EB7A-4713-4B69-B355-4ED9E6F723E5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2545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58B0-2C52-47CB-94AD-E081D60468DB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9695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58B0-2C52-47CB-94AD-E081D60468DB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0769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58B0-2C52-47CB-94AD-E081D60468DB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2083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58B0-2C52-47CB-94AD-E081D60468DB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1765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58B0-2C52-47CB-94AD-E081D60468DB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700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58B0-2C52-47CB-94AD-E081D60468DB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0426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58B0-2C52-47CB-94AD-E081D60468DB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260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58B0-2C52-47CB-94AD-E081D60468DB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5040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58B0-2C52-47CB-94AD-E081D60468DB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4060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58B0-2C52-47CB-94AD-E081D60468DB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10516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CD58B0-2C52-47CB-94AD-E081D60468DB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10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D58B0-2C52-47CB-94AD-E081D60468DB}" type="datetimeFigureOut">
              <a:rPr kumimoji="1" lang="ja-JP" altLang="en-US" smtClean="0"/>
              <a:t>2026/1/8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88544C-9638-4793-BD85-BAD6FA7951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218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6"/>
          <p:cNvSpPr>
            <a:spLocks noChangeArrowheads="1" noTextEdit="1"/>
          </p:cNvSpPr>
          <p:nvPr/>
        </p:nvSpPr>
        <p:spPr bwMode="auto">
          <a:xfrm>
            <a:off x="1293879" y="2036332"/>
            <a:ext cx="7200901" cy="2592389"/>
          </a:xfrm>
          <a:prstGeom prst="rect">
            <a:avLst/>
          </a:prstGeom>
          <a:solidFill>
            <a:srgbClr val="66CCFF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ja-JP" altLang="en-US" sz="1801"/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4205355" y="2339545"/>
            <a:ext cx="150106" cy="295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74295" tIns="8890" rIns="74295" bIns="8890" numCol="1" anchor="t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1801"/>
          </a:p>
        </p:txBody>
      </p:sp>
      <p:sp>
        <p:nvSpPr>
          <p:cNvPr id="15" name="Freeform 10"/>
          <p:cNvSpPr>
            <a:spLocks/>
          </p:cNvSpPr>
          <p:nvPr/>
        </p:nvSpPr>
        <p:spPr bwMode="auto">
          <a:xfrm>
            <a:off x="2171984" y="3365565"/>
            <a:ext cx="648000" cy="1044001"/>
          </a:xfrm>
          <a:custGeom>
            <a:avLst/>
            <a:gdLst>
              <a:gd name="T0" fmla="*/ 0 w 1050"/>
              <a:gd name="T1" fmla="*/ 0 h 1935"/>
              <a:gd name="T2" fmla="*/ 510 w 1050"/>
              <a:gd name="T3" fmla="*/ 1545 h 1935"/>
              <a:gd name="T4" fmla="*/ 1050 w 1050"/>
              <a:gd name="T5" fmla="*/ 1935 h 1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50" h="1935">
                <a:moveTo>
                  <a:pt x="0" y="0"/>
                </a:moveTo>
                <a:cubicBezTo>
                  <a:pt x="167" y="611"/>
                  <a:pt x="335" y="1223"/>
                  <a:pt x="510" y="1545"/>
                </a:cubicBezTo>
                <a:cubicBezTo>
                  <a:pt x="685" y="1867"/>
                  <a:pt x="867" y="1901"/>
                  <a:pt x="1050" y="1935"/>
                </a:cubicBezTo>
              </a:path>
            </a:pathLst>
          </a:custGeom>
          <a:noFill/>
          <a:ln w="1905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ja-JP" altLang="en-US" sz="1801"/>
          </a:p>
        </p:txBody>
      </p:sp>
      <p:sp>
        <p:nvSpPr>
          <p:cNvPr id="16" name="Freeform 9"/>
          <p:cNvSpPr>
            <a:spLocks/>
          </p:cNvSpPr>
          <p:nvPr/>
        </p:nvSpPr>
        <p:spPr bwMode="auto">
          <a:xfrm>
            <a:off x="2026031" y="3392126"/>
            <a:ext cx="756000" cy="1008001"/>
          </a:xfrm>
          <a:custGeom>
            <a:avLst/>
            <a:gdLst>
              <a:gd name="T0" fmla="*/ 0 w 1050"/>
              <a:gd name="T1" fmla="*/ 0 h 1935"/>
              <a:gd name="T2" fmla="*/ 510 w 1050"/>
              <a:gd name="T3" fmla="*/ 1545 h 1935"/>
              <a:gd name="T4" fmla="*/ 1050 w 1050"/>
              <a:gd name="T5" fmla="*/ 1935 h 19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50" h="1935">
                <a:moveTo>
                  <a:pt x="0" y="0"/>
                </a:moveTo>
                <a:cubicBezTo>
                  <a:pt x="167" y="611"/>
                  <a:pt x="335" y="1223"/>
                  <a:pt x="510" y="1545"/>
                </a:cubicBezTo>
                <a:cubicBezTo>
                  <a:pt x="685" y="1867"/>
                  <a:pt x="867" y="1901"/>
                  <a:pt x="1050" y="1935"/>
                </a:cubicBezTo>
              </a:path>
            </a:pathLst>
          </a:custGeom>
          <a:noFill/>
          <a:ln w="2032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ja-JP" altLang="en-US" sz="1801"/>
          </a:p>
        </p:txBody>
      </p:sp>
      <p:sp>
        <p:nvSpPr>
          <p:cNvPr id="17" name="Line 8"/>
          <p:cNvSpPr>
            <a:spLocks noChangeShapeType="1"/>
          </p:cNvSpPr>
          <p:nvPr/>
        </p:nvSpPr>
        <p:spPr bwMode="auto">
          <a:xfrm>
            <a:off x="2757281" y="4411673"/>
            <a:ext cx="5220001" cy="1587"/>
          </a:xfrm>
          <a:prstGeom prst="line">
            <a:avLst/>
          </a:prstGeom>
          <a:noFill/>
          <a:ln w="190500">
            <a:solidFill>
              <a:srgbClr val="0000FF"/>
            </a:solidFill>
            <a:round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ja-JP" altLang="en-US" sz="1801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 flipV="1">
            <a:off x="8242367" y="2640532"/>
            <a:ext cx="0" cy="1547814"/>
          </a:xfrm>
          <a:prstGeom prst="line">
            <a:avLst/>
          </a:prstGeom>
          <a:noFill/>
          <a:ln w="190500">
            <a:solidFill>
              <a:srgbClr val="0000FF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ja-JP" altLang="en-US" sz="1801"/>
          </a:p>
        </p:txBody>
      </p:sp>
      <p:sp>
        <p:nvSpPr>
          <p:cNvPr id="20" name="Freeform 5"/>
          <p:cNvSpPr>
            <a:spLocks/>
          </p:cNvSpPr>
          <p:nvPr/>
        </p:nvSpPr>
        <p:spPr bwMode="auto">
          <a:xfrm>
            <a:off x="7955030" y="2339544"/>
            <a:ext cx="288925" cy="312363"/>
          </a:xfrm>
          <a:custGeom>
            <a:avLst/>
            <a:gdLst>
              <a:gd name="T0" fmla="*/ 0 w 420"/>
              <a:gd name="T1" fmla="*/ 0 h 435"/>
              <a:gd name="T2" fmla="*/ 150 w 420"/>
              <a:gd name="T3" fmla="*/ 30 h 435"/>
              <a:gd name="T4" fmla="*/ 300 w 420"/>
              <a:gd name="T5" fmla="*/ 150 h 435"/>
              <a:gd name="T6" fmla="*/ 390 w 420"/>
              <a:gd name="T7" fmla="*/ 300 h 435"/>
              <a:gd name="T8" fmla="*/ 420 w 420"/>
              <a:gd name="T9" fmla="*/ 435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" h="435">
                <a:moveTo>
                  <a:pt x="0" y="0"/>
                </a:moveTo>
                <a:cubicBezTo>
                  <a:pt x="50" y="2"/>
                  <a:pt x="100" y="5"/>
                  <a:pt x="150" y="30"/>
                </a:cubicBezTo>
                <a:cubicBezTo>
                  <a:pt x="200" y="55"/>
                  <a:pt x="260" y="105"/>
                  <a:pt x="300" y="150"/>
                </a:cubicBezTo>
                <a:cubicBezTo>
                  <a:pt x="340" y="195"/>
                  <a:pt x="370" y="253"/>
                  <a:pt x="390" y="300"/>
                </a:cubicBezTo>
                <a:cubicBezTo>
                  <a:pt x="410" y="347"/>
                  <a:pt x="415" y="391"/>
                  <a:pt x="420" y="435"/>
                </a:cubicBezTo>
              </a:path>
            </a:pathLst>
          </a:custGeom>
          <a:noFill/>
          <a:ln w="1905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ja-JP" altLang="en-US" sz="1801"/>
          </a:p>
        </p:txBody>
      </p:sp>
      <p:sp>
        <p:nvSpPr>
          <p:cNvPr id="21" name="Freeform 4"/>
          <p:cNvSpPr>
            <a:spLocks/>
          </p:cNvSpPr>
          <p:nvPr/>
        </p:nvSpPr>
        <p:spPr bwMode="auto">
          <a:xfrm rot="5400000">
            <a:off x="7976139" y="4143336"/>
            <a:ext cx="243531" cy="288925"/>
          </a:xfrm>
          <a:custGeom>
            <a:avLst/>
            <a:gdLst>
              <a:gd name="T0" fmla="*/ 0 w 420"/>
              <a:gd name="T1" fmla="*/ 0 h 435"/>
              <a:gd name="T2" fmla="*/ 150 w 420"/>
              <a:gd name="T3" fmla="*/ 30 h 435"/>
              <a:gd name="T4" fmla="*/ 300 w 420"/>
              <a:gd name="T5" fmla="*/ 150 h 435"/>
              <a:gd name="T6" fmla="*/ 390 w 420"/>
              <a:gd name="T7" fmla="*/ 300 h 435"/>
              <a:gd name="T8" fmla="*/ 420 w 420"/>
              <a:gd name="T9" fmla="*/ 435 h 4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20" h="435">
                <a:moveTo>
                  <a:pt x="0" y="0"/>
                </a:moveTo>
                <a:cubicBezTo>
                  <a:pt x="50" y="2"/>
                  <a:pt x="100" y="5"/>
                  <a:pt x="150" y="30"/>
                </a:cubicBezTo>
                <a:cubicBezTo>
                  <a:pt x="200" y="55"/>
                  <a:pt x="260" y="105"/>
                  <a:pt x="300" y="150"/>
                </a:cubicBezTo>
                <a:cubicBezTo>
                  <a:pt x="340" y="195"/>
                  <a:pt x="370" y="253"/>
                  <a:pt x="390" y="300"/>
                </a:cubicBezTo>
                <a:cubicBezTo>
                  <a:pt x="410" y="347"/>
                  <a:pt x="415" y="391"/>
                  <a:pt x="420" y="435"/>
                </a:cubicBezTo>
              </a:path>
            </a:pathLst>
          </a:custGeom>
          <a:noFill/>
          <a:ln w="1905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ja-JP" altLang="en-US" sz="1801"/>
          </a:p>
        </p:txBody>
      </p:sp>
      <p:sp>
        <p:nvSpPr>
          <p:cNvPr id="22" name="Text Box 3"/>
          <p:cNvSpPr txBox="1">
            <a:spLocks noChangeArrowheads="1"/>
          </p:cNvSpPr>
          <p:nvPr/>
        </p:nvSpPr>
        <p:spPr bwMode="auto">
          <a:xfrm>
            <a:off x="1293879" y="1722323"/>
            <a:ext cx="1555954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9144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23001" b="1" dirty="0">
                <a:solidFill>
                  <a:srgbClr val="0000FF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P</a:t>
            </a:r>
            <a:endParaRPr kumimoji="0" lang="en-US" altLang="ja-JP" sz="23001" b="1" dirty="0"/>
          </a:p>
          <a:p>
            <a:pPr defTabSz="914423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altLang="ja-JP" sz="1801" dirty="0">
              <a:latin typeface="Arial" panose="020B0604020202020204" pitchFamily="34" charset="0"/>
            </a:endParaRPr>
          </a:p>
        </p:txBody>
      </p:sp>
      <p:sp>
        <p:nvSpPr>
          <p:cNvPr id="24" name="Text Box 1"/>
          <p:cNvSpPr txBox="1">
            <a:spLocks noChangeArrowheads="1"/>
          </p:cNvSpPr>
          <p:nvPr/>
        </p:nvSpPr>
        <p:spPr bwMode="auto">
          <a:xfrm>
            <a:off x="7558949" y="2058556"/>
            <a:ext cx="11049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defTabSz="9144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9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（様式第</a:t>
            </a:r>
            <a:r>
              <a:rPr kumimoji="0" lang="ja-JP" altLang="en-US" sz="9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４</a:t>
            </a:r>
            <a:r>
              <a:rPr kumimoji="0" lang="ja-JP" altLang="ja-JP" sz="9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号）</a:t>
            </a:r>
            <a:endParaRPr kumimoji="0" lang="ja-JP" altLang="ja-JP" sz="1801" dirty="0">
              <a:latin typeface="Arial" panose="020B0604020202020204" pitchFamily="34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874779" y="1528332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ja-JP" altLang="en-US" sz="1801"/>
          </a:p>
        </p:txBody>
      </p:sp>
      <p:pic>
        <p:nvPicPr>
          <p:cNvPr id="2063" name="Picture 15" descr="市き章6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8986" y="2342566"/>
            <a:ext cx="1840894" cy="1917599"/>
          </a:xfrm>
          <a:prstGeom prst="rect">
            <a:avLst/>
          </a:prstGeom>
          <a:solidFill>
            <a:srgbClr val="66CCFF">
              <a:alpha val="30000"/>
            </a:srgbClr>
          </a:solidFill>
        </p:spPr>
      </p:pic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2660787" y="2645765"/>
            <a:ext cx="5244009" cy="655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  <a:noAutofit/>
          </a:bodyPr>
          <a:lstStyle/>
          <a:p>
            <a:pPr defTabSz="9144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4200" b="1" u="heavy" spc="-500" dirty="0">
                <a:solidFill>
                  <a:srgbClr val="008000"/>
                </a:solidFill>
                <a:latin typeface="Century" panose="02040604050505020304" pitchFamily="18" charset="0"/>
                <a:ea typeface="ＤＦ特太ゴシック体" charset="-128"/>
                <a:cs typeface="Times New Roman" panose="02020603050405020304" pitchFamily="18" charset="0"/>
              </a:rPr>
              <a:t>建設リサイクル法届出</a:t>
            </a:r>
            <a:endParaRPr kumimoji="0" lang="ja-JP" altLang="en-US" sz="4200" dirty="0">
              <a:latin typeface="HGS明朝B" panose="02020800000000000000" pitchFamily="18" charset="-128"/>
              <a:ea typeface="HGS明朝B" panose="02020800000000000000" pitchFamily="18" charset="-128"/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2571366" y="3395085"/>
            <a:ext cx="3725419" cy="80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106" tIns="3817" rIns="6106" bIns="3817" numCol="1" anchor="t" anchorCtr="0" compatLnSpc="1">
            <a:prstTxWarp prst="textNoShape">
              <a:avLst/>
            </a:prstTxWarp>
          </a:bodyPr>
          <a:lstStyle/>
          <a:p>
            <a:pPr algn="dist" defTabSz="9144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801" b="1" u="heavy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受付番号：　　年度第　　　　　号</a:t>
            </a:r>
            <a:endParaRPr kumimoji="0" lang="ja-JP" altLang="ja-JP" sz="1200" u="heavy" dirty="0"/>
          </a:p>
          <a:p>
            <a:pPr algn="dist" defTabSz="9144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1801" b="1" u="heavy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受</a:t>
            </a:r>
            <a:r>
              <a:rPr kumimoji="0" lang="en-US" altLang="ja-JP" sz="1801" b="1" u="heavy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</a:t>
            </a:r>
            <a:r>
              <a:rPr kumimoji="0" lang="ja-JP" altLang="ja-JP" sz="1801" b="1" u="heavy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付</a:t>
            </a:r>
            <a:r>
              <a:rPr kumimoji="0" lang="en-US" altLang="ja-JP" sz="1801" b="1" u="heavy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 </a:t>
            </a:r>
            <a:r>
              <a:rPr kumimoji="0" lang="ja-JP" altLang="ja-JP" sz="1801" b="1" u="heavy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日：令和　　年　　月　　日</a:t>
            </a:r>
            <a:endParaRPr kumimoji="0" lang="ja-JP" altLang="ja-JP" sz="2000" u="heavy" dirty="0">
              <a:latin typeface="Arial" panose="020B0604020202020204" pitchFamily="34" charset="0"/>
            </a:endParaRP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6297821" y="3459683"/>
            <a:ext cx="1844080" cy="728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9144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3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名古屋市</a:t>
            </a:r>
            <a:endParaRPr kumimoji="0" lang="ja-JP" altLang="ja-JP" sz="1100" dirty="0"/>
          </a:p>
          <a:p>
            <a:pPr defTabSz="914423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ja-JP" altLang="ja-JP" sz="1801" dirty="0">
              <a:latin typeface="Arial" panose="020B0604020202020204" pitchFamily="34" charset="0"/>
            </a:endParaRPr>
          </a:p>
        </p:txBody>
      </p:sp>
      <p:sp>
        <p:nvSpPr>
          <p:cNvPr id="23" name="Text Box 2"/>
          <p:cNvSpPr txBox="1">
            <a:spLocks noChangeArrowheads="1"/>
          </p:cNvSpPr>
          <p:nvPr/>
        </p:nvSpPr>
        <p:spPr bwMode="auto">
          <a:xfrm>
            <a:off x="2679855" y="4095039"/>
            <a:ext cx="5291139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pPr defTabSz="91442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ja-JP" altLang="ja-JP" sz="800" b="1" dirty="0">
                <a:latin typeface="ＭＳ 明朝" panose="02020609040205080304" pitchFamily="17" charset="-128"/>
                <a:ea typeface="ＭＳ 明朝" panose="02020609040205080304" pitchFamily="17" charset="-128"/>
                <a:cs typeface="Times New Roman" panose="02020603050405020304" pitchFamily="18" charset="0"/>
              </a:rPr>
              <a:t>※　このシールは、標識（建設業の許可票又は解体工事業者登録票）などの見やすいところに貼ってください。</a:t>
            </a:r>
            <a:endParaRPr kumimoji="0" lang="ja-JP" altLang="ja-JP" sz="1100" dirty="0"/>
          </a:p>
          <a:p>
            <a:pPr defTabSz="914423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ja-JP" altLang="ja-JP" sz="1801" dirty="0">
              <a:latin typeface="Arial" panose="020B0604020202020204" pitchFamily="34" charset="0"/>
            </a:endParaRPr>
          </a:p>
        </p:txBody>
      </p:sp>
      <p:sp>
        <p:nvSpPr>
          <p:cNvPr id="19" name="Line 6"/>
          <p:cNvSpPr>
            <a:spLocks noChangeShapeType="1"/>
          </p:cNvSpPr>
          <p:nvPr/>
        </p:nvSpPr>
        <p:spPr bwMode="auto">
          <a:xfrm>
            <a:off x="2726985" y="2339545"/>
            <a:ext cx="5244009" cy="0"/>
          </a:xfrm>
          <a:prstGeom prst="line">
            <a:avLst/>
          </a:prstGeom>
          <a:noFill/>
          <a:ln w="190500">
            <a:solidFill>
              <a:srgbClr val="0000FF"/>
            </a:solidFill>
            <a:round/>
            <a:headEnd type="triangl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1" rIns="91440" bIns="45721" numCol="1" anchor="t" anchorCtr="0" compatLnSpc="1">
            <a:prstTxWarp prst="textNoShape">
              <a:avLst/>
            </a:prstTxWarp>
          </a:bodyPr>
          <a:lstStyle/>
          <a:p>
            <a:endParaRPr lang="ja-JP" altLang="en-US" sz="1801" dirty="0"/>
          </a:p>
        </p:txBody>
      </p:sp>
      <p:grpSp>
        <p:nvGrpSpPr>
          <p:cNvPr id="2064" name="グループ化 2063"/>
          <p:cNvGrpSpPr/>
          <p:nvPr/>
        </p:nvGrpSpPr>
        <p:grpSpPr>
          <a:xfrm>
            <a:off x="7444274" y="2582152"/>
            <a:ext cx="697626" cy="719611"/>
            <a:chOff x="8502663" y="3196966"/>
            <a:chExt cx="697626" cy="719611"/>
          </a:xfrm>
        </p:grpSpPr>
        <p:sp>
          <p:nvSpPr>
            <p:cNvPr id="28" name="楕円 27"/>
            <p:cNvSpPr/>
            <p:nvPr/>
          </p:nvSpPr>
          <p:spPr>
            <a:xfrm>
              <a:off x="8528361" y="3275150"/>
              <a:ext cx="641427" cy="641427"/>
            </a:xfrm>
            <a:prstGeom prst="ellipse">
              <a:avLst/>
            </a:prstGeom>
            <a:noFill/>
            <a:ln w="38100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ja-JP" altLang="en-US" sz="1801"/>
            </a:p>
          </p:txBody>
        </p:sp>
        <p:sp>
          <p:nvSpPr>
            <p:cNvPr id="2061" name="正方形/長方形 2060"/>
            <p:cNvSpPr/>
            <p:nvPr/>
          </p:nvSpPr>
          <p:spPr>
            <a:xfrm>
              <a:off x="8502663" y="3196966"/>
              <a:ext cx="697626" cy="70788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ja-JP" altLang="en-US" sz="4000" dirty="0">
                  <a:solidFill>
                    <a:srgbClr val="0000FF"/>
                  </a:solidFill>
                  <a:latin typeface="HGS明朝B" panose="02020800000000000000" pitchFamily="18" charset="-128"/>
                  <a:ea typeface="HGS明朝B" panose="02020800000000000000" pitchFamily="18" charset="-128"/>
                  <a:cs typeface="Times New Roman" panose="02020603050405020304" pitchFamily="18" charset="0"/>
                </a:rPr>
                <a:t>済</a:t>
              </a:r>
              <a:endParaRPr kumimoji="0" lang="ja-JP" altLang="en-US" sz="2000" dirty="0">
                <a:latin typeface="HGS明朝B" panose="02020800000000000000" pitchFamily="18" charset="-128"/>
                <a:ea typeface="HGS明朝B" panose="02020800000000000000" pitchFamily="18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05843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152</TotalTime>
  <Words>49</Words>
  <PresentationFormat>A4 210 x 297 mm</PresentationFormat>
  <Paragraphs>9</Paragraphs>
  <Slides>1</Slides>
  <Notes>1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11">
      <vt:lpstr>HGP創英角ｺﾞｼｯｸUB</vt:lpstr>
      <vt:lpstr>HGS明朝B</vt:lpstr>
      <vt:lpstr>ＭＳ ゴシック</vt:lpstr>
      <vt:lpstr>ＭＳ 明朝</vt:lpstr>
      <vt:lpstr>游ゴシック</vt:lpstr>
      <vt:lpstr>Arial</vt:lpstr>
      <vt:lpstr>Calibri</vt:lpstr>
      <vt:lpstr>Calibri Light</vt:lpstr>
      <vt:lpstr>Century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terms:created xsi:type="dcterms:W3CDTF">2024-11-07T04:59:10Z</dcterms:created>
  <dcterms:modified xsi:type="dcterms:W3CDTF">2026-01-08T05:22:02Z</dcterms:modified>
</cp:coreProperties>
</file>